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5143500" cx="9144000"/>
  <p:notesSz cx="6858000" cy="9144000"/>
  <p:embeddedFontLst>
    <p:embeddedFont>
      <p:font typeface="Nunito"/>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8" roundtripDataSignature="AMtx7mijqZhPSS+NMPr4tA0RTi5RpSleP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Nunito-bold.fntdata"/><Relationship Id="rId10" Type="http://schemas.openxmlformats.org/officeDocument/2006/relationships/slide" Target="slides/slide4.xml"/><Relationship Id="rId54" Type="http://schemas.openxmlformats.org/officeDocument/2006/relationships/font" Target="fonts/Nunito-regular.fntdata"/><Relationship Id="rId13" Type="http://schemas.openxmlformats.org/officeDocument/2006/relationships/slide" Target="slides/slide7.xml"/><Relationship Id="rId57" Type="http://schemas.openxmlformats.org/officeDocument/2006/relationships/font" Target="fonts/Nunito-boldItalic.fntdata"/><Relationship Id="rId12" Type="http://schemas.openxmlformats.org/officeDocument/2006/relationships/slide" Target="slides/slide6.xml"/><Relationship Id="rId56" Type="http://schemas.openxmlformats.org/officeDocument/2006/relationships/font" Target="fonts/Nunito-italic.fntdata"/><Relationship Id="rId15" Type="http://schemas.openxmlformats.org/officeDocument/2006/relationships/slide" Target="slides/slide9.xml"/><Relationship Id="rId14" Type="http://schemas.openxmlformats.org/officeDocument/2006/relationships/slide" Target="slides/slide8.xml"/><Relationship Id="rId58" Type="http://customschemas.google.com/relationships/presentationmetadata" Target="meta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0" name="Google Shape;23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6" name="Google Shape;23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2" name="Google Shape;30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350">
              <a:solidFill>
                <a:srgbClr val="333333"/>
              </a:solidFill>
              <a:highlight>
                <a:srgbClr val="FFFFFF"/>
              </a:highlight>
            </a:endParaRPr>
          </a:p>
          <a:p>
            <a:pPr indent="0" lvl="0" marL="0" rtl="0" algn="l">
              <a:lnSpc>
                <a:spcPct val="100000"/>
              </a:lnSpc>
              <a:spcBef>
                <a:spcPts val="0"/>
              </a:spcBef>
              <a:spcAft>
                <a:spcPts val="0"/>
              </a:spcAft>
              <a:buSzPts val="1100"/>
              <a:buNone/>
            </a:pPr>
            <a:r>
              <a:t/>
            </a:r>
            <a:endParaRPr sz="1350">
              <a:solidFill>
                <a:srgbClr val="333333"/>
              </a:solidFill>
              <a:highlight>
                <a:srgbClr val="FFFFFF"/>
              </a:highlight>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*Initial echo (make sure EF &gt; 55%) -&gt; week 4 echo -&gt; week 8 echo -&gt; week 12 echo -&gt; every 12 weeks for the first 6 months -&gt; every 6 months thereafter = 7 echos in the first year alone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en" sz="1600">
                <a:solidFill>
                  <a:srgbClr val="333333"/>
                </a:solidFill>
                <a:latin typeface="Calibri"/>
                <a:ea typeface="Calibri"/>
                <a:cs typeface="Calibri"/>
                <a:sym typeface="Calibri"/>
              </a:rPr>
              <a:t>To understand whether current or recent use of standard medications or time since HCM diagnosis influenced the effect of treatment, patients were divided into two groups: </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6" name="Google Shape;34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Inclusion Criteria</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2" name="Google Shape;352;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3" name="Google Shape;18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only a few small, single-center, placebo-controlled studies supporting guideline recommendations.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2" name="Google Shape;37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7" name="Google Shape;40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1" name="Google Shape;42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9" name="Google Shape;18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5" name="Google Shape;435;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1" name="Google Shape;441;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3" name="Google Shape;453;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3" name="Google Shape;473;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rPr b="1" lang="en">
                <a:solidFill>
                  <a:schemeClr val="dk1"/>
                </a:solidFill>
              </a:rPr>
              <a:t>Mutations in sarcomeric proteins</a:t>
            </a:r>
            <a:r>
              <a:rPr lang="en">
                <a:solidFill>
                  <a:schemeClr val="dk1"/>
                </a:solidFill>
              </a:rPr>
              <a:t> (e.g., β-myosin heavy chain, myosin-binding protein C) lead to abnormal contractile function</a:t>
            </a:r>
            <a:endParaRPr>
              <a:solidFill>
                <a:schemeClr val="dk1"/>
              </a:solidFill>
            </a:endParaRPr>
          </a:p>
          <a:p>
            <a:pPr indent="0" lvl="0" marL="0" rtl="0" algn="l">
              <a:lnSpc>
                <a:spcPct val="100000"/>
              </a:lnSpc>
              <a:spcBef>
                <a:spcPts val="1200"/>
              </a:spcBef>
              <a:spcAft>
                <a:spcPts val="0"/>
              </a:spcAft>
              <a:buSzPts val="1100"/>
              <a:buNone/>
            </a:pPr>
            <a:r>
              <a:rPr lang="en">
                <a:solidFill>
                  <a:schemeClr val="dk1"/>
                </a:solidFill>
              </a:rPr>
              <a:t>These mutations cause </a:t>
            </a:r>
            <a:r>
              <a:rPr b="1" lang="en">
                <a:solidFill>
                  <a:schemeClr val="dk1"/>
                </a:solidFill>
              </a:rPr>
              <a:t>hypercontractility and inefficient energy use</a:t>
            </a:r>
            <a:r>
              <a:rPr lang="en">
                <a:solidFill>
                  <a:schemeClr val="dk1"/>
                </a:solidFill>
              </a:rPr>
              <a:t>, increasing mechanical stress</a:t>
            </a:r>
            <a:endParaRPr>
              <a:solidFill>
                <a:schemeClr val="dk1"/>
              </a:solidFill>
            </a:endParaRPr>
          </a:p>
          <a:p>
            <a:pPr indent="0" lvl="0" marL="0" rtl="0" algn="l">
              <a:lnSpc>
                <a:spcPct val="100000"/>
              </a:lnSpc>
              <a:spcBef>
                <a:spcPts val="1200"/>
              </a:spcBef>
              <a:spcAft>
                <a:spcPts val="0"/>
              </a:spcAft>
              <a:buSzPts val="1100"/>
              <a:buNone/>
            </a:pPr>
            <a:r>
              <a:rPr lang="en">
                <a:solidFill>
                  <a:schemeClr val="dk1"/>
                </a:solidFill>
              </a:rPr>
              <a:t>The result is </a:t>
            </a:r>
            <a:r>
              <a:rPr b="1" lang="en">
                <a:solidFill>
                  <a:schemeClr val="dk1"/>
                </a:solidFill>
              </a:rPr>
              <a:t>myocyte hypertrophy, disarray, and fibrosis</a:t>
            </a:r>
            <a:r>
              <a:rPr lang="en">
                <a:solidFill>
                  <a:schemeClr val="dk1"/>
                </a:solidFill>
              </a:rPr>
              <a:t>, contributing to diastolic dysfunction and arrhythmogenic risk</a:t>
            </a:r>
            <a:br>
              <a:rPr lang="en">
                <a:solidFill>
                  <a:schemeClr val="dk1"/>
                </a:solidFill>
              </a:rPr>
            </a:br>
            <a:endParaRPr>
              <a:solidFill>
                <a:schemeClr val="dk1"/>
              </a:solidFill>
            </a:endParaRPr>
          </a:p>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3" name="Google Shape;22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350">
                <a:solidFill>
                  <a:srgbClr val="333333"/>
                </a:solidFill>
                <a:highlight>
                  <a:schemeClr val="lt1"/>
                </a:highlight>
              </a:rPr>
              <a:t>Initially, SAM was thought to be because of a Venturi effect from the septal hypertrophy sucking the mitral valve leaflets into the left ventricular outflow tract. It is now recognized that hypercontractile ejection occurs against an abnormally positioned and elongated mitral valve apparatus, which results in a drag force on a portion of the mitral valve leaflets and pushes the leaflets into the outflow tract, thereby causing obstruction</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49"/>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49"/>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49"/>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49"/>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 name="Google Shape;14;p49"/>
          <p:cNvGrpSpPr/>
          <p:nvPr/>
        </p:nvGrpSpPr>
        <p:grpSpPr>
          <a:xfrm>
            <a:off x="255200" y="592"/>
            <a:ext cx="2250363" cy="1044300"/>
            <a:chOff x="255200" y="592"/>
            <a:chExt cx="2250363" cy="1044300"/>
          </a:xfrm>
        </p:grpSpPr>
        <p:sp>
          <p:nvSpPr>
            <p:cNvPr id="15" name="Google Shape;15;p49"/>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49"/>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49"/>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 name="Google Shape;18;p49"/>
          <p:cNvGrpSpPr/>
          <p:nvPr/>
        </p:nvGrpSpPr>
        <p:grpSpPr>
          <a:xfrm>
            <a:off x="905395" y="592"/>
            <a:ext cx="2250363" cy="1044300"/>
            <a:chOff x="905395" y="592"/>
            <a:chExt cx="2250363" cy="1044300"/>
          </a:xfrm>
        </p:grpSpPr>
        <p:sp>
          <p:nvSpPr>
            <p:cNvPr id="19" name="Google Shape;19;p49"/>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 name="Google Shape;20;p49"/>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49"/>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2" name="Google Shape;22;p49"/>
          <p:cNvGrpSpPr/>
          <p:nvPr/>
        </p:nvGrpSpPr>
        <p:grpSpPr>
          <a:xfrm>
            <a:off x="7057468" y="5088"/>
            <a:ext cx="1851281" cy="752108"/>
            <a:chOff x="6917201" y="0"/>
            <a:chExt cx="2227776" cy="863400"/>
          </a:xfrm>
        </p:grpSpPr>
        <p:sp>
          <p:nvSpPr>
            <p:cNvPr id="23" name="Google Shape;23;p49"/>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9"/>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9"/>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 name="Google Shape;26;p49"/>
          <p:cNvGrpSpPr/>
          <p:nvPr/>
        </p:nvGrpSpPr>
        <p:grpSpPr>
          <a:xfrm>
            <a:off x="6553032" y="4217852"/>
            <a:ext cx="2389067" cy="925737"/>
            <a:chOff x="6917201" y="0"/>
            <a:chExt cx="2227776" cy="863400"/>
          </a:xfrm>
        </p:grpSpPr>
        <p:sp>
          <p:nvSpPr>
            <p:cNvPr id="27" name="Google Shape;27;p49"/>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9"/>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49"/>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 name="Google Shape;30;p49"/>
          <p:cNvGrpSpPr/>
          <p:nvPr/>
        </p:nvGrpSpPr>
        <p:grpSpPr>
          <a:xfrm>
            <a:off x="199149" y="4055652"/>
            <a:ext cx="2795413" cy="1083308"/>
            <a:chOff x="6917201" y="0"/>
            <a:chExt cx="2227776" cy="863400"/>
          </a:xfrm>
        </p:grpSpPr>
        <p:sp>
          <p:nvSpPr>
            <p:cNvPr id="31" name="Google Shape;31;p49"/>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9"/>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9"/>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 name="Google Shape;34;p49"/>
          <p:cNvSpPr txBox="1"/>
          <p:nvPr>
            <p:ph type="ctrTitle"/>
          </p:nvPr>
        </p:nvSpPr>
        <p:spPr>
          <a:xfrm>
            <a:off x="1858703" y="1822833"/>
            <a:ext cx="5361300" cy="1448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35" name="Google Shape;35;p49"/>
          <p:cNvSpPr txBox="1"/>
          <p:nvPr>
            <p:ph idx="1" type="subTitle"/>
          </p:nvPr>
        </p:nvSpPr>
        <p:spPr>
          <a:xfrm>
            <a:off x="1858700" y="3413158"/>
            <a:ext cx="5361300" cy="52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49"/>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58"/>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11" name="Google Shape;111;p58"/>
          <p:cNvGrpSpPr/>
          <p:nvPr/>
        </p:nvGrpSpPr>
        <p:grpSpPr>
          <a:xfrm>
            <a:off x="5959222" y="4119576"/>
            <a:ext cx="2520951" cy="1024165"/>
            <a:chOff x="6917201" y="0"/>
            <a:chExt cx="2227776" cy="863400"/>
          </a:xfrm>
        </p:grpSpPr>
        <p:sp>
          <p:nvSpPr>
            <p:cNvPr id="112" name="Google Shape;112;p58"/>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58"/>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58"/>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5" name="Google Shape;115;p58"/>
          <p:cNvGrpSpPr/>
          <p:nvPr/>
        </p:nvGrpSpPr>
        <p:grpSpPr>
          <a:xfrm>
            <a:off x="199149" y="2"/>
            <a:ext cx="2795413" cy="1083308"/>
            <a:chOff x="6917201" y="0"/>
            <a:chExt cx="2227776" cy="863400"/>
          </a:xfrm>
        </p:grpSpPr>
        <p:sp>
          <p:nvSpPr>
            <p:cNvPr id="116" name="Google Shape;116;p58"/>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58"/>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58"/>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9" name="Google Shape;119;p58"/>
          <p:cNvSpPr txBox="1"/>
          <p:nvPr>
            <p:ph hasCustomPrompt="1" type="title"/>
          </p:nvPr>
        </p:nvSpPr>
        <p:spPr>
          <a:xfrm>
            <a:off x="1385850" y="1383850"/>
            <a:ext cx="6372300" cy="13797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8600"/>
              <a:buNone/>
              <a:defRPr sz="8600">
                <a:solidFill>
                  <a:schemeClr val="dk2"/>
                </a:solidFill>
              </a:defRPr>
            </a:lvl1pPr>
            <a:lvl2pPr lvl="1" algn="ctr">
              <a:lnSpc>
                <a:spcPct val="100000"/>
              </a:lnSpc>
              <a:spcBef>
                <a:spcPts val="0"/>
              </a:spcBef>
              <a:spcAft>
                <a:spcPts val="0"/>
              </a:spcAft>
              <a:buClr>
                <a:schemeClr val="dk2"/>
              </a:buClr>
              <a:buSzPts val="8600"/>
              <a:buNone/>
              <a:defRPr sz="8600">
                <a:solidFill>
                  <a:schemeClr val="dk2"/>
                </a:solidFill>
              </a:defRPr>
            </a:lvl2pPr>
            <a:lvl3pPr lvl="2" algn="ctr">
              <a:lnSpc>
                <a:spcPct val="100000"/>
              </a:lnSpc>
              <a:spcBef>
                <a:spcPts val="0"/>
              </a:spcBef>
              <a:spcAft>
                <a:spcPts val="0"/>
              </a:spcAft>
              <a:buClr>
                <a:schemeClr val="dk2"/>
              </a:buClr>
              <a:buSzPts val="8600"/>
              <a:buNone/>
              <a:defRPr sz="8600">
                <a:solidFill>
                  <a:schemeClr val="dk2"/>
                </a:solidFill>
              </a:defRPr>
            </a:lvl3pPr>
            <a:lvl4pPr lvl="3" algn="ctr">
              <a:lnSpc>
                <a:spcPct val="100000"/>
              </a:lnSpc>
              <a:spcBef>
                <a:spcPts val="0"/>
              </a:spcBef>
              <a:spcAft>
                <a:spcPts val="0"/>
              </a:spcAft>
              <a:buClr>
                <a:schemeClr val="dk2"/>
              </a:buClr>
              <a:buSzPts val="8600"/>
              <a:buNone/>
              <a:defRPr sz="8600">
                <a:solidFill>
                  <a:schemeClr val="dk2"/>
                </a:solidFill>
              </a:defRPr>
            </a:lvl4pPr>
            <a:lvl5pPr lvl="4" algn="ctr">
              <a:lnSpc>
                <a:spcPct val="100000"/>
              </a:lnSpc>
              <a:spcBef>
                <a:spcPts val="0"/>
              </a:spcBef>
              <a:spcAft>
                <a:spcPts val="0"/>
              </a:spcAft>
              <a:buClr>
                <a:schemeClr val="dk2"/>
              </a:buClr>
              <a:buSzPts val="8600"/>
              <a:buNone/>
              <a:defRPr sz="8600">
                <a:solidFill>
                  <a:schemeClr val="dk2"/>
                </a:solidFill>
              </a:defRPr>
            </a:lvl5pPr>
            <a:lvl6pPr lvl="5" algn="ctr">
              <a:lnSpc>
                <a:spcPct val="100000"/>
              </a:lnSpc>
              <a:spcBef>
                <a:spcPts val="0"/>
              </a:spcBef>
              <a:spcAft>
                <a:spcPts val="0"/>
              </a:spcAft>
              <a:buClr>
                <a:schemeClr val="dk2"/>
              </a:buClr>
              <a:buSzPts val="8600"/>
              <a:buNone/>
              <a:defRPr sz="8600">
                <a:solidFill>
                  <a:schemeClr val="dk2"/>
                </a:solidFill>
              </a:defRPr>
            </a:lvl6pPr>
            <a:lvl7pPr lvl="6" algn="ctr">
              <a:lnSpc>
                <a:spcPct val="100000"/>
              </a:lnSpc>
              <a:spcBef>
                <a:spcPts val="0"/>
              </a:spcBef>
              <a:spcAft>
                <a:spcPts val="0"/>
              </a:spcAft>
              <a:buClr>
                <a:schemeClr val="dk2"/>
              </a:buClr>
              <a:buSzPts val="8600"/>
              <a:buNone/>
              <a:defRPr sz="8600">
                <a:solidFill>
                  <a:schemeClr val="dk2"/>
                </a:solidFill>
              </a:defRPr>
            </a:lvl7pPr>
            <a:lvl8pPr lvl="7" algn="ctr">
              <a:lnSpc>
                <a:spcPct val="100000"/>
              </a:lnSpc>
              <a:spcBef>
                <a:spcPts val="0"/>
              </a:spcBef>
              <a:spcAft>
                <a:spcPts val="0"/>
              </a:spcAft>
              <a:buClr>
                <a:schemeClr val="dk2"/>
              </a:buClr>
              <a:buSzPts val="8600"/>
              <a:buNone/>
              <a:defRPr sz="8600">
                <a:solidFill>
                  <a:schemeClr val="dk2"/>
                </a:solidFill>
              </a:defRPr>
            </a:lvl8pPr>
            <a:lvl9pPr lvl="8" algn="ctr">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120" name="Google Shape;120;p58"/>
          <p:cNvSpPr txBox="1"/>
          <p:nvPr>
            <p:ph idx="1" type="body"/>
          </p:nvPr>
        </p:nvSpPr>
        <p:spPr>
          <a:xfrm>
            <a:off x="1385850" y="2863850"/>
            <a:ext cx="6372300" cy="641100"/>
          </a:xfrm>
          <a:prstGeom prst="rect">
            <a:avLst/>
          </a:prstGeom>
          <a:noFill/>
          <a:ln>
            <a:noFill/>
          </a:ln>
        </p:spPr>
        <p:txBody>
          <a:bodyPr anchorCtr="0" anchor="t" bIns="91425" lIns="91425" spcFirstLastPara="1" rIns="91425" wrap="square" tIns="91425">
            <a:normAutofit/>
          </a:bodyPr>
          <a:lstStyle>
            <a:lvl1pPr indent="-311150" lvl="0" marL="457200" algn="ctr">
              <a:lnSpc>
                <a:spcPct val="115000"/>
              </a:lnSpc>
              <a:spcBef>
                <a:spcPts val="0"/>
              </a:spcBef>
              <a:spcAft>
                <a:spcPts val="0"/>
              </a:spcAft>
              <a:buSzPts val="1300"/>
              <a:buChar char="●"/>
              <a:defRPr/>
            </a:lvl1pPr>
            <a:lvl2pPr indent="-298450" lvl="1" marL="914400" algn="ctr">
              <a:lnSpc>
                <a:spcPct val="115000"/>
              </a:lnSpc>
              <a:spcBef>
                <a:spcPts val="0"/>
              </a:spcBef>
              <a:spcAft>
                <a:spcPts val="0"/>
              </a:spcAft>
              <a:buSzPts val="1100"/>
              <a:buChar char="○"/>
              <a:defRPr/>
            </a:lvl2pPr>
            <a:lvl3pPr indent="-298450" lvl="2" marL="1371600" algn="ctr">
              <a:lnSpc>
                <a:spcPct val="115000"/>
              </a:lnSpc>
              <a:spcBef>
                <a:spcPts val="0"/>
              </a:spcBef>
              <a:spcAft>
                <a:spcPts val="0"/>
              </a:spcAft>
              <a:buSzPts val="1100"/>
              <a:buChar char="■"/>
              <a:defRPr/>
            </a:lvl3pPr>
            <a:lvl4pPr indent="-298450" lvl="3" marL="1828800" algn="ctr">
              <a:lnSpc>
                <a:spcPct val="115000"/>
              </a:lnSpc>
              <a:spcBef>
                <a:spcPts val="0"/>
              </a:spcBef>
              <a:spcAft>
                <a:spcPts val="0"/>
              </a:spcAft>
              <a:buSzPts val="1100"/>
              <a:buChar char="●"/>
              <a:defRPr/>
            </a:lvl4pPr>
            <a:lvl5pPr indent="-298450" lvl="4" marL="2286000" algn="ctr">
              <a:lnSpc>
                <a:spcPct val="115000"/>
              </a:lnSpc>
              <a:spcBef>
                <a:spcPts val="0"/>
              </a:spcBef>
              <a:spcAft>
                <a:spcPts val="0"/>
              </a:spcAft>
              <a:buSzPts val="1100"/>
              <a:buChar char="○"/>
              <a:defRPr/>
            </a:lvl5pPr>
            <a:lvl6pPr indent="-298450" lvl="5" marL="2743200" algn="ctr">
              <a:lnSpc>
                <a:spcPct val="115000"/>
              </a:lnSpc>
              <a:spcBef>
                <a:spcPts val="0"/>
              </a:spcBef>
              <a:spcAft>
                <a:spcPts val="0"/>
              </a:spcAft>
              <a:buSzPts val="1100"/>
              <a:buChar char="■"/>
              <a:defRPr/>
            </a:lvl6pPr>
            <a:lvl7pPr indent="-298450" lvl="6" marL="3200400" algn="ctr">
              <a:lnSpc>
                <a:spcPct val="115000"/>
              </a:lnSpc>
              <a:spcBef>
                <a:spcPts val="0"/>
              </a:spcBef>
              <a:spcAft>
                <a:spcPts val="0"/>
              </a:spcAft>
              <a:buSzPts val="1100"/>
              <a:buChar char="●"/>
              <a:defRPr/>
            </a:lvl7pPr>
            <a:lvl8pPr indent="-298450" lvl="7" marL="3657600" algn="ctr">
              <a:lnSpc>
                <a:spcPct val="115000"/>
              </a:lnSpc>
              <a:spcBef>
                <a:spcPts val="0"/>
              </a:spcBef>
              <a:spcAft>
                <a:spcPts val="0"/>
              </a:spcAft>
              <a:buSzPts val="1100"/>
              <a:buChar char="○"/>
              <a:defRPr/>
            </a:lvl8pPr>
            <a:lvl9pPr indent="-298450" lvl="8" marL="4114800" algn="ctr">
              <a:lnSpc>
                <a:spcPct val="115000"/>
              </a:lnSpc>
              <a:spcBef>
                <a:spcPts val="0"/>
              </a:spcBef>
              <a:spcAft>
                <a:spcPts val="0"/>
              </a:spcAft>
              <a:buSzPts val="1100"/>
              <a:buChar char="■"/>
              <a:defRPr/>
            </a:lvl9pPr>
          </a:lstStyle>
          <a:p/>
        </p:txBody>
      </p:sp>
      <p:sp>
        <p:nvSpPr>
          <p:cNvPr id="121" name="Google Shape;121;p5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59"/>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8" name="Shape 128"/>
        <p:cNvGrpSpPr/>
        <p:nvPr/>
      </p:nvGrpSpPr>
      <p:grpSpPr>
        <a:xfrm>
          <a:off x="0" y="0"/>
          <a:ext cx="0" cy="0"/>
          <a:chOff x="0" y="0"/>
          <a:chExt cx="0" cy="0"/>
        </a:xfrm>
      </p:grpSpPr>
      <p:sp>
        <p:nvSpPr>
          <p:cNvPr id="129" name="Google Shape;129;p6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30" name="Google Shape;130;p6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31" name="Google Shape;131;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2" name="Shape 132"/>
        <p:cNvGrpSpPr/>
        <p:nvPr/>
      </p:nvGrpSpPr>
      <p:grpSpPr>
        <a:xfrm>
          <a:off x="0" y="0"/>
          <a:ext cx="0" cy="0"/>
          <a:chOff x="0" y="0"/>
          <a:chExt cx="0" cy="0"/>
        </a:xfrm>
      </p:grpSpPr>
      <p:sp>
        <p:nvSpPr>
          <p:cNvPr id="133" name="Google Shape;133;p6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34" name="Google Shape;134;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5" name="Shape 135"/>
        <p:cNvGrpSpPr/>
        <p:nvPr/>
      </p:nvGrpSpPr>
      <p:grpSpPr>
        <a:xfrm>
          <a:off x="0" y="0"/>
          <a:ext cx="0" cy="0"/>
          <a:chOff x="0" y="0"/>
          <a:chExt cx="0" cy="0"/>
        </a:xfrm>
      </p:grpSpPr>
      <p:sp>
        <p:nvSpPr>
          <p:cNvPr id="136" name="Google Shape;136;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7" name="Google Shape;137;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38" name="Google Shape;138;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39" name="Shape 139"/>
        <p:cNvGrpSpPr/>
        <p:nvPr/>
      </p:nvGrpSpPr>
      <p:grpSpPr>
        <a:xfrm>
          <a:off x="0" y="0"/>
          <a:ext cx="0" cy="0"/>
          <a:chOff x="0" y="0"/>
          <a:chExt cx="0" cy="0"/>
        </a:xfrm>
      </p:grpSpPr>
      <p:sp>
        <p:nvSpPr>
          <p:cNvPr id="140" name="Google Shape;140;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1" name="Google Shape;141;p6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2" name="Google Shape;142;p6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43" name="Google Shape;143;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4" name="Shape 144"/>
        <p:cNvGrpSpPr/>
        <p:nvPr/>
      </p:nvGrpSpPr>
      <p:grpSpPr>
        <a:xfrm>
          <a:off x="0" y="0"/>
          <a:ext cx="0" cy="0"/>
          <a:chOff x="0" y="0"/>
          <a:chExt cx="0" cy="0"/>
        </a:xfrm>
      </p:grpSpPr>
      <p:sp>
        <p:nvSpPr>
          <p:cNvPr id="145" name="Google Shape;145;p6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6" name="Google Shape;146;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7" name="Shape 147"/>
        <p:cNvGrpSpPr/>
        <p:nvPr/>
      </p:nvGrpSpPr>
      <p:grpSpPr>
        <a:xfrm>
          <a:off x="0" y="0"/>
          <a:ext cx="0" cy="0"/>
          <a:chOff x="0" y="0"/>
          <a:chExt cx="0" cy="0"/>
        </a:xfrm>
      </p:grpSpPr>
      <p:sp>
        <p:nvSpPr>
          <p:cNvPr id="148" name="Google Shape;148;p6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149" name="Google Shape;149;p6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150" name="Google Shape;150;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51" name="Shape 151"/>
        <p:cNvGrpSpPr/>
        <p:nvPr/>
      </p:nvGrpSpPr>
      <p:grpSpPr>
        <a:xfrm>
          <a:off x="0" y="0"/>
          <a:ext cx="0" cy="0"/>
          <a:chOff x="0" y="0"/>
          <a:chExt cx="0" cy="0"/>
        </a:xfrm>
      </p:grpSpPr>
      <p:sp>
        <p:nvSpPr>
          <p:cNvPr id="152" name="Google Shape;152;p6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153" name="Google Shape;153;p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54" name="Shape 154"/>
        <p:cNvGrpSpPr/>
        <p:nvPr/>
      </p:nvGrpSpPr>
      <p:grpSpPr>
        <a:xfrm>
          <a:off x="0" y="0"/>
          <a:ext cx="0" cy="0"/>
          <a:chOff x="0" y="0"/>
          <a:chExt cx="0" cy="0"/>
        </a:xfrm>
      </p:grpSpPr>
      <p:sp>
        <p:nvSpPr>
          <p:cNvPr id="155" name="Google Shape;155;p6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6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157" name="Google Shape;157;p6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8" name="Google Shape;158;p6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59" name="Google Shape;159;p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37" name="Shape 37"/>
        <p:cNvGrpSpPr/>
        <p:nvPr/>
      </p:nvGrpSpPr>
      <p:grpSpPr>
        <a:xfrm>
          <a:off x="0" y="0"/>
          <a:ext cx="0" cy="0"/>
          <a:chOff x="0" y="0"/>
          <a:chExt cx="0" cy="0"/>
        </a:xfrm>
      </p:grpSpPr>
      <p:sp>
        <p:nvSpPr>
          <p:cNvPr id="38" name="Google Shape;38;p5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0"/>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5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5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42" name="Google Shape;42;p50"/>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43" name="Google Shape;43;p50"/>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60" name="Shape 160"/>
        <p:cNvGrpSpPr/>
        <p:nvPr/>
      </p:nvGrpSpPr>
      <p:grpSpPr>
        <a:xfrm>
          <a:off x="0" y="0"/>
          <a:ext cx="0" cy="0"/>
          <a:chOff x="0" y="0"/>
          <a:chExt cx="0" cy="0"/>
        </a:xfrm>
      </p:grpSpPr>
      <p:sp>
        <p:nvSpPr>
          <p:cNvPr id="161" name="Google Shape;161;p6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62" name="Google Shape;162;p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63" name="Shape 163"/>
        <p:cNvGrpSpPr/>
        <p:nvPr/>
      </p:nvGrpSpPr>
      <p:grpSpPr>
        <a:xfrm>
          <a:off x="0" y="0"/>
          <a:ext cx="0" cy="0"/>
          <a:chOff x="0" y="0"/>
          <a:chExt cx="0" cy="0"/>
        </a:xfrm>
      </p:grpSpPr>
      <p:sp>
        <p:nvSpPr>
          <p:cNvPr id="164" name="Google Shape;164;p7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65" name="Google Shape;165;p7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66" name="Google Shape;166;p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7" name="Shape 167"/>
        <p:cNvGrpSpPr/>
        <p:nvPr/>
      </p:nvGrpSpPr>
      <p:grpSpPr>
        <a:xfrm>
          <a:off x="0" y="0"/>
          <a:ext cx="0" cy="0"/>
          <a:chOff x="0" y="0"/>
          <a:chExt cx="0" cy="0"/>
        </a:xfrm>
      </p:grpSpPr>
      <p:sp>
        <p:nvSpPr>
          <p:cNvPr id="168" name="Google Shape;168;p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44" name="Shape 44"/>
        <p:cNvGrpSpPr/>
        <p:nvPr/>
      </p:nvGrpSpPr>
      <p:grpSpPr>
        <a:xfrm>
          <a:off x="0" y="0"/>
          <a:ext cx="0" cy="0"/>
          <a:chOff x="0" y="0"/>
          <a:chExt cx="0" cy="0"/>
        </a:xfrm>
      </p:grpSpPr>
      <p:sp>
        <p:nvSpPr>
          <p:cNvPr id="45" name="Google Shape;45;p51"/>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46" name="Google Shape;46;p51"/>
          <p:cNvGrpSpPr/>
          <p:nvPr/>
        </p:nvGrpSpPr>
        <p:grpSpPr>
          <a:xfrm>
            <a:off x="5594191" y="3961115"/>
            <a:ext cx="2910144" cy="1182340"/>
            <a:chOff x="6917201" y="0"/>
            <a:chExt cx="2227776" cy="863400"/>
          </a:xfrm>
        </p:grpSpPr>
        <p:sp>
          <p:nvSpPr>
            <p:cNvPr id="47" name="Google Shape;47;p5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5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5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0" name="Google Shape;50;p51"/>
          <p:cNvGrpSpPr/>
          <p:nvPr/>
        </p:nvGrpSpPr>
        <p:grpSpPr>
          <a:xfrm>
            <a:off x="199149" y="2"/>
            <a:ext cx="2795413" cy="1083308"/>
            <a:chOff x="6917201" y="0"/>
            <a:chExt cx="2227776" cy="863400"/>
          </a:xfrm>
        </p:grpSpPr>
        <p:sp>
          <p:nvSpPr>
            <p:cNvPr id="51" name="Google Shape;51;p5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5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5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4" name="Google Shape;54;p51"/>
          <p:cNvSpPr txBox="1"/>
          <p:nvPr>
            <p:ph type="title"/>
          </p:nvPr>
        </p:nvSpPr>
        <p:spPr>
          <a:xfrm>
            <a:off x="1888684" y="1746100"/>
            <a:ext cx="5377500" cy="16461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Clr>
                <a:schemeClr val="dk2"/>
              </a:buClr>
              <a:buSzPts val="3200"/>
              <a:buNone/>
              <a:defRPr sz="3200">
                <a:solidFill>
                  <a:schemeClr val="dk2"/>
                </a:solidFill>
              </a:defRPr>
            </a:lvl1pPr>
            <a:lvl2pPr lvl="1" algn="ctr">
              <a:lnSpc>
                <a:spcPct val="100000"/>
              </a:lnSpc>
              <a:spcBef>
                <a:spcPts val="0"/>
              </a:spcBef>
              <a:spcAft>
                <a:spcPts val="0"/>
              </a:spcAft>
              <a:buClr>
                <a:schemeClr val="dk2"/>
              </a:buClr>
              <a:buSzPts val="3200"/>
              <a:buNone/>
              <a:defRPr sz="3200">
                <a:solidFill>
                  <a:schemeClr val="dk2"/>
                </a:solidFill>
              </a:defRPr>
            </a:lvl2pPr>
            <a:lvl3pPr lvl="2" algn="ctr">
              <a:lnSpc>
                <a:spcPct val="100000"/>
              </a:lnSpc>
              <a:spcBef>
                <a:spcPts val="0"/>
              </a:spcBef>
              <a:spcAft>
                <a:spcPts val="0"/>
              </a:spcAft>
              <a:buClr>
                <a:schemeClr val="dk2"/>
              </a:buClr>
              <a:buSzPts val="3200"/>
              <a:buNone/>
              <a:defRPr sz="3200">
                <a:solidFill>
                  <a:schemeClr val="dk2"/>
                </a:solidFill>
              </a:defRPr>
            </a:lvl3pPr>
            <a:lvl4pPr lvl="3" algn="ctr">
              <a:lnSpc>
                <a:spcPct val="100000"/>
              </a:lnSpc>
              <a:spcBef>
                <a:spcPts val="0"/>
              </a:spcBef>
              <a:spcAft>
                <a:spcPts val="0"/>
              </a:spcAft>
              <a:buClr>
                <a:schemeClr val="dk2"/>
              </a:buClr>
              <a:buSzPts val="3200"/>
              <a:buNone/>
              <a:defRPr sz="3200">
                <a:solidFill>
                  <a:schemeClr val="dk2"/>
                </a:solidFill>
              </a:defRPr>
            </a:lvl4pPr>
            <a:lvl5pPr lvl="4" algn="ctr">
              <a:lnSpc>
                <a:spcPct val="100000"/>
              </a:lnSpc>
              <a:spcBef>
                <a:spcPts val="0"/>
              </a:spcBef>
              <a:spcAft>
                <a:spcPts val="0"/>
              </a:spcAft>
              <a:buClr>
                <a:schemeClr val="dk2"/>
              </a:buClr>
              <a:buSzPts val="3200"/>
              <a:buNone/>
              <a:defRPr sz="3200">
                <a:solidFill>
                  <a:schemeClr val="dk2"/>
                </a:solidFill>
              </a:defRPr>
            </a:lvl5pPr>
            <a:lvl6pPr lvl="5" algn="ctr">
              <a:lnSpc>
                <a:spcPct val="100000"/>
              </a:lnSpc>
              <a:spcBef>
                <a:spcPts val="0"/>
              </a:spcBef>
              <a:spcAft>
                <a:spcPts val="0"/>
              </a:spcAft>
              <a:buClr>
                <a:schemeClr val="dk2"/>
              </a:buClr>
              <a:buSzPts val="3200"/>
              <a:buNone/>
              <a:defRPr sz="3200">
                <a:solidFill>
                  <a:schemeClr val="dk2"/>
                </a:solidFill>
              </a:defRPr>
            </a:lvl6pPr>
            <a:lvl7pPr lvl="6" algn="ctr">
              <a:lnSpc>
                <a:spcPct val="100000"/>
              </a:lnSpc>
              <a:spcBef>
                <a:spcPts val="0"/>
              </a:spcBef>
              <a:spcAft>
                <a:spcPts val="0"/>
              </a:spcAft>
              <a:buClr>
                <a:schemeClr val="dk2"/>
              </a:buClr>
              <a:buSzPts val="3200"/>
              <a:buNone/>
              <a:defRPr sz="3200">
                <a:solidFill>
                  <a:schemeClr val="dk2"/>
                </a:solidFill>
              </a:defRPr>
            </a:lvl7pPr>
            <a:lvl8pPr lvl="7" algn="ctr">
              <a:lnSpc>
                <a:spcPct val="100000"/>
              </a:lnSpc>
              <a:spcBef>
                <a:spcPts val="0"/>
              </a:spcBef>
              <a:spcAft>
                <a:spcPts val="0"/>
              </a:spcAft>
              <a:buClr>
                <a:schemeClr val="dk2"/>
              </a:buClr>
              <a:buSzPts val="3200"/>
              <a:buNone/>
              <a:defRPr sz="3200">
                <a:solidFill>
                  <a:schemeClr val="dk2"/>
                </a:solidFill>
              </a:defRPr>
            </a:lvl8pPr>
            <a:lvl9pPr lvl="8" algn="ctr">
              <a:lnSpc>
                <a:spcPct val="100000"/>
              </a:lnSpc>
              <a:spcBef>
                <a:spcPts val="0"/>
              </a:spcBef>
              <a:spcAft>
                <a:spcPts val="0"/>
              </a:spcAft>
              <a:buClr>
                <a:schemeClr val="dk2"/>
              </a:buClr>
              <a:buSzPts val="3200"/>
              <a:buNone/>
              <a:defRPr sz="3200">
                <a:solidFill>
                  <a:schemeClr val="dk2"/>
                </a:solidFill>
              </a:defRPr>
            </a:lvl9pPr>
          </a:lstStyle>
          <a:p/>
        </p:txBody>
      </p:sp>
      <p:sp>
        <p:nvSpPr>
          <p:cNvPr id="55" name="Google Shape;55;p5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2"/>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52"/>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5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52"/>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1" name="Google Shape;61;p52"/>
          <p:cNvSpPr txBox="1"/>
          <p:nvPr>
            <p:ph idx="1" type="body"/>
          </p:nvPr>
        </p:nvSpPr>
        <p:spPr>
          <a:xfrm>
            <a:off x="819150"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2" name="Google Shape;62;p52"/>
          <p:cNvSpPr txBox="1"/>
          <p:nvPr>
            <p:ph idx="2" type="body"/>
          </p:nvPr>
        </p:nvSpPr>
        <p:spPr>
          <a:xfrm>
            <a:off x="4638675" y="1990725"/>
            <a:ext cx="3686100" cy="24480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63" name="Google Shape;63;p52"/>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53"/>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53"/>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53"/>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53"/>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9" name="Google Shape;69;p53"/>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5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54"/>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5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54"/>
          <p:cNvSpPr txBox="1"/>
          <p:nvPr>
            <p:ph type="title"/>
          </p:nvPr>
        </p:nvSpPr>
        <p:spPr>
          <a:xfrm>
            <a:off x="819150" y="845600"/>
            <a:ext cx="3709200" cy="1383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75" name="Google Shape;75;p54"/>
          <p:cNvSpPr txBox="1"/>
          <p:nvPr>
            <p:ph idx="1" type="body"/>
          </p:nvPr>
        </p:nvSpPr>
        <p:spPr>
          <a:xfrm>
            <a:off x="830700" y="2319050"/>
            <a:ext cx="3709200" cy="21198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76" name="Google Shape;76;p54"/>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55"/>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55"/>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0" name="Google Shape;80;p55"/>
          <p:cNvGrpSpPr/>
          <p:nvPr/>
        </p:nvGrpSpPr>
        <p:grpSpPr>
          <a:xfrm>
            <a:off x="255991" y="-118"/>
            <a:ext cx="2251347" cy="1043408"/>
            <a:chOff x="3961956" y="4383950"/>
            <a:chExt cx="1160548" cy="548700"/>
          </a:xfrm>
        </p:grpSpPr>
        <p:sp>
          <p:nvSpPr>
            <p:cNvPr id="81" name="Google Shape;81;p55"/>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55"/>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55"/>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84" name="Google Shape;84;p5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85" name="Google Shape;85;p55"/>
          <p:cNvGrpSpPr/>
          <p:nvPr/>
        </p:nvGrpSpPr>
        <p:grpSpPr>
          <a:xfrm>
            <a:off x="34934" y="4522125"/>
            <a:ext cx="1593305" cy="617072"/>
            <a:chOff x="6917201" y="0"/>
            <a:chExt cx="2227776" cy="863400"/>
          </a:xfrm>
        </p:grpSpPr>
        <p:sp>
          <p:nvSpPr>
            <p:cNvPr id="86" name="Google Shape;86;p55"/>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55"/>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55"/>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9" name="Google Shape;89;p55"/>
          <p:cNvGrpSpPr/>
          <p:nvPr/>
        </p:nvGrpSpPr>
        <p:grpSpPr>
          <a:xfrm>
            <a:off x="5886353" y="1243"/>
            <a:ext cx="3257454" cy="1261514"/>
            <a:chOff x="6917201" y="0"/>
            <a:chExt cx="2227776" cy="863400"/>
          </a:xfrm>
        </p:grpSpPr>
        <p:sp>
          <p:nvSpPr>
            <p:cNvPr id="90" name="Google Shape;90;p55"/>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55"/>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55"/>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3" name="Google Shape;93;p55"/>
          <p:cNvSpPr txBox="1"/>
          <p:nvPr>
            <p:ph type="title"/>
          </p:nvPr>
        </p:nvSpPr>
        <p:spPr>
          <a:xfrm>
            <a:off x="1393929" y="1301146"/>
            <a:ext cx="6366900" cy="25392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p:txBody>
      </p:sp>
      <p:sp>
        <p:nvSpPr>
          <p:cNvPr id="94" name="Google Shape;94;p55"/>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5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5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5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56"/>
          <p:cNvSpPr txBox="1"/>
          <p:nvPr>
            <p:ph type="title"/>
          </p:nvPr>
        </p:nvSpPr>
        <p:spPr>
          <a:xfrm>
            <a:off x="819150" y="845600"/>
            <a:ext cx="6424200" cy="7050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00" name="Google Shape;100;p56"/>
          <p:cNvSpPr txBox="1"/>
          <p:nvPr>
            <p:ph idx="1" type="subTitle"/>
          </p:nvPr>
        </p:nvSpPr>
        <p:spPr>
          <a:xfrm>
            <a:off x="819150" y="1550700"/>
            <a:ext cx="5859900" cy="39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Clr>
                <a:schemeClr val="lt1"/>
              </a:buClr>
              <a:buSzPts val="1600"/>
              <a:buNone/>
              <a:defRPr sz="1600">
                <a:solidFill>
                  <a:schemeClr val="lt1"/>
                </a:solidFill>
              </a:defRPr>
            </a:lvl2pPr>
            <a:lvl3pPr lvl="2" algn="l">
              <a:lnSpc>
                <a:spcPct val="100000"/>
              </a:lnSpc>
              <a:spcBef>
                <a:spcPts val="0"/>
              </a:spcBef>
              <a:spcAft>
                <a:spcPts val="0"/>
              </a:spcAft>
              <a:buClr>
                <a:schemeClr val="lt1"/>
              </a:buClr>
              <a:buSzPts val="1600"/>
              <a:buNone/>
              <a:defRPr sz="1600">
                <a:solidFill>
                  <a:schemeClr val="lt1"/>
                </a:solidFill>
              </a:defRPr>
            </a:lvl3pPr>
            <a:lvl4pPr lvl="3" algn="l">
              <a:lnSpc>
                <a:spcPct val="100000"/>
              </a:lnSpc>
              <a:spcBef>
                <a:spcPts val="0"/>
              </a:spcBef>
              <a:spcAft>
                <a:spcPts val="0"/>
              </a:spcAft>
              <a:buClr>
                <a:schemeClr val="lt1"/>
              </a:buClr>
              <a:buSzPts val="1600"/>
              <a:buNone/>
              <a:defRPr sz="1600">
                <a:solidFill>
                  <a:schemeClr val="lt1"/>
                </a:solidFill>
              </a:defRPr>
            </a:lvl4pPr>
            <a:lvl5pPr lvl="4" algn="l">
              <a:lnSpc>
                <a:spcPct val="100000"/>
              </a:lnSpc>
              <a:spcBef>
                <a:spcPts val="0"/>
              </a:spcBef>
              <a:spcAft>
                <a:spcPts val="0"/>
              </a:spcAft>
              <a:buClr>
                <a:schemeClr val="lt1"/>
              </a:buClr>
              <a:buSzPts val="1600"/>
              <a:buNone/>
              <a:defRPr sz="1600">
                <a:solidFill>
                  <a:schemeClr val="lt1"/>
                </a:solidFill>
              </a:defRPr>
            </a:lvl5pPr>
            <a:lvl6pPr lvl="5" algn="l">
              <a:lnSpc>
                <a:spcPct val="100000"/>
              </a:lnSpc>
              <a:spcBef>
                <a:spcPts val="0"/>
              </a:spcBef>
              <a:spcAft>
                <a:spcPts val="0"/>
              </a:spcAft>
              <a:buClr>
                <a:schemeClr val="lt1"/>
              </a:buClr>
              <a:buSzPts val="1600"/>
              <a:buNone/>
              <a:defRPr sz="1600">
                <a:solidFill>
                  <a:schemeClr val="lt1"/>
                </a:solidFill>
              </a:defRPr>
            </a:lvl6pPr>
            <a:lvl7pPr lvl="6" algn="l">
              <a:lnSpc>
                <a:spcPct val="100000"/>
              </a:lnSpc>
              <a:spcBef>
                <a:spcPts val="0"/>
              </a:spcBef>
              <a:spcAft>
                <a:spcPts val="0"/>
              </a:spcAft>
              <a:buClr>
                <a:schemeClr val="lt1"/>
              </a:buClr>
              <a:buSzPts val="1600"/>
              <a:buNone/>
              <a:defRPr sz="1600">
                <a:solidFill>
                  <a:schemeClr val="lt1"/>
                </a:solidFill>
              </a:defRPr>
            </a:lvl7pPr>
            <a:lvl8pPr lvl="7" algn="l">
              <a:lnSpc>
                <a:spcPct val="100000"/>
              </a:lnSpc>
              <a:spcBef>
                <a:spcPts val="0"/>
              </a:spcBef>
              <a:spcAft>
                <a:spcPts val="0"/>
              </a:spcAft>
              <a:buClr>
                <a:schemeClr val="lt1"/>
              </a:buClr>
              <a:buSzPts val="1600"/>
              <a:buNone/>
              <a:defRPr sz="1600">
                <a:solidFill>
                  <a:schemeClr val="lt1"/>
                </a:solidFill>
              </a:defRPr>
            </a:lvl8pPr>
            <a:lvl9pPr lvl="8" algn="l">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56"/>
          <p:cNvSpPr txBox="1"/>
          <p:nvPr>
            <p:ph idx="2" type="body"/>
          </p:nvPr>
        </p:nvSpPr>
        <p:spPr>
          <a:xfrm>
            <a:off x="819150" y="2467050"/>
            <a:ext cx="5859900" cy="2095500"/>
          </a:xfrm>
          <a:prstGeom prst="rect">
            <a:avLst/>
          </a:prstGeom>
          <a:noFill/>
          <a:ln>
            <a:noFill/>
          </a:ln>
        </p:spPr>
        <p:txBody>
          <a:bodyPr anchorCtr="0" anchor="t" bIns="91425" lIns="91425" spcFirstLastPara="1" rIns="91425" wrap="square" tIns="91425">
            <a:normAutofit/>
          </a:bodyPr>
          <a:lstStyle>
            <a:lvl1pPr indent="-311150" lvl="0" marL="457200" algn="l">
              <a:lnSpc>
                <a:spcPct val="115000"/>
              </a:lnSpc>
              <a:spcBef>
                <a:spcPts val="0"/>
              </a:spcBef>
              <a:spcAft>
                <a:spcPts val="0"/>
              </a:spcAft>
              <a:buSzPts val="1300"/>
              <a:buChar char="●"/>
              <a:defRPr/>
            </a:lvl1pPr>
            <a:lvl2pPr indent="-298450" lvl="1" marL="914400" algn="l">
              <a:lnSpc>
                <a:spcPct val="115000"/>
              </a:lnSpc>
              <a:spcBef>
                <a:spcPts val="0"/>
              </a:spcBef>
              <a:spcAft>
                <a:spcPts val="0"/>
              </a:spcAft>
              <a:buSzPts val="1100"/>
              <a:buChar char="○"/>
              <a:defRPr/>
            </a:lvl2pPr>
            <a:lvl3pPr indent="-298450" lvl="2" marL="1371600" algn="l">
              <a:lnSpc>
                <a:spcPct val="115000"/>
              </a:lnSpc>
              <a:spcBef>
                <a:spcPts val="0"/>
              </a:spcBef>
              <a:spcAft>
                <a:spcPts val="0"/>
              </a:spcAft>
              <a:buSzPts val="1100"/>
              <a:buChar char="■"/>
              <a:defRPr/>
            </a:lvl3pPr>
            <a:lvl4pPr indent="-298450" lvl="3" marL="1828800" algn="l">
              <a:lnSpc>
                <a:spcPct val="115000"/>
              </a:lnSpc>
              <a:spcBef>
                <a:spcPts val="0"/>
              </a:spcBef>
              <a:spcAft>
                <a:spcPts val="0"/>
              </a:spcAft>
              <a:buSzPts val="1100"/>
              <a:buChar char="●"/>
              <a:defRPr/>
            </a:lvl4pPr>
            <a:lvl5pPr indent="-298450" lvl="4" marL="2286000" algn="l">
              <a:lnSpc>
                <a:spcPct val="115000"/>
              </a:lnSpc>
              <a:spcBef>
                <a:spcPts val="0"/>
              </a:spcBef>
              <a:spcAft>
                <a:spcPts val="0"/>
              </a:spcAft>
              <a:buSzPts val="1100"/>
              <a:buChar char="○"/>
              <a:defRPr/>
            </a:lvl5pPr>
            <a:lvl6pPr indent="-298450" lvl="5" marL="2743200" algn="l">
              <a:lnSpc>
                <a:spcPct val="115000"/>
              </a:lnSpc>
              <a:spcBef>
                <a:spcPts val="0"/>
              </a:spcBef>
              <a:spcAft>
                <a:spcPts val="0"/>
              </a:spcAft>
              <a:buSzPts val="1100"/>
              <a:buChar char="■"/>
              <a:defRPr/>
            </a:lvl6pPr>
            <a:lvl7pPr indent="-298450" lvl="6" marL="3200400" algn="l">
              <a:lnSpc>
                <a:spcPct val="115000"/>
              </a:lnSpc>
              <a:spcBef>
                <a:spcPts val="0"/>
              </a:spcBef>
              <a:spcAft>
                <a:spcPts val="0"/>
              </a:spcAft>
              <a:buSzPts val="1100"/>
              <a:buChar char="●"/>
              <a:defRPr/>
            </a:lvl7pPr>
            <a:lvl8pPr indent="-298450" lvl="7" marL="3657600" algn="l">
              <a:lnSpc>
                <a:spcPct val="115000"/>
              </a:lnSpc>
              <a:spcBef>
                <a:spcPts val="0"/>
              </a:spcBef>
              <a:spcAft>
                <a:spcPts val="0"/>
              </a:spcAft>
              <a:buSzPts val="1100"/>
              <a:buChar char="○"/>
              <a:defRPr/>
            </a:lvl8pPr>
            <a:lvl9pPr indent="-298450" lvl="8" marL="4114800" algn="l">
              <a:lnSpc>
                <a:spcPct val="115000"/>
              </a:lnSpc>
              <a:spcBef>
                <a:spcPts val="0"/>
              </a:spcBef>
              <a:spcAft>
                <a:spcPts val="0"/>
              </a:spcAft>
              <a:buSzPts val="1100"/>
              <a:buChar char="■"/>
              <a:defRPr/>
            </a:lvl9pPr>
          </a:lstStyle>
          <a:p/>
        </p:txBody>
      </p:sp>
      <p:sp>
        <p:nvSpPr>
          <p:cNvPr id="102" name="Google Shape;102;p56"/>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57"/>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57"/>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5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57"/>
          <p:cNvSpPr txBox="1"/>
          <p:nvPr>
            <p:ph idx="1" type="body"/>
          </p:nvPr>
        </p:nvSpPr>
        <p:spPr>
          <a:xfrm>
            <a:off x="328025" y="4163500"/>
            <a:ext cx="7415100" cy="605100"/>
          </a:xfrm>
          <a:prstGeom prst="rect">
            <a:avLst/>
          </a:prstGeom>
          <a:noFill/>
          <a:ln>
            <a:noFill/>
          </a:ln>
        </p:spPr>
        <p:txBody>
          <a:bodyPr anchorCtr="0" anchor="b" bIns="91425" lIns="91425" spcFirstLastPara="1" rIns="91425" wrap="square" tIns="91425">
            <a:normAutofit/>
          </a:bodyPr>
          <a:lstStyle>
            <a:lvl1pPr indent="-228600" lvl="0" marL="457200" algn="l">
              <a:lnSpc>
                <a:spcPct val="100000"/>
              </a:lnSpc>
              <a:spcBef>
                <a:spcPts val="0"/>
              </a:spcBef>
              <a:spcAft>
                <a:spcPts val="0"/>
              </a:spcAft>
              <a:buSzPts val="1300"/>
              <a:buNone/>
              <a:defRPr/>
            </a:lvl1pPr>
          </a:lstStyle>
          <a:p/>
        </p:txBody>
      </p:sp>
      <p:sp>
        <p:nvSpPr>
          <p:cNvPr id="108" name="Google Shape;108;p57"/>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1pPr>
            <a:lvl2pPr lvl="1"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2pPr>
            <a:lvl3pPr lvl="2"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3pPr>
            <a:lvl4pPr lvl="3"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4pPr>
            <a:lvl5pPr lvl="4"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5pPr>
            <a:lvl6pPr lvl="5"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6pPr>
            <a:lvl7pPr lvl="6"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7pPr>
            <a:lvl8pPr lvl="7"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8pPr>
            <a:lvl9pPr lvl="8" marR="0" rtl="0" algn="l">
              <a:lnSpc>
                <a:spcPct val="100000"/>
              </a:lnSpc>
              <a:spcBef>
                <a:spcPts val="0"/>
              </a:spcBef>
              <a:spcAft>
                <a:spcPts val="0"/>
              </a:spcAft>
              <a:buClr>
                <a:schemeClr val="lt1"/>
              </a:buClr>
              <a:buSzPts val="2800"/>
              <a:buFont typeface="Nunito"/>
              <a:buNone/>
              <a:defRPr b="0" i="0" sz="2800" u="none" cap="none" strike="noStrike">
                <a:solidFill>
                  <a:schemeClr val="lt1"/>
                </a:solidFill>
                <a:latin typeface="Nunito"/>
                <a:ea typeface="Nunito"/>
                <a:cs typeface="Nunito"/>
                <a:sym typeface="Nunito"/>
              </a:defRPr>
            </a:lvl9pPr>
          </a:lstStyle>
          <a:p/>
        </p:txBody>
      </p:sp>
      <p:sp>
        <p:nvSpPr>
          <p:cNvPr id="7" name="Google Shape;7;p48"/>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marR="0" rtl="0" algn="l">
              <a:lnSpc>
                <a:spcPct val="115000"/>
              </a:lnSpc>
              <a:spcBef>
                <a:spcPts val="0"/>
              </a:spcBef>
              <a:spcAft>
                <a:spcPts val="0"/>
              </a:spcAft>
              <a:buClr>
                <a:schemeClr val="dk2"/>
              </a:buClr>
              <a:buSzPts val="1300"/>
              <a:buFont typeface="Calibri"/>
              <a:buChar char="●"/>
              <a:defRPr b="0" i="0" sz="1300" u="none" cap="none" strike="noStrike">
                <a:solidFill>
                  <a:schemeClr val="dk2"/>
                </a:solidFill>
                <a:latin typeface="Calibri"/>
                <a:ea typeface="Calibri"/>
                <a:cs typeface="Calibri"/>
                <a:sym typeface="Calibri"/>
              </a:defRPr>
            </a:lvl1pPr>
            <a:lvl2pPr indent="-298450" lvl="1" marL="914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2pPr>
            <a:lvl3pPr indent="-298450" lvl="2" marL="1371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3pPr>
            <a:lvl4pPr indent="-298450" lvl="3" marL="1828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4pPr>
            <a:lvl5pPr indent="-298450" lvl="4" marL="22860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5pPr>
            <a:lvl6pPr indent="-298450" lvl="5" marL="27432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6pPr>
            <a:lvl7pPr indent="-298450" lvl="6" marL="32004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7pPr>
            <a:lvl8pPr indent="-298450" lvl="7" marL="36576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8pPr>
            <a:lvl9pPr indent="-298450" lvl="8" marL="4114800" marR="0" rtl="0" algn="l">
              <a:lnSpc>
                <a:spcPct val="115000"/>
              </a:lnSpc>
              <a:spcBef>
                <a:spcPts val="0"/>
              </a:spcBef>
              <a:spcAft>
                <a:spcPts val="0"/>
              </a:spcAft>
              <a:buClr>
                <a:schemeClr val="dk2"/>
              </a:buClr>
              <a:buSzPts val="1100"/>
              <a:buFont typeface="Calibri"/>
              <a:buChar char="■"/>
              <a:defRPr b="0" i="0" sz="1100" u="none" cap="none" strike="noStrike">
                <a:solidFill>
                  <a:schemeClr val="dk2"/>
                </a:solidFill>
                <a:latin typeface="Calibri"/>
                <a:ea typeface="Calibri"/>
                <a:cs typeface="Calibri"/>
                <a:sym typeface="Calibri"/>
              </a:defRPr>
            </a:lvl9pPr>
          </a:lstStyle>
          <a:p/>
        </p:txBody>
      </p:sp>
      <p:sp>
        <p:nvSpPr>
          <p:cNvPr id="8" name="Google Shape;8;p48"/>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24" name="Shape 124"/>
        <p:cNvGrpSpPr/>
        <p:nvPr/>
      </p:nvGrpSpPr>
      <p:grpSpPr>
        <a:xfrm>
          <a:off x="0" y="0"/>
          <a:ext cx="0" cy="0"/>
          <a:chOff x="0" y="0"/>
          <a:chExt cx="0" cy="0"/>
        </a:xfrm>
      </p:grpSpPr>
      <p:sp>
        <p:nvSpPr>
          <p:cNvPr id="125" name="Google Shape;125;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26" name="Google Shape;126;p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27" name="Google Shape;127;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s://www.jacc.org/doi/10.1016/j.jacc.2021.12.002" TargetMode="External"/><Relationship Id="rId4" Type="http://schemas.openxmlformats.org/officeDocument/2006/relationships/hyperlink" Target="https://www.ahajournals.org/doi/10.1161/circresaha.116.309348" TargetMode="External"/><Relationship Id="rId5" Type="http://schemas.openxmlformats.org/officeDocument/2006/relationships/hyperlink" Target="https://www.ahajournals.org/doi/10.1161/JAHA.124.038758"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
          <p:cNvSpPr txBox="1"/>
          <p:nvPr>
            <p:ph type="ctrTitle"/>
          </p:nvPr>
        </p:nvSpPr>
        <p:spPr>
          <a:xfrm>
            <a:off x="1858703" y="1822833"/>
            <a:ext cx="5361300" cy="1448100"/>
          </a:xfrm>
          <a:prstGeom prst="rect">
            <a:avLst/>
          </a:prstGeom>
          <a:noFill/>
          <a:ln>
            <a:noFill/>
          </a:ln>
        </p:spPr>
        <p:txBody>
          <a:bodyPr anchorCtr="0" anchor="ctr" bIns="91425" lIns="91425" spcFirstLastPara="1" rIns="91425" wrap="square" tIns="91425">
            <a:normAutofit/>
          </a:bodyPr>
          <a:lstStyle/>
          <a:p>
            <a:pPr indent="0" lvl="0" marL="0" rtl="0" algn="ctr">
              <a:lnSpc>
                <a:spcPct val="100000"/>
              </a:lnSpc>
              <a:spcBef>
                <a:spcPts val="0"/>
              </a:spcBef>
              <a:spcAft>
                <a:spcPts val="0"/>
              </a:spcAft>
              <a:buSzPts val="3800"/>
              <a:buNone/>
            </a:pPr>
            <a:r>
              <a:rPr lang="en"/>
              <a:t>MAPLE-HCM</a:t>
            </a:r>
            <a:endParaRPr/>
          </a:p>
        </p:txBody>
      </p:sp>
      <p:sp>
        <p:nvSpPr>
          <p:cNvPr id="174" name="Google Shape;174;p1"/>
          <p:cNvSpPr txBox="1"/>
          <p:nvPr>
            <p:ph idx="1" type="subTitle"/>
          </p:nvPr>
        </p:nvSpPr>
        <p:spPr>
          <a:xfrm>
            <a:off x="1858700" y="3413158"/>
            <a:ext cx="5361300" cy="522600"/>
          </a:xfrm>
          <a:prstGeom prst="rect">
            <a:avLst/>
          </a:prstGeom>
          <a:noFill/>
          <a:ln>
            <a:noFill/>
          </a:ln>
        </p:spPr>
        <p:txBody>
          <a:bodyPr anchorCtr="0" anchor="t" bIns="91425" lIns="91425" spcFirstLastPara="1" rIns="91425" wrap="square" tIns="91425">
            <a:normAutofit fontScale="85000" lnSpcReduction="20000"/>
          </a:bodyPr>
          <a:lstStyle/>
          <a:p>
            <a:pPr indent="0" lvl="0" marL="0" rtl="0" algn="ctr">
              <a:lnSpc>
                <a:spcPct val="100000"/>
              </a:lnSpc>
              <a:spcBef>
                <a:spcPts val="0"/>
              </a:spcBef>
              <a:spcAft>
                <a:spcPts val="0"/>
              </a:spcAft>
              <a:buSzPct val="117647"/>
              <a:buNone/>
            </a:pPr>
            <a:r>
              <a:rPr lang="en"/>
              <a:t>Abhishek Kumar, MD</a:t>
            </a:r>
            <a:endParaRPr/>
          </a:p>
          <a:p>
            <a:pPr indent="0" lvl="0" marL="0" rtl="0" algn="ctr">
              <a:lnSpc>
                <a:spcPct val="100000"/>
              </a:lnSpc>
              <a:spcBef>
                <a:spcPts val="0"/>
              </a:spcBef>
              <a:spcAft>
                <a:spcPts val="0"/>
              </a:spcAft>
              <a:buSzPct val="117647"/>
              <a:buNone/>
            </a:pPr>
            <a:r>
              <a:rPr lang="en"/>
              <a:t>PGY-5 FAU Cardiology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Mavacamtem</a:t>
            </a:r>
            <a:endParaRPr sz="3300"/>
          </a:p>
        </p:txBody>
      </p:sp>
      <p:sp>
        <p:nvSpPr>
          <p:cNvPr id="233" name="Google Shape;233;p10"/>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600">
                <a:solidFill>
                  <a:srgbClr val="000000"/>
                </a:solidFill>
              </a:rPr>
              <a:t>Binds to cardiac myosin heads and stabilizes them in a </a:t>
            </a:r>
            <a:r>
              <a:rPr i="1" lang="en" sz="1600">
                <a:solidFill>
                  <a:srgbClr val="000000"/>
                </a:solidFill>
              </a:rPr>
              <a:t>super-relaxed state</a:t>
            </a:r>
            <a:r>
              <a:rPr lang="en" sz="1600">
                <a:solidFill>
                  <a:srgbClr val="000000"/>
                </a:solidFill>
              </a:rPr>
              <a:t>, reducing the number of myosin heads available to interact with actin</a:t>
            </a:r>
            <a:endParaRPr sz="1600">
              <a:solidFill>
                <a:srgbClr val="000000"/>
              </a:solidFill>
            </a:endParaRPr>
          </a:p>
          <a:p>
            <a:pPr indent="0" lvl="0" marL="0" rtl="0" algn="l">
              <a:lnSpc>
                <a:spcPct val="115000"/>
              </a:lnSpc>
              <a:spcBef>
                <a:spcPts val="1200"/>
              </a:spcBef>
              <a:spcAft>
                <a:spcPts val="0"/>
              </a:spcAft>
              <a:buSzPts val="1300"/>
              <a:buNone/>
            </a:pPr>
            <a:r>
              <a:rPr lang="en" sz="1600">
                <a:solidFill>
                  <a:srgbClr val="000000"/>
                </a:solidFill>
              </a:rPr>
              <a:t>Reduces excessive actin-myosin cross-bridge formation, thereby decreasing hypercontractility which improves myocardial relaxation and reduced left ventricular outflow tract obstruction.</a:t>
            </a:r>
            <a:endParaRPr sz="1600">
              <a:solidFill>
                <a:srgbClr val="000000"/>
              </a:solidFill>
            </a:endParaRPr>
          </a:p>
          <a:p>
            <a:pPr indent="0" lvl="0" marL="0" rtl="0" algn="l">
              <a:lnSpc>
                <a:spcPct val="115000"/>
              </a:lnSpc>
              <a:spcBef>
                <a:spcPts val="1200"/>
              </a:spcBef>
              <a:spcAft>
                <a:spcPts val="1200"/>
              </a:spcAft>
              <a:buSzPts val="1300"/>
              <a:buNone/>
            </a:pPr>
            <a:r>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1"/>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239" name="Google Shape;239;p11"/>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240" name="Google Shape;240;p11"/>
          <p:cNvPicPr preferRelativeResize="0"/>
          <p:nvPr/>
        </p:nvPicPr>
        <p:blipFill rotWithShape="1">
          <a:blip r:embed="rId3">
            <a:alphaModFix/>
          </a:blip>
          <a:srcRect b="0" l="0" r="0" t="0"/>
          <a:stretch/>
        </p:blipFill>
        <p:spPr>
          <a:xfrm>
            <a:off x="2000250" y="1347788"/>
            <a:ext cx="5143500" cy="2447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12"/>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EXPLORER-HCM (2020)</a:t>
            </a:r>
            <a:endParaRPr/>
          </a:p>
        </p:txBody>
      </p:sp>
      <p:sp>
        <p:nvSpPr>
          <p:cNvPr id="246" name="Google Shape;246;p12"/>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sz="1600">
                <a:solidFill>
                  <a:srgbClr val="333333"/>
                </a:solidFill>
                <a:highlight>
                  <a:srgbClr val="FFFFFF"/>
                </a:highlight>
              </a:rPr>
              <a:t>Phase 3, randomized, double-blind, placebo-controlled trial in 68 clinical cardiovascular centers in 13 countries, patients with hypertrophic cardiomyopathy with an LVOT gradient of 50 mm Hg or greater and New York Heart Association (NYHA) class II-III symptoms were assigned (1:1) to receive mavacamten (starting at 5 mg) or placebo for 30 weeks.</a:t>
            </a:r>
            <a:endParaRPr sz="1700">
              <a:solidFill>
                <a:srgbClr val="33333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3"/>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252" name="Google Shape;252;p13"/>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253" name="Google Shape;253;p13"/>
          <p:cNvPicPr preferRelativeResize="0"/>
          <p:nvPr/>
        </p:nvPicPr>
        <p:blipFill rotWithShape="1">
          <a:blip r:embed="rId3">
            <a:alphaModFix/>
          </a:blip>
          <a:srcRect b="0" l="0" r="0" t="0"/>
          <a:stretch/>
        </p:blipFill>
        <p:spPr>
          <a:xfrm>
            <a:off x="866775" y="1138225"/>
            <a:ext cx="7410450" cy="2867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4"/>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259" name="Google Shape;259;p14"/>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260" name="Google Shape;260;p14"/>
          <p:cNvPicPr preferRelativeResize="0"/>
          <p:nvPr/>
        </p:nvPicPr>
        <p:blipFill rotWithShape="1">
          <a:blip r:embed="rId3">
            <a:alphaModFix/>
          </a:blip>
          <a:srcRect b="0" l="0" r="0" t="0"/>
          <a:stretch/>
        </p:blipFill>
        <p:spPr>
          <a:xfrm>
            <a:off x="447675" y="966775"/>
            <a:ext cx="8248650" cy="3209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5"/>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266" name="Google Shape;266;p15"/>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267" name="Google Shape;267;p15"/>
          <p:cNvPicPr preferRelativeResize="0"/>
          <p:nvPr/>
        </p:nvPicPr>
        <p:blipFill rotWithShape="1">
          <a:blip r:embed="rId3">
            <a:alphaModFix/>
          </a:blip>
          <a:srcRect b="0" l="0" r="0" t="0"/>
          <a:stretch/>
        </p:blipFill>
        <p:spPr>
          <a:xfrm>
            <a:off x="366713" y="890588"/>
            <a:ext cx="8410575" cy="3362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6"/>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273" name="Google Shape;273;p16"/>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274" name="Google Shape;274;p16"/>
          <p:cNvPicPr preferRelativeResize="0"/>
          <p:nvPr/>
        </p:nvPicPr>
        <p:blipFill rotWithShape="1">
          <a:blip r:embed="rId3">
            <a:alphaModFix/>
          </a:blip>
          <a:srcRect b="0" l="0" r="0" t="0"/>
          <a:stretch/>
        </p:blipFill>
        <p:spPr>
          <a:xfrm>
            <a:off x="1500175" y="347650"/>
            <a:ext cx="6143625" cy="4448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7"/>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EXPLORER-HCM Findings</a:t>
            </a:r>
            <a:endParaRPr sz="3300"/>
          </a:p>
        </p:txBody>
      </p:sp>
      <p:sp>
        <p:nvSpPr>
          <p:cNvPr id="280" name="Google Shape;280;p17"/>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sz="1600">
                <a:solidFill>
                  <a:srgbClr val="333333"/>
                </a:solidFill>
                <a:highlight>
                  <a:srgbClr val="FFFFFF"/>
                </a:highlight>
              </a:rPr>
              <a:t>Patients on mavacamten had greater reductions than those on placebo in post-exercise LVOT gradient (−36 mm Hg, 95% CI −43·2 to −28·1; p&lt;0·0001), greater increase in pVO2 (+1·4 mL/kg per min, 0·6 to 2·1; p=0·0006), and improved symptom scores (KCCQ-CSS +9·1, 5·5 to 12·7; HCMSQ-SoB −1·8, −2·4 to −1·2; p&lt;0·0001). 34% more patients in the mavacamten group improved by at least one NYHA class (80 of 123 patients in the mavacamten group vs 40 of 128 patients in the placebo group; 95% CI 22·2 to 45·4; p&lt;0·0001).</a:t>
            </a:r>
            <a:endParaRPr sz="1700">
              <a:solidFill>
                <a:srgbClr val="33333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8"/>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VALOR-HCM (2023)</a:t>
            </a:r>
            <a:endParaRPr sz="3300"/>
          </a:p>
        </p:txBody>
      </p:sp>
      <p:sp>
        <p:nvSpPr>
          <p:cNvPr id="286" name="Google Shape;286;p18"/>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sz="1700"/>
              <a:t>EXPLORER-HCM was great at demonstrating short-term efficacy with mavecampten use, but what about long-term efficacy?</a:t>
            </a:r>
            <a:endParaRPr sz="1700"/>
          </a:p>
          <a:p>
            <a:pPr indent="0" lvl="0" marL="0" rtl="0" algn="l">
              <a:lnSpc>
                <a:spcPct val="115000"/>
              </a:lnSpc>
              <a:spcBef>
                <a:spcPts val="1200"/>
              </a:spcBef>
              <a:spcAft>
                <a:spcPts val="1200"/>
              </a:spcAft>
              <a:buSzPts val="1300"/>
              <a:buNone/>
            </a:pPr>
            <a:r>
              <a:rPr lang="en" sz="1700"/>
              <a:t>VALOR-HCM was designed </a:t>
            </a:r>
            <a:r>
              <a:rPr lang="en" sz="1700">
                <a:solidFill>
                  <a:srgbClr val="333333"/>
                </a:solidFill>
              </a:rPr>
              <a:t>to examine the cumulative longer-term effect of mavacamten specifically on the need for septal reduction therapy (SRT) through week 56</a:t>
            </a:r>
            <a:endParaRPr sz="1700">
              <a:solidFill>
                <a:srgbClr val="33333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9"/>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VALOR-HCM Design</a:t>
            </a:r>
            <a:endParaRPr sz="3300"/>
          </a:p>
        </p:txBody>
      </p:sp>
      <p:sp>
        <p:nvSpPr>
          <p:cNvPr id="292" name="Google Shape;292;p19"/>
          <p:cNvSpPr txBox="1"/>
          <p:nvPr>
            <p:ph idx="1" type="body"/>
          </p:nvPr>
        </p:nvSpPr>
        <p:spPr>
          <a:xfrm>
            <a:off x="819150" y="1800200"/>
            <a:ext cx="7505700" cy="24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500">
                <a:solidFill>
                  <a:srgbClr val="333333"/>
                </a:solidFill>
              </a:rPr>
              <a:t>Double-blind, placebo-controlled, multicenter, randomized clinical trial with placebo crossover at 16 weeks, conducted from July 2020 to November 2022. </a:t>
            </a:r>
            <a:endParaRPr sz="1500">
              <a:solidFill>
                <a:srgbClr val="333333"/>
              </a:solidFill>
            </a:endParaRPr>
          </a:p>
          <a:p>
            <a:pPr indent="0" lvl="0" marL="0" rtl="0" algn="l">
              <a:lnSpc>
                <a:spcPct val="115000"/>
              </a:lnSpc>
              <a:spcBef>
                <a:spcPts val="1200"/>
              </a:spcBef>
              <a:spcAft>
                <a:spcPts val="0"/>
              </a:spcAft>
              <a:buSzPts val="1300"/>
              <a:buNone/>
            </a:pPr>
            <a:r>
              <a:rPr lang="en" sz="1500">
                <a:solidFill>
                  <a:srgbClr val="333333"/>
                </a:solidFill>
              </a:rPr>
              <a:t>Patients initially assigned to mavacamten at baseline continued the drug for 56 weeks, and patients taking placebo crossed over to mavacamten from week 16 to week 56 (40-week exposure). </a:t>
            </a:r>
            <a:endParaRPr sz="1500">
              <a:solidFill>
                <a:srgbClr val="333333"/>
              </a:solidFill>
            </a:endParaRPr>
          </a:p>
          <a:p>
            <a:pPr indent="0" lvl="0" marL="0" rtl="0" algn="l">
              <a:lnSpc>
                <a:spcPct val="115000"/>
              </a:lnSpc>
              <a:spcBef>
                <a:spcPts val="1200"/>
              </a:spcBef>
              <a:spcAft>
                <a:spcPts val="0"/>
              </a:spcAft>
              <a:buSzPts val="1300"/>
              <a:buNone/>
            </a:pPr>
            <a:r>
              <a:rPr lang="en" sz="1500">
                <a:solidFill>
                  <a:srgbClr val="333333"/>
                </a:solidFill>
              </a:rPr>
              <a:t>Dose titrations were performed using echocardiographic LVOT gradient and LV ejection fraction (LVEF) measurements.</a:t>
            </a:r>
            <a:endParaRPr sz="1500">
              <a:solidFill>
                <a:srgbClr val="333333"/>
              </a:solidFill>
            </a:endParaRPr>
          </a:p>
          <a:p>
            <a:pPr indent="0" lvl="0" marL="0" rtl="0" algn="l">
              <a:lnSpc>
                <a:spcPct val="115000"/>
              </a:lnSpc>
              <a:spcBef>
                <a:spcPts val="1200"/>
              </a:spcBef>
              <a:spcAft>
                <a:spcPts val="1200"/>
              </a:spcAft>
              <a:buSzPts val="1300"/>
              <a:buNone/>
            </a:pPr>
            <a:r>
              <a:rPr lang="en" sz="1500">
                <a:solidFill>
                  <a:srgbClr val="333333"/>
                </a:solidFill>
              </a:rPr>
              <a:t>Proportion of patients undergoing SRT, remaining guideline eligible or unevaluable SRT status at week 56.</a:t>
            </a:r>
            <a:endParaRPr sz="1500">
              <a:solidFill>
                <a:srgbClr val="33333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Disclosures</a:t>
            </a:r>
            <a:endParaRPr sz="3300"/>
          </a:p>
        </p:txBody>
      </p:sp>
      <p:sp>
        <p:nvSpPr>
          <p:cNvPr id="180" name="Google Shape;180;p2"/>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sz="1800"/>
              <a:t>Neither the planners nor the speakers disclosed relevant financial relationships with ineligible companies.</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298" name="Google Shape;298;p20"/>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299" name="Google Shape;299;p20"/>
          <p:cNvPicPr preferRelativeResize="0"/>
          <p:nvPr/>
        </p:nvPicPr>
        <p:blipFill rotWithShape="1">
          <a:blip r:embed="rId3">
            <a:alphaModFix/>
          </a:blip>
          <a:srcRect b="0" l="0" r="0" t="0"/>
          <a:stretch/>
        </p:blipFill>
        <p:spPr>
          <a:xfrm>
            <a:off x="368363" y="1081613"/>
            <a:ext cx="8407277" cy="2980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305" name="Google Shape;305;p21"/>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06" name="Google Shape;306;p21"/>
          <p:cNvPicPr preferRelativeResize="0"/>
          <p:nvPr/>
        </p:nvPicPr>
        <p:blipFill rotWithShape="1">
          <a:blip r:embed="rId3">
            <a:alphaModFix/>
          </a:blip>
          <a:srcRect b="0" l="0" r="0" t="0"/>
          <a:stretch/>
        </p:blipFill>
        <p:spPr>
          <a:xfrm>
            <a:off x="209375" y="850175"/>
            <a:ext cx="8725249" cy="3443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2"/>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312" name="Google Shape;312;p22"/>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13" name="Google Shape;313;p22"/>
          <p:cNvPicPr preferRelativeResize="0"/>
          <p:nvPr/>
        </p:nvPicPr>
        <p:blipFill rotWithShape="1">
          <a:blip r:embed="rId3">
            <a:alphaModFix/>
          </a:blip>
          <a:srcRect b="0" l="0" r="0" t="0"/>
          <a:stretch/>
        </p:blipFill>
        <p:spPr>
          <a:xfrm>
            <a:off x="466550" y="1002637"/>
            <a:ext cx="8210899" cy="3138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3"/>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Background</a:t>
            </a:r>
            <a:endParaRPr sz="3300"/>
          </a:p>
        </p:txBody>
      </p:sp>
      <p:sp>
        <p:nvSpPr>
          <p:cNvPr id="319" name="Google Shape;319;p23"/>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sz="1700"/>
              <a:t>Aficamten is a small molecule allosteric inhibitor of cardiac myosin designed to reduce the hypercontractility that underlies the pathophysiology of HCM in the cardiac sarcomere</a:t>
            </a:r>
            <a:endParaRPr sz="1700"/>
          </a:p>
          <a:p>
            <a:pPr indent="0" lvl="0" marL="0" rtl="0" algn="l">
              <a:lnSpc>
                <a:spcPct val="115000"/>
              </a:lnSpc>
              <a:spcBef>
                <a:spcPts val="1200"/>
              </a:spcBef>
              <a:spcAft>
                <a:spcPts val="1200"/>
              </a:spcAft>
              <a:buSzPts val="1300"/>
              <a:buNone/>
            </a:pPr>
            <a:r>
              <a:rPr lang="en" sz="1700"/>
              <a:t>The intended effect is reduction in force produced by the cardiac sarcomere resulting in less LVOT obstruction and improved diastolic function in patients with obstructive HCM</a:t>
            </a:r>
            <a:endParaRPr sz="17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24"/>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Why aficamten?</a:t>
            </a:r>
            <a:endParaRPr sz="3300"/>
          </a:p>
        </p:txBody>
      </p:sp>
      <p:sp>
        <p:nvSpPr>
          <p:cNvPr id="325" name="Google Shape;325;p24"/>
          <p:cNvSpPr txBox="1"/>
          <p:nvPr>
            <p:ph idx="1" type="body"/>
          </p:nvPr>
        </p:nvSpPr>
        <p:spPr>
          <a:xfrm>
            <a:off x="819150" y="1800200"/>
            <a:ext cx="7505700" cy="24480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300"/>
              <a:buNone/>
            </a:pPr>
            <a:r>
              <a:rPr lang="en" sz="1650">
                <a:solidFill>
                  <a:srgbClr val="333333"/>
                </a:solidFill>
                <a:highlight>
                  <a:srgbClr val="FFFFFF"/>
                </a:highlight>
              </a:rPr>
              <a:t>Mavacamten is already approved by numerous regulatory agencies for the treatment of symptomatic obstructive HCM, but due to its associated reduction in LVEF*, heart failure risk, drug–drug interactions (DDIs), and inconsistent pharmacokinetic to pharmacodynamic relationship, rigorous safety monitoring programs have been recommended or enforced</a:t>
            </a:r>
            <a:endParaRPr sz="1650">
              <a:solidFill>
                <a:srgbClr val="333333"/>
              </a:solidFill>
              <a:highlight>
                <a:srgbClr val="FFFFFF"/>
              </a:highlight>
            </a:endParaRPr>
          </a:p>
          <a:p>
            <a:pPr indent="0" lvl="0" marL="0" rtl="0" algn="l">
              <a:lnSpc>
                <a:spcPct val="100000"/>
              </a:lnSpc>
              <a:spcBef>
                <a:spcPts val="0"/>
              </a:spcBef>
              <a:spcAft>
                <a:spcPts val="0"/>
              </a:spcAft>
              <a:buSzPts val="1300"/>
              <a:buNone/>
            </a:pPr>
            <a:r>
              <a:t/>
            </a:r>
            <a:endParaRPr sz="1650">
              <a:solidFill>
                <a:srgbClr val="333333"/>
              </a:solidFill>
              <a:highlight>
                <a:srgbClr val="FFFFFF"/>
              </a:highlight>
            </a:endParaRPr>
          </a:p>
          <a:p>
            <a:pPr indent="0" lvl="0" marL="0" rtl="0" algn="l">
              <a:lnSpc>
                <a:spcPct val="100000"/>
              </a:lnSpc>
              <a:spcBef>
                <a:spcPts val="0"/>
              </a:spcBef>
              <a:spcAft>
                <a:spcPts val="0"/>
              </a:spcAft>
              <a:buSzPts val="1300"/>
              <a:buNone/>
            </a:pPr>
            <a:r>
              <a:rPr lang="en" sz="1650">
                <a:solidFill>
                  <a:srgbClr val="333333"/>
                </a:solidFill>
                <a:highlight>
                  <a:srgbClr val="FFFFFF"/>
                </a:highlight>
              </a:rPr>
              <a:t>Aficamten has a shorter half‐life than mavacamten, a more consistent pharmacokinetic/pharmacodynamic profile, and is metabolized through multiple cytochrome P450 enzymes leading to infrequent DDIs</a:t>
            </a:r>
            <a:endParaRPr sz="16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5"/>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Background </a:t>
            </a:r>
            <a:endParaRPr sz="3300"/>
          </a:p>
        </p:txBody>
      </p:sp>
      <p:sp>
        <p:nvSpPr>
          <p:cNvPr id="331" name="Google Shape;331;p25"/>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sz="1700"/>
              <a:t>Aficamten demonstrated substantial decrease in LVOT obstruction, decrease in symptoms, and improvements in functional capacity, cardiac structure,and cardiac biomarkers when compared with placebo in patients with symptomatic, obstructive HCM</a:t>
            </a:r>
            <a:endParaRPr sz="1700"/>
          </a:p>
          <a:p>
            <a:pPr indent="0" lvl="0" marL="0" rtl="0" algn="l">
              <a:lnSpc>
                <a:spcPct val="115000"/>
              </a:lnSpc>
              <a:spcBef>
                <a:spcPts val="1200"/>
              </a:spcBef>
              <a:spcAft>
                <a:spcPts val="1200"/>
              </a:spcAft>
              <a:buSzPts val="1300"/>
              <a:buNone/>
            </a:pPr>
            <a:r>
              <a:rPr lang="en" sz="1700"/>
              <a:t>However, whether aficamten administered as a monotherapy is superior to beta-blockers is unknown</a:t>
            </a:r>
            <a:endParaRPr sz="17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6"/>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Trial Design</a:t>
            </a:r>
            <a:endParaRPr sz="3300"/>
          </a:p>
        </p:txBody>
      </p:sp>
      <p:sp>
        <p:nvSpPr>
          <p:cNvPr id="337" name="Google Shape;337;p26"/>
          <p:cNvSpPr txBox="1"/>
          <p:nvPr>
            <p:ph idx="1" type="body"/>
          </p:nvPr>
        </p:nvSpPr>
        <p:spPr>
          <a:xfrm>
            <a:off x="819150" y="1800200"/>
            <a:ext cx="7505700" cy="2448000"/>
          </a:xfrm>
          <a:prstGeom prst="rect">
            <a:avLst/>
          </a:prstGeom>
          <a:noFill/>
          <a:ln>
            <a:noFill/>
          </a:ln>
        </p:spPr>
        <p:txBody>
          <a:bodyPr anchorCtr="0" anchor="t" bIns="91425" lIns="91425" spcFirstLastPara="1" rIns="91425" wrap="square" tIns="91425">
            <a:noAutofit/>
          </a:bodyPr>
          <a:lstStyle/>
          <a:p>
            <a:pPr indent="0" lvl="0" marL="0" rtl="0" algn="l">
              <a:lnSpc>
                <a:spcPct val="95000"/>
              </a:lnSpc>
              <a:spcBef>
                <a:spcPts val="0"/>
              </a:spcBef>
              <a:spcAft>
                <a:spcPts val="0"/>
              </a:spcAft>
              <a:buSzPts val="935"/>
              <a:buNone/>
            </a:pPr>
            <a:r>
              <a:rPr lang="en" sz="1660"/>
              <a:t>Head-to-head, phase 3, international, double-blind, double-dummy, randomized trial in which patients with symptomatic, obstructive HCM received aficamten + placebo (in place of metoprolol) or metoprolol + placebo (in place of aficamten). </a:t>
            </a:r>
            <a:endParaRPr sz="1660"/>
          </a:p>
          <a:p>
            <a:pPr indent="0" lvl="0" marL="0" rtl="0" algn="l">
              <a:lnSpc>
                <a:spcPct val="95000"/>
              </a:lnSpc>
              <a:spcBef>
                <a:spcPts val="1200"/>
              </a:spcBef>
              <a:spcAft>
                <a:spcPts val="0"/>
              </a:spcAft>
              <a:buSzPts val="935"/>
              <a:buNone/>
            </a:pPr>
            <a:r>
              <a:rPr lang="en" sz="1660"/>
              <a:t>281 patients screened from June 20, 2023 to August 9, 2024</a:t>
            </a:r>
            <a:endParaRPr sz="1660"/>
          </a:p>
          <a:p>
            <a:pPr indent="0" lvl="0" marL="0" rtl="0" algn="l">
              <a:lnSpc>
                <a:spcPct val="95000"/>
              </a:lnSpc>
              <a:spcBef>
                <a:spcPts val="1200"/>
              </a:spcBef>
              <a:spcAft>
                <a:spcPts val="0"/>
              </a:spcAft>
              <a:buSzPts val="935"/>
              <a:buNone/>
            </a:pPr>
            <a:r>
              <a:rPr lang="en" sz="1660"/>
              <a:t>170 participants across 60 investigational sites worldwide randomized in a 1:1 ratio to aficamten + placebo or metoprolol + placebo</a:t>
            </a:r>
            <a:endParaRPr sz="1660"/>
          </a:p>
          <a:p>
            <a:pPr indent="0" lvl="0" marL="0" rtl="0" algn="l">
              <a:lnSpc>
                <a:spcPct val="95000"/>
              </a:lnSpc>
              <a:spcBef>
                <a:spcPts val="1200"/>
              </a:spcBef>
              <a:spcAft>
                <a:spcPts val="0"/>
              </a:spcAft>
              <a:buSzPts val="935"/>
              <a:buNone/>
            </a:pPr>
            <a:r>
              <a:rPr lang="en" sz="1660"/>
              <a:t>Participants were randomized within 6 weeks after the start of screening</a:t>
            </a:r>
            <a:endParaRPr sz="1660"/>
          </a:p>
          <a:p>
            <a:pPr indent="0" lvl="0" marL="0" rtl="0" algn="l">
              <a:lnSpc>
                <a:spcPct val="95000"/>
              </a:lnSpc>
              <a:spcBef>
                <a:spcPts val="1200"/>
              </a:spcBef>
              <a:spcAft>
                <a:spcPts val="1200"/>
              </a:spcAft>
              <a:buSzPts val="935"/>
              <a:buNone/>
            </a:pPr>
            <a:r>
              <a:t/>
            </a:r>
            <a:endParaRPr sz="166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7"/>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Trial Design</a:t>
            </a:r>
            <a:endParaRPr sz="3300"/>
          </a:p>
        </p:txBody>
      </p:sp>
      <p:sp>
        <p:nvSpPr>
          <p:cNvPr id="343" name="Google Shape;343;p27"/>
          <p:cNvSpPr txBox="1"/>
          <p:nvPr>
            <p:ph idx="1" type="body"/>
          </p:nvPr>
        </p:nvSpPr>
        <p:spPr>
          <a:xfrm>
            <a:off x="856300" y="1800200"/>
            <a:ext cx="7505700" cy="24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018"/>
              <a:buNone/>
            </a:pPr>
            <a:r>
              <a:rPr lang="en" sz="1580">
                <a:solidFill>
                  <a:srgbClr val="333333"/>
                </a:solidFill>
              </a:rPr>
              <a:t>Group 1 included patients who had recently (≤12 months) received a diagnosis of HCM or had not received standard medications in the past 12 months, regardless of the date of diagnosis</a:t>
            </a:r>
            <a:endParaRPr sz="1580">
              <a:solidFill>
                <a:srgbClr val="333333"/>
              </a:solidFill>
            </a:endParaRPr>
          </a:p>
          <a:p>
            <a:pPr indent="0" lvl="0" marL="0" rtl="0" algn="l">
              <a:lnSpc>
                <a:spcPct val="115000"/>
              </a:lnSpc>
              <a:spcBef>
                <a:spcPts val="1200"/>
              </a:spcBef>
              <a:spcAft>
                <a:spcPts val="0"/>
              </a:spcAft>
              <a:buSzPts val="1018"/>
              <a:buNone/>
            </a:pPr>
            <a:r>
              <a:rPr lang="en" sz="1580">
                <a:solidFill>
                  <a:srgbClr val="333333"/>
                </a:solidFill>
              </a:rPr>
              <a:t>Group 2 included patients with a long-standing (&gt;12 months) HCM diagnosis who had received standard medications within the past 12 months</a:t>
            </a:r>
            <a:endParaRPr sz="1580">
              <a:solidFill>
                <a:srgbClr val="333333"/>
              </a:solidFill>
            </a:endParaRPr>
          </a:p>
          <a:p>
            <a:pPr indent="0" lvl="0" marL="0" rtl="0" algn="l">
              <a:lnSpc>
                <a:spcPct val="115000"/>
              </a:lnSpc>
              <a:spcBef>
                <a:spcPts val="1200"/>
              </a:spcBef>
              <a:spcAft>
                <a:spcPts val="1200"/>
              </a:spcAft>
              <a:buSzPts val="1018"/>
              <a:buNone/>
            </a:pPr>
            <a:r>
              <a:rPr lang="en" sz="1580">
                <a:solidFill>
                  <a:srgbClr val="333333"/>
                </a:solidFill>
              </a:rPr>
              <a:t>Enrollment of patients who had previously received mavacamten and those who had undergone septal reduction therapy was capped at approximately 10% each, and enrollment of patients who used a cycle ergometer for exercise testing was capped at approximately 50%.</a:t>
            </a:r>
            <a:endParaRPr sz="1580">
              <a:solidFill>
                <a:srgbClr val="33333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28"/>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49" name="Google Shape;349;p28"/>
          <p:cNvPicPr preferRelativeResize="0"/>
          <p:nvPr/>
        </p:nvPicPr>
        <p:blipFill rotWithShape="1">
          <a:blip r:embed="rId3">
            <a:alphaModFix/>
          </a:blip>
          <a:srcRect b="0" l="0" r="0" t="0"/>
          <a:stretch/>
        </p:blipFill>
        <p:spPr>
          <a:xfrm>
            <a:off x="2024725" y="241100"/>
            <a:ext cx="5094549" cy="46613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29"/>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Exclusion Criteria</a:t>
            </a:r>
            <a:endParaRPr sz="3300"/>
          </a:p>
        </p:txBody>
      </p:sp>
      <p:sp>
        <p:nvSpPr>
          <p:cNvPr id="355" name="Google Shape;355;p29"/>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56" name="Google Shape;356;p29"/>
          <p:cNvPicPr preferRelativeResize="0"/>
          <p:nvPr/>
        </p:nvPicPr>
        <p:blipFill rotWithShape="1">
          <a:blip r:embed="rId3">
            <a:alphaModFix/>
          </a:blip>
          <a:srcRect b="0" l="0" r="0" t="0"/>
          <a:stretch/>
        </p:blipFill>
        <p:spPr>
          <a:xfrm>
            <a:off x="506928" y="1990725"/>
            <a:ext cx="8130150" cy="2809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3"/>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Background</a:t>
            </a:r>
            <a:endParaRPr sz="3300"/>
          </a:p>
        </p:txBody>
      </p:sp>
      <p:sp>
        <p:nvSpPr>
          <p:cNvPr id="186" name="Google Shape;186;p3"/>
          <p:cNvSpPr txBox="1"/>
          <p:nvPr>
            <p:ph idx="1" type="body"/>
          </p:nvPr>
        </p:nvSpPr>
        <p:spPr>
          <a:xfrm>
            <a:off x="819150" y="1800200"/>
            <a:ext cx="7505700" cy="24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800"/>
              <a:t>Hypertrophic cardiomyopathy (HCM) is the most common inherited heart disease worldwide and is associated with considerable disease-related morbidity.</a:t>
            </a:r>
            <a:endParaRPr sz="1800"/>
          </a:p>
          <a:p>
            <a:pPr indent="0" lvl="0" marL="0" rtl="0" algn="l">
              <a:lnSpc>
                <a:spcPct val="115000"/>
              </a:lnSpc>
              <a:spcBef>
                <a:spcPts val="1200"/>
              </a:spcBef>
              <a:spcAft>
                <a:spcPts val="0"/>
              </a:spcAft>
              <a:buSzPts val="1300"/>
              <a:buNone/>
            </a:pPr>
            <a:r>
              <a:rPr lang="en" sz="1800"/>
              <a:t>Cohen and Braunwald first observed that beta-adrenergic receptor blockade could reduce left ventricular outflow tract (LVOT) obstruction and has been the cornerstone of therapy over the last 60 years.</a:t>
            </a:r>
            <a:endParaRPr sz="1800"/>
          </a:p>
          <a:p>
            <a:pPr indent="0" lvl="0" marL="0" rtl="0" algn="l">
              <a:lnSpc>
                <a:spcPct val="115000"/>
              </a:lnSpc>
              <a:spcBef>
                <a:spcPts val="1200"/>
              </a:spcBef>
              <a:spcAft>
                <a:spcPts val="1200"/>
              </a:spcAft>
              <a:buSzPts val="1300"/>
              <a:buNone/>
            </a:pPr>
            <a:r>
              <a:rPr lang="en" sz="1800"/>
              <a:t>Data for beta blockers is largely based on expert opinion.</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362" name="Google Shape;362;p30"/>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63" name="Google Shape;363;p30"/>
          <p:cNvPicPr preferRelativeResize="0"/>
          <p:nvPr/>
        </p:nvPicPr>
        <p:blipFill rotWithShape="1">
          <a:blip r:embed="rId3">
            <a:alphaModFix/>
          </a:blip>
          <a:srcRect b="0" l="0" r="0" t="0"/>
          <a:stretch/>
        </p:blipFill>
        <p:spPr>
          <a:xfrm>
            <a:off x="2325862" y="352388"/>
            <a:ext cx="4492273" cy="4438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1"/>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Statistical Analysis</a:t>
            </a:r>
            <a:endParaRPr sz="3300"/>
          </a:p>
        </p:txBody>
      </p:sp>
      <p:sp>
        <p:nvSpPr>
          <p:cNvPr id="369" name="Google Shape;369;p31"/>
          <p:cNvSpPr txBox="1"/>
          <p:nvPr>
            <p:ph idx="1" type="body"/>
          </p:nvPr>
        </p:nvSpPr>
        <p:spPr>
          <a:xfrm>
            <a:off x="819150" y="1800200"/>
            <a:ext cx="7505700" cy="2448000"/>
          </a:xfrm>
          <a:prstGeom prst="rect">
            <a:avLst/>
          </a:prstGeom>
          <a:noFill/>
          <a:ln>
            <a:noFill/>
          </a:ln>
        </p:spPr>
        <p:txBody>
          <a:bodyPr anchorCtr="0" anchor="t" bIns="91425" lIns="91425" spcFirstLastPara="1" rIns="91425" wrap="square" tIns="91425">
            <a:normAutofit lnSpcReduction="20000"/>
          </a:bodyPr>
          <a:lstStyle/>
          <a:p>
            <a:pPr indent="0" lvl="0" marL="0" rtl="0" algn="l">
              <a:lnSpc>
                <a:spcPct val="115000"/>
              </a:lnSpc>
              <a:spcBef>
                <a:spcPts val="0"/>
              </a:spcBef>
              <a:spcAft>
                <a:spcPts val="0"/>
              </a:spcAft>
              <a:buSzPts val="1300"/>
              <a:buNone/>
            </a:pPr>
            <a:r>
              <a:rPr lang="en" sz="1700"/>
              <a:t>The statistical power for the primary endpoint was calculated under the assumption that the difference between groups in the change in peak oxygen uptake at week 24 would be 2 ml per kilogram of body weight per minute, with a standard deviation of 3 ml per kilogram per minute</a:t>
            </a:r>
            <a:endParaRPr sz="1700"/>
          </a:p>
          <a:p>
            <a:pPr indent="0" lvl="0" marL="0" rtl="0" algn="l">
              <a:lnSpc>
                <a:spcPct val="115000"/>
              </a:lnSpc>
              <a:spcBef>
                <a:spcPts val="1200"/>
              </a:spcBef>
              <a:spcAft>
                <a:spcPts val="1200"/>
              </a:spcAft>
              <a:buSzPts val="1300"/>
              <a:buNone/>
            </a:pPr>
            <a:r>
              <a:rPr lang="en" sz="1700"/>
              <a:t>With the assumption that 10% of the data would be missing, the authors estimated that a sample size of 170 patients would provide the trial with more than 90% power to detect a difference in peak oxygen uptake at a two-sided type I error level of 0.05.</a:t>
            </a:r>
            <a:endParaRPr sz="1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2"/>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Statistical Analysis</a:t>
            </a:r>
            <a:endParaRPr sz="3300"/>
          </a:p>
        </p:txBody>
      </p:sp>
      <p:sp>
        <p:nvSpPr>
          <p:cNvPr id="375" name="Google Shape;375;p32"/>
          <p:cNvSpPr txBox="1"/>
          <p:nvPr>
            <p:ph idx="1" type="body"/>
          </p:nvPr>
        </p:nvSpPr>
        <p:spPr>
          <a:xfrm>
            <a:off x="819150" y="1800200"/>
            <a:ext cx="7505700" cy="24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400"/>
              <a:t>The primary analysis tested the null hypothesis that there would be no between-group difference in peak oxygen uptake in the full analysis population.</a:t>
            </a:r>
            <a:endParaRPr sz="1400"/>
          </a:p>
          <a:p>
            <a:pPr indent="0" lvl="0" marL="0" rtl="0" algn="l">
              <a:lnSpc>
                <a:spcPct val="115000"/>
              </a:lnSpc>
              <a:spcBef>
                <a:spcPts val="1200"/>
              </a:spcBef>
              <a:spcAft>
                <a:spcPts val="0"/>
              </a:spcAft>
              <a:buSzPts val="1300"/>
              <a:buNone/>
            </a:pPr>
            <a:r>
              <a:rPr lang="en" sz="1400"/>
              <a:t>The primary endpoint was analyzed with the use of an analysis of covariance model, with treatment group, randomization stratification factors, baseline peak oxygen uptake, and baseline weight as covariates.</a:t>
            </a:r>
            <a:endParaRPr sz="1400"/>
          </a:p>
          <a:p>
            <a:pPr indent="0" lvl="0" marL="0" rtl="0" algn="l">
              <a:lnSpc>
                <a:spcPct val="115000"/>
              </a:lnSpc>
              <a:spcBef>
                <a:spcPts val="1200"/>
              </a:spcBef>
              <a:spcAft>
                <a:spcPts val="0"/>
              </a:spcAft>
              <a:buSzPts val="1300"/>
              <a:buNone/>
            </a:pPr>
            <a:r>
              <a:rPr lang="en" sz="1400"/>
              <a:t>The percentage of patients with an improvement in NYHA class was analyzed with the use of the Cochran–Mantel–Haenszel test, with stratification according to method of cardiopulmonary exercise testing (cycle ergometer or treadmill), time since HCM diagnosis, and previous treatment.</a:t>
            </a:r>
            <a:endParaRPr sz="1400"/>
          </a:p>
          <a:p>
            <a:pPr indent="0" lvl="0" marL="0" rtl="0" algn="l">
              <a:lnSpc>
                <a:spcPct val="115000"/>
              </a:lnSpc>
              <a:spcBef>
                <a:spcPts val="1200"/>
              </a:spcBef>
              <a:spcAft>
                <a:spcPts val="1200"/>
              </a:spcAft>
              <a:buSzPts val="1300"/>
              <a:buNone/>
            </a:pPr>
            <a:r>
              <a:rPr lang="en" sz="1400"/>
              <a:t>Other secondary endpoints were analyzed with the use of a mixed model for repeated measures.</a:t>
            </a:r>
            <a:endParaRPr sz="14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33"/>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381" name="Google Shape;381;p33"/>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82" name="Google Shape;382;p33"/>
          <p:cNvPicPr preferRelativeResize="0"/>
          <p:nvPr/>
        </p:nvPicPr>
        <p:blipFill rotWithShape="1">
          <a:blip r:embed="rId3">
            <a:alphaModFix/>
          </a:blip>
          <a:srcRect b="0" l="0" r="0" t="0"/>
          <a:stretch/>
        </p:blipFill>
        <p:spPr>
          <a:xfrm>
            <a:off x="1327987" y="309800"/>
            <a:ext cx="6488026" cy="4523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34"/>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388" name="Google Shape;388;p34"/>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89" name="Google Shape;389;p34"/>
          <p:cNvPicPr preferRelativeResize="0"/>
          <p:nvPr/>
        </p:nvPicPr>
        <p:blipFill rotWithShape="1">
          <a:blip r:embed="rId3">
            <a:alphaModFix/>
          </a:blip>
          <a:srcRect b="0" l="0" r="0" t="0"/>
          <a:stretch/>
        </p:blipFill>
        <p:spPr>
          <a:xfrm>
            <a:off x="704850" y="1087425"/>
            <a:ext cx="7734300" cy="3886200"/>
          </a:xfrm>
          <a:prstGeom prst="rect">
            <a:avLst/>
          </a:prstGeom>
          <a:noFill/>
          <a:ln>
            <a:noFill/>
          </a:ln>
        </p:spPr>
      </p:pic>
      <p:pic>
        <p:nvPicPr>
          <p:cNvPr id="390" name="Google Shape;390;p34"/>
          <p:cNvPicPr preferRelativeResize="0"/>
          <p:nvPr/>
        </p:nvPicPr>
        <p:blipFill rotWithShape="1">
          <a:blip r:embed="rId4">
            <a:alphaModFix/>
          </a:blip>
          <a:srcRect b="0" l="0" r="0" t="0"/>
          <a:stretch/>
        </p:blipFill>
        <p:spPr>
          <a:xfrm>
            <a:off x="704850" y="239700"/>
            <a:ext cx="7734300" cy="8477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35"/>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396" name="Google Shape;396;p35"/>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397" name="Google Shape;397;p35"/>
          <p:cNvPicPr preferRelativeResize="0"/>
          <p:nvPr/>
        </p:nvPicPr>
        <p:blipFill rotWithShape="1">
          <a:blip r:embed="rId3">
            <a:alphaModFix/>
          </a:blip>
          <a:srcRect b="0" l="0" r="0" t="0"/>
          <a:stretch/>
        </p:blipFill>
        <p:spPr>
          <a:xfrm>
            <a:off x="206689" y="311239"/>
            <a:ext cx="8730624" cy="45210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36"/>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403" name="Google Shape;403;p36"/>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404" name="Google Shape;404;p36"/>
          <p:cNvPicPr preferRelativeResize="0"/>
          <p:nvPr/>
        </p:nvPicPr>
        <p:blipFill rotWithShape="1">
          <a:blip r:embed="rId3">
            <a:alphaModFix/>
          </a:blip>
          <a:srcRect b="0" l="0" r="0" t="0"/>
          <a:stretch/>
        </p:blipFill>
        <p:spPr>
          <a:xfrm>
            <a:off x="212500" y="288875"/>
            <a:ext cx="8718999" cy="45657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7"/>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410" name="Google Shape;410;p37"/>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411" name="Google Shape;411;p37"/>
          <p:cNvPicPr preferRelativeResize="0"/>
          <p:nvPr/>
        </p:nvPicPr>
        <p:blipFill rotWithShape="1">
          <a:blip r:embed="rId3">
            <a:alphaModFix/>
          </a:blip>
          <a:srcRect b="0" l="0" r="0" t="0"/>
          <a:stretch/>
        </p:blipFill>
        <p:spPr>
          <a:xfrm>
            <a:off x="2153188" y="222825"/>
            <a:ext cx="4837624" cy="46978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8"/>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417" name="Google Shape;417;p38"/>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418" name="Google Shape;418;p38"/>
          <p:cNvPicPr preferRelativeResize="0"/>
          <p:nvPr/>
        </p:nvPicPr>
        <p:blipFill rotWithShape="1">
          <a:blip r:embed="rId3">
            <a:alphaModFix/>
          </a:blip>
          <a:srcRect b="0" l="0" r="0" t="0"/>
          <a:stretch/>
        </p:blipFill>
        <p:spPr>
          <a:xfrm>
            <a:off x="209100" y="748377"/>
            <a:ext cx="8725801" cy="3646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9"/>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424" name="Google Shape;424;p39"/>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425" name="Google Shape;425;p39"/>
          <p:cNvPicPr preferRelativeResize="0"/>
          <p:nvPr/>
        </p:nvPicPr>
        <p:blipFill rotWithShape="1">
          <a:blip r:embed="rId3">
            <a:alphaModFix/>
          </a:blip>
          <a:srcRect b="0" l="0" r="0" t="0"/>
          <a:stretch/>
        </p:blipFill>
        <p:spPr>
          <a:xfrm>
            <a:off x="205538" y="745975"/>
            <a:ext cx="8732924" cy="3651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4"/>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192" name="Google Shape;192;p4"/>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193" name="Google Shape;193;p4"/>
          <p:cNvPicPr preferRelativeResize="0"/>
          <p:nvPr/>
        </p:nvPicPr>
        <p:blipFill rotWithShape="1">
          <a:blip r:embed="rId3">
            <a:alphaModFix/>
          </a:blip>
          <a:srcRect b="0" l="0" r="0" t="0"/>
          <a:stretch/>
        </p:blipFill>
        <p:spPr>
          <a:xfrm>
            <a:off x="1580950" y="232075"/>
            <a:ext cx="5982100" cy="46793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431" name="Google Shape;431;p40"/>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432" name="Google Shape;432;p40"/>
          <p:cNvPicPr preferRelativeResize="0"/>
          <p:nvPr/>
        </p:nvPicPr>
        <p:blipFill rotWithShape="1">
          <a:blip r:embed="rId3">
            <a:alphaModFix/>
          </a:blip>
          <a:srcRect b="0" l="0" r="0" t="0"/>
          <a:stretch/>
        </p:blipFill>
        <p:spPr>
          <a:xfrm>
            <a:off x="194239" y="903252"/>
            <a:ext cx="8755526" cy="3337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1"/>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Discussion - Strengths</a:t>
            </a:r>
            <a:endParaRPr sz="3300"/>
          </a:p>
        </p:txBody>
      </p:sp>
      <p:sp>
        <p:nvSpPr>
          <p:cNvPr id="438" name="Google Shape;438;p41"/>
          <p:cNvSpPr txBox="1"/>
          <p:nvPr>
            <p:ph idx="1" type="body"/>
          </p:nvPr>
        </p:nvSpPr>
        <p:spPr>
          <a:xfrm>
            <a:off x="819150" y="1800200"/>
            <a:ext cx="7505700" cy="24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300"/>
              <a:buNone/>
            </a:pPr>
            <a:r>
              <a:rPr lang="en" sz="1700"/>
              <a:t>Aficamten reduced NT-proBNP levels</a:t>
            </a:r>
            <a:endParaRPr sz="1700"/>
          </a:p>
          <a:p>
            <a:pPr indent="0" lvl="0" marL="0" rtl="0" algn="l">
              <a:lnSpc>
                <a:spcPct val="115000"/>
              </a:lnSpc>
              <a:spcBef>
                <a:spcPts val="1200"/>
              </a:spcBef>
              <a:spcAft>
                <a:spcPts val="0"/>
              </a:spcAft>
              <a:buSzPts val="1300"/>
              <a:buNone/>
            </a:pPr>
            <a:r>
              <a:rPr lang="en" sz="1700"/>
              <a:t>Effect on exercise capacity was seen across all specified subgroups (newly diagnosed HCM or without treatment, long-standing HCM, and known pathogenic sarcomere variant)</a:t>
            </a:r>
            <a:endParaRPr sz="1700"/>
          </a:p>
          <a:p>
            <a:pPr indent="0" lvl="0" marL="0" rtl="0" algn="l">
              <a:lnSpc>
                <a:spcPct val="115000"/>
              </a:lnSpc>
              <a:spcBef>
                <a:spcPts val="1200"/>
              </a:spcBef>
              <a:spcAft>
                <a:spcPts val="0"/>
              </a:spcAft>
              <a:buSzPts val="1300"/>
              <a:buNone/>
            </a:pPr>
            <a:r>
              <a:rPr lang="en" sz="1700"/>
              <a:t>Most patients (63% metoprolol, 76% aficamten) were receiving the highest dose of metoprolol (150-200 mg daily) and aficamten (15-20 mg daily). </a:t>
            </a:r>
            <a:endParaRPr sz="1700"/>
          </a:p>
          <a:p>
            <a:pPr indent="0" lvl="0" marL="0" rtl="0" algn="l">
              <a:lnSpc>
                <a:spcPct val="115000"/>
              </a:lnSpc>
              <a:spcBef>
                <a:spcPts val="1200"/>
              </a:spcBef>
              <a:spcAft>
                <a:spcPts val="0"/>
              </a:spcAft>
              <a:buSzPts val="1300"/>
              <a:buNone/>
            </a:pPr>
            <a:r>
              <a:rPr lang="en" sz="1700"/>
              <a:t>Baseline profile of patients enrolled is similar to that encountered in routine practice, including 42% women and 20% non-White participants</a:t>
            </a:r>
            <a:endParaRPr sz="1700"/>
          </a:p>
          <a:p>
            <a:pPr indent="0" lvl="0" marL="0" rtl="0" algn="l">
              <a:lnSpc>
                <a:spcPct val="115000"/>
              </a:lnSpc>
              <a:spcBef>
                <a:spcPts val="1200"/>
              </a:spcBef>
              <a:spcAft>
                <a:spcPts val="1200"/>
              </a:spcAft>
              <a:buSzPts val="1300"/>
              <a:buNone/>
            </a:pPr>
            <a:r>
              <a:t/>
            </a:r>
            <a:endParaRPr sz="17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2"/>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Discussion - Observations</a:t>
            </a:r>
            <a:endParaRPr sz="3300"/>
          </a:p>
        </p:txBody>
      </p:sp>
      <p:sp>
        <p:nvSpPr>
          <p:cNvPr id="444" name="Google Shape;444;p42"/>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sz="1700"/>
              <a:t>Metoprolol did not improve objective measures of LVOT gradients, NT-proBNP levels, or left atrial volume index despite subjective improvement in quality of life by KCCQ-CSS and NYHA Class scores. </a:t>
            </a:r>
            <a:endParaRPr sz="1700"/>
          </a:p>
          <a:p>
            <a:pPr indent="0" lvl="0" marL="0" rtl="0" algn="l">
              <a:lnSpc>
                <a:spcPct val="115000"/>
              </a:lnSpc>
              <a:spcBef>
                <a:spcPts val="1200"/>
              </a:spcBef>
              <a:spcAft>
                <a:spcPts val="1200"/>
              </a:spcAft>
              <a:buSzPts val="1300"/>
              <a:buNone/>
            </a:pPr>
            <a:r>
              <a:rPr lang="en" sz="1700"/>
              <a:t>Despite observational studies suggesting that beta-blockers may mitigate exercise-induced LVOT obstruction, this did not translate into improved peak oxygen uptake</a:t>
            </a:r>
            <a:endParaRPr sz="17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43"/>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Discussion - Limitations</a:t>
            </a:r>
            <a:endParaRPr sz="3300"/>
          </a:p>
        </p:txBody>
      </p:sp>
      <p:sp>
        <p:nvSpPr>
          <p:cNvPr id="450" name="Google Shape;450;p43"/>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sz="1700"/>
              <a:t>Short treatment period precludes assessment of relative effect of aficamten and metoprolol on longer-term clinical outcomes</a:t>
            </a:r>
            <a:endParaRPr sz="1700"/>
          </a:p>
          <a:p>
            <a:pPr indent="0" lvl="0" marL="0" rtl="0" algn="l">
              <a:lnSpc>
                <a:spcPct val="115000"/>
              </a:lnSpc>
              <a:spcBef>
                <a:spcPts val="1200"/>
              </a:spcBef>
              <a:spcAft>
                <a:spcPts val="0"/>
              </a:spcAft>
              <a:buSzPts val="1300"/>
              <a:buNone/>
            </a:pPr>
            <a:r>
              <a:rPr lang="en" sz="1700"/>
              <a:t>The authors could not exclude the possibility that other non-vasodilating beta-blockers have effects different from those of metoprolol </a:t>
            </a:r>
            <a:endParaRPr sz="1700"/>
          </a:p>
          <a:p>
            <a:pPr indent="0" lvl="0" marL="0" rtl="0" algn="l">
              <a:lnSpc>
                <a:spcPct val="115000"/>
              </a:lnSpc>
              <a:spcBef>
                <a:spcPts val="1200"/>
              </a:spcBef>
              <a:spcAft>
                <a:spcPts val="1200"/>
              </a:spcAft>
              <a:buSzPts val="1300"/>
              <a:buNone/>
            </a:pPr>
            <a:r>
              <a:rPr lang="en" sz="1700"/>
              <a:t>Metoprolol dose-adjustment protocol used in the trial may differ from strategies used in local practice</a:t>
            </a:r>
            <a:endParaRPr sz="17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44"/>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Conclusion</a:t>
            </a:r>
            <a:endParaRPr sz="3300"/>
          </a:p>
        </p:txBody>
      </p:sp>
      <p:sp>
        <p:nvSpPr>
          <p:cNvPr id="456" name="Google Shape;456;p44"/>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rPr lang="en" sz="1700"/>
              <a:t>Among patients with symptomatic obstructive HCM, monotherapy with aficamten resulted in a significantly greater decrease in symptoms and improvement in peak oxygen uptake, left ventricular outflow tract gradient, NT-proBNP level, and left atrial volume index than monotherapy with metoprolol.</a:t>
            </a:r>
            <a:endParaRPr sz="17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45"/>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462" name="Google Shape;462;p45"/>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463" name="Google Shape;463;p45"/>
          <p:cNvPicPr preferRelativeResize="0"/>
          <p:nvPr/>
        </p:nvPicPr>
        <p:blipFill rotWithShape="1">
          <a:blip r:embed="rId3">
            <a:alphaModFix/>
          </a:blip>
          <a:srcRect b="0" l="0" r="0" t="0"/>
          <a:stretch/>
        </p:blipFill>
        <p:spPr>
          <a:xfrm>
            <a:off x="2131413" y="238063"/>
            <a:ext cx="4881175" cy="46673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46"/>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469" name="Google Shape;469;p46"/>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470" name="Google Shape;470;p46"/>
          <p:cNvPicPr preferRelativeResize="0"/>
          <p:nvPr/>
        </p:nvPicPr>
        <p:blipFill rotWithShape="1">
          <a:blip r:embed="rId3">
            <a:alphaModFix/>
          </a:blip>
          <a:srcRect b="0" l="0" r="0" t="0"/>
          <a:stretch/>
        </p:blipFill>
        <p:spPr>
          <a:xfrm>
            <a:off x="1524000" y="800100"/>
            <a:ext cx="6096000" cy="35433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47"/>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a:t>Resources</a:t>
            </a:r>
            <a:endParaRPr/>
          </a:p>
        </p:txBody>
      </p:sp>
      <p:sp>
        <p:nvSpPr>
          <p:cNvPr id="476" name="Google Shape;476;p47"/>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300"/>
              <a:buNone/>
            </a:pPr>
            <a:r>
              <a:rPr lang="en" u="sng">
                <a:solidFill>
                  <a:schemeClr val="hlink"/>
                </a:solidFill>
                <a:hlinkClick r:id="rId3"/>
              </a:rPr>
              <a:t>https://www.jacc.org/doi/10.1016/j.jacc.2021.12.002</a:t>
            </a:r>
            <a:endParaRPr/>
          </a:p>
          <a:p>
            <a:pPr indent="0" lvl="0" marL="0" rtl="0" algn="l">
              <a:lnSpc>
                <a:spcPct val="115000"/>
              </a:lnSpc>
              <a:spcBef>
                <a:spcPts val="1200"/>
              </a:spcBef>
              <a:spcAft>
                <a:spcPts val="0"/>
              </a:spcAft>
              <a:buSzPts val="1300"/>
              <a:buNone/>
            </a:pPr>
            <a:r>
              <a:rPr lang="en" u="sng">
                <a:solidFill>
                  <a:schemeClr val="hlink"/>
                </a:solidFill>
                <a:hlinkClick r:id="rId4"/>
              </a:rPr>
              <a:t>https://www.ahajournals.org/doi/10.1161/circresaha.116.309348</a:t>
            </a:r>
            <a:endParaRPr/>
          </a:p>
          <a:p>
            <a:pPr indent="0" lvl="0" marL="0" rtl="0" algn="l">
              <a:lnSpc>
                <a:spcPct val="115000"/>
              </a:lnSpc>
              <a:spcBef>
                <a:spcPts val="1200"/>
              </a:spcBef>
              <a:spcAft>
                <a:spcPts val="0"/>
              </a:spcAft>
              <a:buSzPts val="1300"/>
              <a:buNone/>
            </a:pPr>
            <a:r>
              <a:rPr lang="en" u="sng">
                <a:solidFill>
                  <a:schemeClr val="hlink"/>
                </a:solidFill>
                <a:hlinkClick r:id="rId5"/>
              </a:rPr>
              <a:t>https://www.ahajournals.org/doi/10.1161/JAHA.124.038758</a:t>
            </a:r>
            <a:endParaRPr/>
          </a:p>
          <a:p>
            <a:pPr indent="0" lvl="0" marL="0" rtl="0" algn="l">
              <a:lnSpc>
                <a:spcPct val="115000"/>
              </a:lnSpc>
              <a:spcBef>
                <a:spcPts val="1200"/>
              </a:spcBef>
              <a:spcAft>
                <a:spcPts val="0"/>
              </a:spcAft>
              <a:buSzPts val="1300"/>
              <a:buNone/>
            </a:pPr>
            <a:r>
              <a:t/>
            </a:r>
            <a:endParaRPr/>
          </a:p>
          <a:p>
            <a:pPr indent="0" lvl="0" marL="0" rtl="0" algn="l">
              <a:lnSpc>
                <a:spcPct val="115000"/>
              </a:lnSpc>
              <a:spcBef>
                <a:spcPts val="1200"/>
              </a:spcBef>
              <a:spcAft>
                <a:spcPts val="1200"/>
              </a:spcAft>
              <a:buSzPts val="13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5"/>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rPr lang="en" sz="3300"/>
              <a:t>Pathophysiology</a:t>
            </a:r>
            <a:endParaRPr sz="3300"/>
          </a:p>
        </p:txBody>
      </p:sp>
      <p:pic>
        <p:nvPicPr>
          <p:cNvPr id="199" name="Google Shape;199;p5"/>
          <p:cNvPicPr preferRelativeResize="0"/>
          <p:nvPr/>
        </p:nvPicPr>
        <p:blipFill rotWithShape="1">
          <a:blip r:embed="rId3">
            <a:alphaModFix/>
          </a:blip>
          <a:srcRect b="0" l="0" r="0" t="0"/>
          <a:stretch/>
        </p:blipFill>
        <p:spPr>
          <a:xfrm>
            <a:off x="1974562" y="1584050"/>
            <a:ext cx="5194874" cy="32613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6"/>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205" name="Google Shape;205;p6"/>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206" name="Google Shape;206;p6"/>
          <p:cNvPicPr preferRelativeResize="0"/>
          <p:nvPr/>
        </p:nvPicPr>
        <p:blipFill rotWithShape="1">
          <a:blip r:embed="rId3">
            <a:alphaModFix/>
          </a:blip>
          <a:srcRect b="0" l="0" r="0" t="0"/>
          <a:stretch/>
        </p:blipFill>
        <p:spPr>
          <a:xfrm>
            <a:off x="2349750" y="297313"/>
            <a:ext cx="4444501" cy="45488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7"/>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212" name="Google Shape;212;p7"/>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213" name="Google Shape;213;p7"/>
          <p:cNvPicPr preferRelativeResize="0"/>
          <p:nvPr/>
        </p:nvPicPr>
        <p:blipFill rotWithShape="1">
          <a:blip r:embed="rId3">
            <a:alphaModFix/>
          </a:blip>
          <a:srcRect b="0" l="0" r="0" t="0"/>
          <a:stretch/>
        </p:blipFill>
        <p:spPr>
          <a:xfrm>
            <a:off x="-15825" y="19650"/>
            <a:ext cx="9144003" cy="5123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8"/>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219" name="Google Shape;219;p8"/>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220" name="Google Shape;220;p8"/>
          <p:cNvPicPr preferRelativeResize="0"/>
          <p:nvPr/>
        </p:nvPicPr>
        <p:blipFill rotWithShape="1">
          <a:blip r:embed="rId3">
            <a:alphaModFix/>
          </a:blip>
          <a:srcRect b="0" l="0" r="0" t="0"/>
          <a:stretch/>
        </p:blipFill>
        <p:spPr>
          <a:xfrm>
            <a:off x="881601" y="216076"/>
            <a:ext cx="7380801" cy="4711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9"/>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rmAutofit/>
          </a:bodyPr>
          <a:lstStyle/>
          <a:p>
            <a:pPr indent="0" lvl="0" marL="0" rtl="0" algn="l">
              <a:lnSpc>
                <a:spcPct val="100000"/>
              </a:lnSpc>
              <a:spcBef>
                <a:spcPts val="0"/>
              </a:spcBef>
              <a:spcAft>
                <a:spcPts val="0"/>
              </a:spcAft>
              <a:buSzPts val="3000"/>
              <a:buNone/>
            </a:pPr>
            <a:r>
              <a:t/>
            </a:r>
            <a:endParaRPr/>
          </a:p>
        </p:txBody>
      </p:sp>
      <p:sp>
        <p:nvSpPr>
          <p:cNvPr id="226" name="Google Shape;226;p9"/>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SzPts val="1300"/>
              <a:buNone/>
            </a:pPr>
            <a:r>
              <a:t/>
            </a:r>
            <a:endParaRPr/>
          </a:p>
        </p:txBody>
      </p:sp>
      <p:pic>
        <p:nvPicPr>
          <p:cNvPr id="227" name="Google Shape;227;p9"/>
          <p:cNvPicPr preferRelativeResize="0"/>
          <p:nvPr/>
        </p:nvPicPr>
        <p:blipFill rotWithShape="1">
          <a:blip r:embed="rId3">
            <a:alphaModFix/>
          </a:blip>
          <a:srcRect b="0" l="0" r="0" t="0"/>
          <a:stretch/>
        </p:blipFill>
        <p:spPr>
          <a:xfrm>
            <a:off x="218900" y="318513"/>
            <a:ext cx="8706201" cy="4506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