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7" r:id="rId2"/>
    <p:sldId id="291" r:id="rId3"/>
    <p:sldId id="257" r:id="rId4"/>
    <p:sldId id="259" r:id="rId5"/>
    <p:sldId id="262" r:id="rId6"/>
    <p:sldId id="325" r:id="rId7"/>
    <p:sldId id="265" r:id="rId8"/>
    <p:sldId id="261" r:id="rId9"/>
    <p:sldId id="264" r:id="rId10"/>
    <p:sldId id="263" r:id="rId11"/>
    <p:sldId id="267" r:id="rId12"/>
    <p:sldId id="266" r:id="rId13"/>
    <p:sldId id="268" r:id="rId14"/>
    <p:sldId id="269" r:id="rId15"/>
    <p:sldId id="270" r:id="rId16"/>
    <p:sldId id="271" r:id="rId17"/>
    <p:sldId id="256" r:id="rId18"/>
    <p:sldId id="258" r:id="rId19"/>
    <p:sldId id="289" r:id="rId20"/>
    <p:sldId id="288" r:id="rId21"/>
    <p:sldId id="286" r:id="rId22"/>
    <p:sldId id="292" r:id="rId23"/>
    <p:sldId id="293" r:id="rId24"/>
    <p:sldId id="294" r:id="rId25"/>
    <p:sldId id="295" r:id="rId26"/>
    <p:sldId id="296" r:id="rId27"/>
    <p:sldId id="297" r:id="rId28"/>
    <p:sldId id="299" r:id="rId29"/>
    <p:sldId id="298" r:id="rId30"/>
    <p:sldId id="300" r:id="rId31"/>
    <p:sldId id="301" r:id="rId32"/>
    <p:sldId id="302" r:id="rId33"/>
    <p:sldId id="303" r:id="rId34"/>
    <p:sldId id="304" r:id="rId35"/>
    <p:sldId id="305" r:id="rId36"/>
    <p:sldId id="311" r:id="rId37"/>
    <p:sldId id="309" r:id="rId38"/>
    <p:sldId id="306" r:id="rId39"/>
    <p:sldId id="313" r:id="rId40"/>
    <p:sldId id="310" r:id="rId41"/>
    <p:sldId id="312" r:id="rId42"/>
    <p:sldId id="307" r:id="rId43"/>
    <p:sldId id="322" r:id="rId44"/>
    <p:sldId id="314" r:id="rId45"/>
    <p:sldId id="320" r:id="rId46"/>
    <p:sldId id="321" r:id="rId47"/>
    <p:sldId id="277" r:id="rId48"/>
    <p:sldId id="278" r:id="rId49"/>
    <p:sldId id="279" r:id="rId50"/>
    <p:sldId id="280" r:id="rId51"/>
    <p:sldId id="281" r:id="rId52"/>
    <p:sldId id="323" r:id="rId53"/>
    <p:sldId id="315" r:id="rId54"/>
    <p:sldId id="316" r:id="rId55"/>
    <p:sldId id="317" r:id="rId56"/>
    <p:sldId id="318" r:id="rId57"/>
    <p:sldId id="319" r:id="rId58"/>
    <p:sldId id="32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08" autoAdjust="0"/>
  </p:normalViewPr>
  <p:slideViewPr>
    <p:cSldViewPr snapToGrid="0">
      <p:cViewPr varScale="1">
        <p:scale>
          <a:sx n="98" d="100"/>
          <a:sy n="98"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5EDDC-2F30-4A19-8BE3-DEDDBC4161E0}"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FAF84-7B55-41FD-903C-20DFC7D95A83}" type="slidenum">
              <a:rPr lang="en-US" smtClean="0"/>
              <a:t>‹#›</a:t>
            </a:fld>
            <a:endParaRPr lang="en-US"/>
          </a:p>
        </p:txBody>
      </p:sp>
    </p:spTree>
    <p:extLst>
      <p:ext uri="{BB962C8B-B14F-4D97-AF65-F5344CB8AC3E}">
        <p14:creationId xmlns:p14="http://schemas.microsoft.com/office/powerpoint/2010/main" val="238300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Patients were ineligible if they were in cardiogenic shock, were unable to provide consent for any other reason, had undergone previous coronary-artery bypass grafting (CABG)</a:t>
            </a:r>
            <a:endParaRPr lang="en-US" dirty="0"/>
          </a:p>
        </p:txBody>
      </p:sp>
      <p:sp>
        <p:nvSpPr>
          <p:cNvPr id="4" name="Slide Number Placeholder 3"/>
          <p:cNvSpPr>
            <a:spLocks noGrp="1"/>
          </p:cNvSpPr>
          <p:nvPr>
            <p:ph type="sldNum" sz="quarter" idx="10"/>
          </p:nvPr>
        </p:nvSpPr>
        <p:spPr/>
        <p:txBody>
          <a:bodyPr/>
          <a:lstStyle/>
          <a:p>
            <a:fld id="{705FAF84-7B55-41FD-903C-20DFC7D95A83}" type="slidenum">
              <a:rPr lang="en-US" smtClean="0"/>
              <a:t>5</a:t>
            </a:fld>
            <a:endParaRPr lang="en-US"/>
          </a:p>
        </p:txBody>
      </p:sp>
    </p:spTree>
    <p:extLst>
      <p:ext uri="{BB962C8B-B14F-4D97-AF65-F5344CB8AC3E}">
        <p14:creationId xmlns:p14="http://schemas.microsoft.com/office/powerpoint/2010/main" val="192271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index admission ( at time of PCI or before DC)</a:t>
            </a:r>
          </a:p>
          <a:p>
            <a:endParaRPr lang="en-US" dirty="0"/>
          </a:p>
        </p:txBody>
      </p:sp>
      <p:sp>
        <p:nvSpPr>
          <p:cNvPr id="4" name="Slide Number Placeholder 3"/>
          <p:cNvSpPr>
            <a:spLocks noGrp="1"/>
          </p:cNvSpPr>
          <p:nvPr>
            <p:ph type="sldNum" sz="quarter" idx="10"/>
          </p:nvPr>
        </p:nvSpPr>
        <p:spPr/>
        <p:txBody>
          <a:bodyPr/>
          <a:lstStyle/>
          <a:p>
            <a:fld id="{705FAF84-7B55-41FD-903C-20DFC7D95A83}" type="slidenum">
              <a:rPr lang="en-US" smtClean="0"/>
              <a:t>8</a:t>
            </a:fld>
            <a:endParaRPr lang="en-US"/>
          </a:p>
        </p:txBody>
      </p:sp>
    </p:spTree>
    <p:extLst>
      <p:ext uri="{BB962C8B-B14F-4D97-AF65-F5344CB8AC3E}">
        <p14:creationId xmlns:p14="http://schemas.microsoft.com/office/powerpoint/2010/main" val="19344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who were randomly assigned to the complete-revascularization strategy were to have </a:t>
            </a:r>
            <a:r>
              <a:rPr lang="en-US" b="1" dirty="0">
                <a:solidFill>
                  <a:srgbClr val="FF0000"/>
                </a:solidFill>
              </a:rPr>
              <a:t>routine staged PCI </a:t>
            </a:r>
            <a:r>
              <a:rPr lang="en-US" dirty="0"/>
              <a:t>(PCI during a procedure separate from the index PCI procedure for STEMI) of all suitable </a:t>
            </a:r>
            <a:r>
              <a:rPr lang="en-US" dirty="0" err="1"/>
              <a:t>nonculprit</a:t>
            </a:r>
            <a:r>
              <a:rPr lang="en-US" dirty="0"/>
              <a:t> lesions</a:t>
            </a:r>
          </a:p>
          <a:p>
            <a:endParaRPr lang="en-US" dirty="0"/>
          </a:p>
        </p:txBody>
      </p:sp>
      <p:sp>
        <p:nvSpPr>
          <p:cNvPr id="4" name="Slide Number Placeholder 3"/>
          <p:cNvSpPr>
            <a:spLocks noGrp="1"/>
          </p:cNvSpPr>
          <p:nvPr>
            <p:ph type="sldNum" sz="quarter" idx="10"/>
          </p:nvPr>
        </p:nvSpPr>
        <p:spPr/>
        <p:txBody>
          <a:bodyPr/>
          <a:lstStyle/>
          <a:p>
            <a:fld id="{705FAF84-7B55-41FD-903C-20DFC7D95A83}" type="slidenum">
              <a:rPr lang="en-US" smtClean="0"/>
              <a:t>22</a:t>
            </a:fld>
            <a:endParaRPr lang="en-US"/>
          </a:p>
        </p:txBody>
      </p:sp>
    </p:spTree>
    <p:extLst>
      <p:ext uri="{BB962C8B-B14F-4D97-AF65-F5344CB8AC3E}">
        <p14:creationId xmlns:p14="http://schemas.microsoft.com/office/powerpoint/2010/main" val="7946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This result was driven by the lower incidence of new myocardial infarction in the complete-revascularization group than in the culprit-lesion-only PCI group</a:t>
            </a:r>
            <a:endParaRPr lang="en-US" dirty="0"/>
          </a:p>
        </p:txBody>
      </p:sp>
      <p:sp>
        <p:nvSpPr>
          <p:cNvPr id="4" name="Slide Number Placeholder 3"/>
          <p:cNvSpPr>
            <a:spLocks noGrp="1"/>
          </p:cNvSpPr>
          <p:nvPr>
            <p:ph type="sldNum" sz="quarter" idx="10"/>
          </p:nvPr>
        </p:nvSpPr>
        <p:spPr/>
        <p:txBody>
          <a:bodyPr/>
          <a:lstStyle/>
          <a:p>
            <a:fld id="{705FAF84-7B55-41FD-903C-20DFC7D95A83}" type="slidenum">
              <a:rPr lang="en-US" smtClean="0"/>
              <a:t>36</a:t>
            </a:fld>
            <a:endParaRPr lang="en-US"/>
          </a:p>
        </p:txBody>
      </p:sp>
    </p:spTree>
    <p:extLst>
      <p:ext uri="{BB962C8B-B14F-4D97-AF65-F5344CB8AC3E}">
        <p14:creationId xmlns:p14="http://schemas.microsoft.com/office/powerpoint/2010/main" val="76026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Open-label</a:t>
            </a:r>
            <a:r>
              <a:rPr lang="en-US" b="1" baseline="0" dirty="0"/>
              <a:t> study</a:t>
            </a:r>
            <a:endParaRPr lang="en-US" b="1" dirty="0"/>
          </a:p>
        </p:txBody>
      </p:sp>
      <p:sp>
        <p:nvSpPr>
          <p:cNvPr id="4" name="Slide Number Placeholder 3"/>
          <p:cNvSpPr>
            <a:spLocks noGrp="1"/>
          </p:cNvSpPr>
          <p:nvPr>
            <p:ph type="sldNum" sz="quarter" idx="10"/>
          </p:nvPr>
        </p:nvSpPr>
        <p:spPr/>
        <p:txBody>
          <a:bodyPr/>
          <a:lstStyle/>
          <a:p>
            <a:fld id="{705FAF84-7B55-41FD-903C-20DFC7D95A83}" type="slidenum">
              <a:rPr lang="en-US" smtClean="0"/>
              <a:t>45</a:t>
            </a:fld>
            <a:endParaRPr lang="en-US"/>
          </a:p>
        </p:txBody>
      </p:sp>
    </p:spTree>
    <p:extLst>
      <p:ext uri="{BB962C8B-B14F-4D97-AF65-F5344CB8AC3E}">
        <p14:creationId xmlns:p14="http://schemas.microsoft.com/office/powerpoint/2010/main" val="65603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9D5455-7B97-46AB-A8A0-4FFF2BADFE1B}"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151705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D5455-7B97-46AB-A8A0-4FFF2BADFE1B}"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408808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D5455-7B97-46AB-A8A0-4FFF2BADFE1B}"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140343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D5455-7B97-46AB-A8A0-4FFF2BADFE1B}"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363895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D5455-7B97-46AB-A8A0-4FFF2BADFE1B}"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318057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D5455-7B97-46AB-A8A0-4FFF2BADFE1B}"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426902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D5455-7B97-46AB-A8A0-4FFF2BADFE1B}"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5546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D5455-7B97-46AB-A8A0-4FFF2BADFE1B}"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317212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D5455-7B97-46AB-A8A0-4FFF2BADFE1B}"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26728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9D5455-7B97-46AB-A8A0-4FFF2BADFE1B}"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85512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9D5455-7B97-46AB-A8A0-4FFF2BADFE1B}"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F5E6D-6094-4E0E-B238-DA67B1071FDD}" type="slidenum">
              <a:rPr lang="en-US" smtClean="0"/>
              <a:t>‹#›</a:t>
            </a:fld>
            <a:endParaRPr lang="en-US"/>
          </a:p>
        </p:txBody>
      </p:sp>
    </p:spTree>
    <p:extLst>
      <p:ext uri="{BB962C8B-B14F-4D97-AF65-F5344CB8AC3E}">
        <p14:creationId xmlns:p14="http://schemas.microsoft.com/office/powerpoint/2010/main" val="152713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D5455-7B97-46AB-A8A0-4FFF2BADFE1B}"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F5E6D-6094-4E0E-B238-DA67B1071FDD}" type="slidenum">
              <a:rPr lang="en-US" smtClean="0"/>
              <a:t>‹#›</a:t>
            </a:fld>
            <a:endParaRPr lang="en-US"/>
          </a:p>
        </p:txBody>
      </p:sp>
    </p:spTree>
    <p:extLst>
      <p:ext uri="{BB962C8B-B14F-4D97-AF65-F5344CB8AC3E}">
        <p14:creationId xmlns:p14="http://schemas.microsoft.com/office/powerpoint/2010/main" val="100743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Complete Trial</a:t>
            </a:r>
          </a:p>
        </p:txBody>
      </p:sp>
      <p:sp>
        <p:nvSpPr>
          <p:cNvPr id="3" name="Subtitle 2"/>
          <p:cNvSpPr>
            <a:spLocks noGrp="1"/>
          </p:cNvSpPr>
          <p:nvPr>
            <p:ph type="subTitle" idx="1"/>
          </p:nvPr>
        </p:nvSpPr>
        <p:spPr>
          <a:xfrm>
            <a:off x="1524000" y="2778125"/>
            <a:ext cx="9144000" cy="2479675"/>
          </a:xfrm>
        </p:spPr>
        <p:txBody>
          <a:bodyPr>
            <a:normAutofit/>
          </a:bodyPr>
          <a:lstStyle/>
          <a:p>
            <a:r>
              <a:rPr lang="en-US" sz="3600" dirty="0"/>
              <a:t>Mohamed Hamed</a:t>
            </a:r>
          </a:p>
          <a:p>
            <a:r>
              <a:rPr lang="en-US" sz="3600" dirty="0"/>
              <a:t>PGY-6</a:t>
            </a:r>
          </a:p>
          <a:p>
            <a:r>
              <a:rPr lang="en-US" sz="3600" dirty="0"/>
              <a:t>FAU CVD Fellowship</a:t>
            </a:r>
          </a:p>
          <a:p>
            <a:r>
              <a:rPr lang="en-US" sz="3600" dirty="0"/>
              <a:t>August 22, 2025</a:t>
            </a:r>
          </a:p>
          <a:p>
            <a:endParaRPr lang="en-US" sz="3600" dirty="0"/>
          </a:p>
          <a:p>
            <a:endParaRPr lang="en-US" sz="3600" dirty="0"/>
          </a:p>
          <a:p>
            <a:endParaRPr lang="en-US" dirty="0"/>
          </a:p>
        </p:txBody>
      </p:sp>
    </p:spTree>
    <p:extLst>
      <p:ext uri="{BB962C8B-B14F-4D97-AF65-F5344CB8AC3E}">
        <p14:creationId xmlns:p14="http://schemas.microsoft.com/office/powerpoint/2010/main" val="118376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jacc.org/cms/10.1016/j.jacc.2014.12.038/asset/4d7a6d3b-185f-485b-a377-f9e7ed9da51e/assets/graphic/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8" y="0"/>
            <a:ext cx="117751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803" y="5312229"/>
            <a:ext cx="12058197"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133803" y="5900056"/>
            <a:ext cx="12065456"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33803" y="6204858"/>
            <a:ext cx="11992882"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814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DANAMI-3—PRIMULTI (Lancet 2015)</a:t>
            </a:r>
            <a:endParaRPr lang="en-US" dirty="0"/>
          </a:p>
        </p:txBody>
      </p:sp>
      <p:sp>
        <p:nvSpPr>
          <p:cNvPr id="3" name="Content Placeholder 2"/>
          <p:cNvSpPr>
            <a:spLocks noGrp="1"/>
          </p:cNvSpPr>
          <p:nvPr>
            <p:ph idx="1"/>
          </p:nvPr>
        </p:nvSpPr>
        <p:spPr/>
        <p:txBody>
          <a:bodyPr/>
          <a:lstStyle/>
          <a:p>
            <a:r>
              <a:rPr lang="en-US" dirty="0"/>
              <a:t>From March 2011, to February, 2014 enrolling 627 patients (2 hospitals in Denmark), revascularization before Discharge</a:t>
            </a:r>
          </a:p>
          <a:p>
            <a:r>
              <a:rPr lang="en-US" dirty="0"/>
              <a:t>The primary endpoint was a composite of all-cause mortality, non-fatal </a:t>
            </a:r>
            <a:r>
              <a:rPr lang="en-US" dirty="0" err="1"/>
              <a:t>reinfarction</a:t>
            </a:r>
            <a:r>
              <a:rPr lang="en-US" dirty="0"/>
              <a:t>, and </a:t>
            </a:r>
            <a:r>
              <a:rPr lang="en-US" dirty="0" err="1"/>
              <a:t>ischaemia</a:t>
            </a:r>
            <a:r>
              <a:rPr lang="en-US" dirty="0"/>
              <a:t>-driven revascularization of lesions in non-infarct-related arteries </a:t>
            </a:r>
          </a:p>
          <a:p>
            <a:r>
              <a:rPr lang="en-US" dirty="0"/>
              <a:t>Primary endpoint was reported in 68 (22%) patients who had PCI of the infarct-related artery only and in 40 (13%) patients who had complete revascularization (hazard ratio 0∙56, 95% CI 0∙38–0∙83; p=0∙004).</a:t>
            </a:r>
          </a:p>
        </p:txBody>
      </p:sp>
    </p:spTree>
    <p:extLst>
      <p:ext uri="{BB962C8B-B14F-4D97-AF65-F5344CB8AC3E}">
        <p14:creationId xmlns:p14="http://schemas.microsoft.com/office/powerpoint/2010/main" val="364163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https://www.thelancet.com/cms/10.1016/S0140-6736(15)60648-1/asset/7f42d05a-7c14-46d7-9232-dffad7fe6deb/main.assets/gr2_lrg.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www.thelancet.com/cms/10.1016/S0140-6736(15)60648-1/asset/7f42d05a-7c14-46d7-9232-dffad7fe6deb/main.assets/gr2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2"/>
            <a:ext cx="11946194" cy="658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3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56911" t="42418" r="20232" b="17956"/>
          <a:stretch/>
        </p:blipFill>
        <p:spPr>
          <a:xfrm>
            <a:off x="0" y="64056"/>
            <a:ext cx="12318832" cy="6006544"/>
          </a:xfrm>
          <a:prstGeom prst="rect">
            <a:avLst/>
          </a:prstGeom>
        </p:spPr>
      </p:pic>
      <p:sp>
        <p:nvSpPr>
          <p:cNvPr id="5" name="Rectangle 4"/>
          <p:cNvSpPr/>
          <p:nvPr/>
        </p:nvSpPr>
        <p:spPr>
          <a:xfrm>
            <a:off x="133803" y="5337629"/>
            <a:ext cx="12058197"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133803" y="2213429"/>
            <a:ext cx="12058197"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33803" y="2937329"/>
            <a:ext cx="12058197" cy="2757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045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Compare-Acute (NEJM 2017)</a:t>
            </a:r>
          </a:p>
        </p:txBody>
      </p:sp>
      <p:sp>
        <p:nvSpPr>
          <p:cNvPr id="3" name="Content Placeholder 2"/>
          <p:cNvSpPr>
            <a:spLocks noGrp="1"/>
          </p:cNvSpPr>
          <p:nvPr>
            <p:ph idx="1"/>
          </p:nvPr>
        </p:nvSpPr>
        <p:spPr>
          <a:xfrm>
            <a:off x="635000" y="1825625"/>
            <a:ext cx="10718800" cy="4351338"/>
          </a:xfrm>
        </p:spPr>
        <p:txBody>
          <a:bodyPr>
            <a:normAutofit fontScale="92500" lnSpcReduction="10000"/>
          </a:bodyPr>
          <a:lstStyle/>
          <a:p>
            <a:r>
              <a:rPr lang="en-US" dirty="0"/>
              <a:t>Assigned 885 patients with STEMI and </a:t>
            </a:r>
            <a:r>
              <a:rPr lang="en-US" dirty="0" err="1"/>
              <a:t>multivessel</a:t>
            </a:r>
            <a:r>
              <a:rPr lang="en-US" dirty="0"/>
              <a:t> disease to 1:2 ratio to undergo complete revascularization of non–infarct-related coronary arteries guided by fractional flow reserve (FFR) (295 patients) or to undergo no revascularization of non–infarct arteries (590 patients).</a:t>
            </a:r>
          </a:p>
          <a:p>
            <a:r>
              <a:rPr lang="en-US" dirty="0"/>
              <a:t>Revascularization preferably same procedure or during the index hospitalization and preferably within 72 hours.</a:t>
            </a:r>
          </a:p>
          <a:p>
            <a:r>
              <a:rPr lang="en-US" dirty="0"/>
              <a:t>The primary end point was a </a:t>
            </a:r>
            <a:r>
              <a:rPr lang="en-US" b="1" dirty="0"/>
              <a:t>composite of death from any cause, nonfatal myocardial infarction, revascularization, and cerebrovascular events at 12 months.</a:t>
            </a:r>
          </a:p>
          <a:p>
            <a:r>
              <a:rPr lang="en-US" dirty="0"/>
              <a:t>The primary outcome occurred in 23 patients in the complete-revascularization group and in 121 patients in the infarct-artery-only group that did not receive complete revascularization</a:t>
            </a:r>
          </a:p>
        </p:txBody>
      </p:sp>
    </p:spTree>
    <p:extLst>
      <p:ext uri="{BB962C8B-B14F-4D97-AF65-F5344CB8AC3E}">
        <p14:creationId xmlns:p14="http://schemas.microsoft.com/office/powerpoint/2010/main" val="302039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www.nejm.org/cms/10.1056/NEJMoa1701067/asset/763e35b5-b2b4-4abf-841c-801574a068c4/assets/images/large/nejmoa1701067_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0711"/>
            <a:ext cx="11617325" cy="649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5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705804"/>
          </a:xfrm>
        </p:spPr>
        <p:txBody>
          <a:bodyPr>
            <a:normAutofit/>
          </a:bodyPr>
          <a:lstStyle/>
          <a:p>
            <a:r>
              <a:rPr lang="en-US" dirty="0"/>
              <a:t>Death occurred in 4 patients in the complete-revascularization group and in 10 patients in the infarct-artery-only group (1.4% vs. 1.7%) (hazard ratio, 0.80; 95% CI, 0.25 to 2.56)</a:t>
            </a:r>
          </a:p>
          <a:p>
            <a:r>
              <a:rPr lang="en-US" dirty="0"/>
              <a:t>Myocardial infarction in 7 and 28 patients, respectively (2.4% vs. 4.7%) (hazard ratio, 0.50; 95% CI, 0.22 to 1.13)</a:t>
            </a:r>
          </a:p>
          <a:p>
            <a:r>
              <a:rPr lang="en-US" dirty="0"/>
              <a:t>Revascularization in 18 and 103 patients (6.1% vs. 17.5%) (hazard ratio, 0.32; 95% CI, 0.20 to 0.54)</a:t>
            </a:r>
          </a:p>
          <a:p>
            <a:r>
              <a:rPr lang="en-US" dirty="0"/>
              <a:t>Cerebrovascular events in 0 and 4 patients (0 vs. 0.7%). </a:t>
            </a:r>
          </a:p>
        </p:txBody>
      </p:sp>
    </p:spTree>
    <p:extLst>
      <p:ext uri="{BB962C8B-B14F-4D97-AF65-F5344CB8AC3E}">
        <p14:creationId xmlns:p14="http://schemas.microsoft.com/office/powerpoint/2010/main" val="22926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57849" t="22975" r="19167" b="39175"/>
          <a:stretch/>
        </p:blipFill>
        <p:spPr>
          <a:xfrm>
            <a:off x="0" y="369375"/>
            <a:ext cx="11798710" cy="5464667"/>
          </a:xfrm>
          <a:prstGeom prst="rect">
            <a:avLst/>
          </a:prstGeom>
        </p:spPr>
      </p:pic>
    </p:spTree>
    <p:extLst>
      <p:ext uri="{BB962C8B-B14F-4D97-AF65-F5344CB8AC3E}">
        <p14:creationId xmlns:p14="http://schemas.microsoft.com/office/powerpoint/2010/main" val="408656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p>
        </p:txBody>
      </p:sp>
      <p:sp>
        <p:nvSpPr>
          <p:cNvPr id="3" name="Content Placeholder 2"/>
          <p:cNvSpPr>
            <a:spLocks noGrp="1"/>
          </p:cNvSpPr>
          <p:nvPr>
            <p:ph idx="1"/>
          </p:nvPr>
        </p:nvSpPr>
        <p:spPr/>
        <p:txBody>
          <a:bodyPr>
            <a:normAutofit lnSpcReduction="10000"/>
          </a:bodyPr>
          <a:lstStyle/>
          <a:p>
            <a:r>
              <a:rPr lang="en-US" dirty="0"/>
              <a:t>Randomized trials have shown reductions in the risk of composite outcomes with </a:t>
            </a:r>
            <a:r>
              <a:rPr lang="en-US" dirty="0" err="1"/>
              <a:t>nonculprit</a:t>
            </a:r>
            <a:r>
              <a:rPr lang="en-US" dirty="0"/>
              <a:t>-lesion PCI, with results driven predominantly by the decreased risk of </a:t>
            </a:r>
            <a:r>
              <a:rPr lang="en-US" dirty="0">
                <a:solidFill>
                  <a:srgbClr val="FF0000"/>
                </a:solidFill>
              </a:rPr>
              <a:t>subsequent revascularization </a:t>
            </a:r>
            <a:r>
              <a:rPr lang="en-US" dirty="0"/>
              <a:t>with that strategy.</a:t>
            </a:r>
            <a:endParaRPr lang="en-US" b="1" baseline="30000" dirty="0"/>
          </a:p>
          <a:p>
            <a:r>
              <a:rPr lang="en-US" dirty="0"/>
              <a:t>Meta-analyses suggest a reduction in the risk of death from cardiovascular causes or myocardial infarction with </a:t>
            </a:r>
            <a:r>
              <a:rPr lang="en-US" dirty="0" err="1"/>
              <a:t>nonculprit</a:t>
            </a:r>
            <a:r>
              <a:rPr lang="en-US" dirty="0"/>
              <a:t>-lesion PCI, but previous individual trials was not powered to examine this clinically important outcome. </a:t>
            </a:r>
          </a:p>
          <a:p>
            <a:r>
              <a:rPr lang="en-US" dirty="0"/>
              <a:t>The Complete versus Culprit-Only Revascularization Strategies to Treat </a:t>
            </a:r>
            <a:r>
              <a:rPr lang="en-US" dirty="0" err="1"/>
              <a:t>Multivessel</a:t>
            </a:r>
            <a:r>
              <a:rPr lang="en-US" dirty="0"/>
              <a:t> Disease after Early PCI for STEMI (COMPLETE) trial was designed to address this evidence gap.</a:t>
            </a:r>
          </a:p>
        </p:txBody>
      </p:sp>
    </p:spTree>
    <p:extLst>
      <p:ext uri="{BB962C8B-B14F-4D97-AF65-F5344CB8AC3E}">
        <p14:creationId xmlns:p14="http://schemas.microsoft.com/office/powerpoint/2010/main" val="136201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lnSpcReduction="10000"/>
          </a:bodyPr>
          <a:lstStyle/>
          <a:p>
            <a:r>
              <a:rPr lang="en-US" dirty="0"/>
              <a:t>Multinational</a:t>
            </a:r>
          </a:p>
          <a:p>
            <a:r>
              <a:rPr lang="en-US" dirty="0"/>
              <a:t>Randomized trial </a:t>
            </a:r>
          </a:p>
          <a:p>
            <a:r>
              <a:rPr lang="en-US" dirty="0"/>
              <a:t>Complete revascularization (consisting of PCI of all suitable </a:t>
            </a:r>
            <a:r>
              <a:rPr lang="en-US" dirty="0" err="1"/>
              <a:t>nonculprit</a:t>
            </a:r>
            <a:r>
              <a:rPr lang="en-US" dirty="0"/>
              <a:t> lesions) as compared with a strategy of no further revascularization in patients with STEMI and </a:t>
            </a:r>
            <a:r>
              <a:rPr lang="en-US" dirty="0" err="1"/>
              <a:t>multivessel</a:t>
            </a:r>
            <a:r>
              <a:rPr lang="en-US" dirty="0"/>
              <a:t> coronary artery disease</a:t>
            </a:r>
          </a:p>
          <a:p>
            <a:r>
              <a:rPr lang="en-US" dirty="0"/>
              <a:t>The trial was coordinated and sponsored by the Population Health Research Institute of Hamilton Health Sciences and McMaster University. </a:t>
            </a:r>
          </a:p>
          <a:p>
            <a:r>
              <a:rPr lang="en-US" dirty="0"/>
              <a:t>Funded by the Canadian Institutes of Health Research. AstraZeneca and Boston Scientific provided additional funding</a:t>
            </a:r>
          </a:p>
        </p:txBody>
      </p:sp>
    </p:spTree>
    <p:extLst>
      <p:ext uri="{BB962C8B-B14F-4D97-AF65-F5344CB8AC3E}">
        <p14:creationId xmlns:p14="http://schemas.microsoft.com/office/powerpoint/2010/main" val="354947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normAutofit/>
          </a:bodyPr>
          <a:lstStyle/>
          <a:p>
            <a:r>
              <a:rPr lang="en-US" sz="3600" b="1" dirty="0">
                <a:solidFill>
                  <a:schemeClr val="tx2"/>
                </a:solidFill>
              </a:rPr>
              <a:t>Neither the planners nor the speakers disclosed relevant financial relationships with ineligible companies.</a:t>
            </a:r>
          </a:p>
        </p:txBody>
      </p:sp>
    </p:spTree>
    <p:extLst>
      <p:ext uri="{BB962C8B-B14F-4D97-AF65-F5344CB8AC3E}">
        <p14:creationId xmlns:p14="http://schemas.microsoft.com/office/powerpoint/2010/main" val="53617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a:t>
            </a:r>
          </a:p>
        </p:txBody>
      </p:sp>
      <p:sp>
        <p:nvSpPr>
          <p:cNvPr id="3" name="Content Placeholder 2"/>
          <p:cNvSpPr>
            <a:spLocks noGrp="1"/>
          </p:cNvSpPr>
          <p:nvPr>
            <p:ph idx="1"/>
          </p:nvPr>
        </p:nvSpPr>
        <p:spPr/>
        <p:txBody>
          <a:bodyPr>
            <a:normAutofit fontScale="92500" lnSpcReduction="20000"/>
          </a:bodyPr>
          <a:lstStyle/>
          <a:p>
            <a:r>
              <a:rPr lang="en-US" dirty="0"/>
              <a:t>Adults who presented to the hospital with STEMI were considered for inclusion in the trial if they could </a:t>
            </a:r>
            <a:r>
              <a:rPr lang="en-US" b="1" dirty="0"/>
              <a:t>undergo randomization within 72 hours </a:t>
            </a:r>
            <a:r>
              <a:rPr lang="en-US" dirty="0"/>
              <a:t>after successful culprit-lesion PCI. </a:t>
            </a:r>
          </a:p>
          <a:p>
            <a:r>
              <a:rPr lang="en-US" b="1" dirty="0" err="1">
                <a:solidFill>
                  <a:srgbClr val="FF0000"/>
                </a:solidFill>
              </a:rPr>
              <a:t>Multivessel</a:t>
            </a:r>
            <a:r>
              <a:rPr lang="en-US" b="1" dirty="0">
                <a:solidFill>
                  <a:srgbClr val="FF0000"/>
                </a:solidFill>
              </a:rPr>
              <a:t> coronary artery disease</a:t>
            </a:r>
            <a:r>
              <a:rPr lang="en-US" dirty="0"/>
              <a:t>, defined as the presence of at least one </a:t>
            </a:r>
            <a:r>
              <a:rPr lang="en-US" dirty="0" err="1"/>
              <a:t>angiographically</a:t>
            </a:r>
            <a:r>
              <a:rPr lang="en-US" dirty="0"/>
              <a:t> significant non–infarct-related (</a:t>
            </a:r>
            <a:r>
              <a:rPr lang="en-US" dirty="0" err="1"/>
              <a:t>nonculprit</a:t>
            </a:r>
            <a:r>
              <a:rPr lang="en-US" dirty="0"/>
              <a:t>) lesion that was amenable to successful treatment with PCI with following criteria</a:t>
            </a:r>
          </a:p>
          <a:p>
            <a:pPr marL="514350" indent="-514350">
              <a:buFont typeface="+mj-lt"/>
              <a:buAutoNum type="arabicPeriod"/>
            </a:pPr>
            <a:r>
              <a:rPr lang="en-US" dirty="0"/>
              <a:t>In a vessel with a diameter of at least 2.5 mm that was not stented as part of the index culprit-lesion PCI. </a:t>
            </a:r>
          </a:p>
          <a:p>
            <a:pPr marL="514350" indent="-514350">
              <a:buFont typeface="+mj-lt"/>
              <a:buAutoNum type="arabicPeriod"/>
            </a:pPr>
            <a:r>
              <a:rPr lang="en-US" dirty="0" err="1"/>
              <a:t>Nonculprit</a:t>
            </a:r>
            <a:r>
              <a:rPr lang="en-US" dirty="0"/>
              <a:t> lesions were deemed </a:t>
            </a:r>
            <a:r>
              <a:rPr lang="en-US" dirty="0" err="1"/>
              <a:t>angiographically</a:t>
            </a:r>
            <a:r>
              <a:rPr lang="en-US" dirty="0"/>
              <a:t> significant if they were associated with at least 70% stenosis of the vessel diameter on visual estimation OR</a:t>
            </a:r>
          </a:p>
          <a:p>
            <a:pPr marL="514350" indent="-514350">
              <a:buFont typeface="+mj-lt"/>
              <a:buAutoNum type="arabicPeriod"/>
            </a:pPr>
            <a:r>
              <a:rPr lang="en-US" dirty="0"/>
              <a:t>50 to 69% stenosis accompanied by a fractional flow reserve (FFR) measurement of 0.80 or less. </a:t>
            </a:r>
          </a:p>
          <a:p>
            <a:endParaRPr lang="en-US" dirty="0"/>
          </a:p>
        </p:txBody>
      </p:sp>
    </p:spTree>
    <p:extLst>
      <p:ext uri="{BB962C8B-B14F-4D97-AF65-F5344CB8AC3E}">
        <p14:creationId xmlns:p14="http://schemas.microsoft.com/office/powerpoint/2010/main" val="181620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criteria</a:t>
            </a:r>
          </a:p>
        </p:txBody>
      </p:sp>
      <p:sp>
        <p:nvSpPr>
          <p:cNvPr id="3" name="Content Placeholder 2"/>
          <p:cNvSpPr>
            <a:spLocks noGrp="1"/>
          </p:cNvSpPr>
          <p:nvPr>
            <p:ph idx="1"/>
          </p:nvPr>
        </p:nvSpPr>
        <p:spPr/>
        <p:txBody>
          <a:bodyPr/>
          <a:lstStyle/>
          <a:p>
            <a:r>
              <a:rPr lang="en-US" dirty="0"/>
              <a:t>An intention before randomization to </a:t>
            </a:r>
            <a:r>
              <a:rPr lang="en-US" dirty="0" err="1"/>
              <a:t>revascularize</a:t>
            </a:r>
            <a:r>
              <a:rPr lang="en-US" dirty="0"/>
              <a:t> a </a:t>
            </a:r>
            <a:r>
              <a:rPr lang="en-US" dirty="0" err="1"/>
              <a:t>nonculprit</a:t>
            </a:r>
            <a:r>
              <a:rPr lang="en-US" dirty="0"/>
              <a:t> lesion</a:t>
            </a:r>
          </a:p>
          <a:p>
            <a:r>
              <a:rPr lang="en-US" dirty="0"/>
              <a:t>Planned surgical revascularization</a:t>
            </a:r>
          </a:p>
          <a:p>
            <a:r>
              <a:rPr lang="en-US" dirty="0"/>
              <a:t>Previous coronary-artery bypass grafting surgery. </a:t>
            </a:r>
          </a:p>
          <a:p>
            <a:r>
              <a:rPr lang="en-US" dirty="0"/>
              <a:t>Life expectancy less than 5 years</a:t>
            </a:r>
          </a:p>
          <a:p>
            <a:endParaRPr lang="en-US" dirty="0"/>
          </a:p>
        </p:txBody>
      </p:sp>
    </p:spTree>
    <p:extLst>
      <p:ext uri="{BB962C8B-B14F-4D97-AF65-F5344CB8AC3E}">
        <p14:creationId xmlns:p14="http://schemas.microsoft.com/office/powerpoint/2010/main" val="30948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a:t>
            </a:r>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r>
              <a:rPr lang="en-US" b="1" dirty="0"/>
              <a:t>Computer-generated randomization </a:t>
            </a:r>
            <a:r>
              <a:rPr lang="en-US" dirty="0"/>
              <a:t>list with the use of randomly permuted blocks and with blinding to trial center. </a:t>
            </a:r>
          </a:p>
          <a:p>
            <a:r>
              <a:rPr lang="en-US" dirty="0"/>
              <a:t>Randomization was stratified according to center and the intended timing of </a:t>
            </a:r>
            <a:r>
              <a:rPr lang="en-US" dirty="0" err="1"/>
              <a:t>nonculprit</a:t>
            </a:r>
            <a:r>
              <a:rPr lang="en-US" dirty="0"/>
              <a:t>-lesion PCI </a:t>
            </a:r>
          </a:p>
          <a:p>
            <a:r>
              <a:rPr lang="en-US" b="1" dirty="0">
                <a:solidFill>
                  <a:srgbClr val="FF0000"/>
                </a:solidFill>
              </a:rPr>
              <a:t>Routine staged PCI </a:t>
            </a:r>
            <a:r>
              <a:rPr lang="en-US" dirty="0"/>
              <a:t>(PCI during a procedure separate from the index PCI procedure for STEMI) of </a:t>
            </a:r>
            <a:r>
              <a:rPr lang="en-US" b="1" dirty="0"/>
              <a:t>all</a:t>
            </a:r>
            <a:r>
              <a:rPr lang="en-US" dirty="0"/>
              <a:t> suitable </a:t>
            </a:r>
            <a:r>
              <a:rPr lang="en-US" dirty="0" err="1"/>
              <a:t>nonculprit</a:t>
            </a:r>
            <a:r>
              <a:rPr lang="en-US" dirty="0"/>
              <a:t> lesions:</a:t>
            </a:r>
          </a:p>
          <a:p>
            <a:pPr marL="0" indent="0">
              <a:buNone/>
            </a:pPr>
            <a:r>
              <a:rPr lang="en-US" dirty="0"/>
              <a:t>- </a:t>
            </a:r>
            <a:r>
              <a:rPr lang="en-US" dirty="0" err="1"/>
              <a:t>Nonculprit</a:t>
            </a:r>
            <a:r>
              <a:rPr lang="en-US" dirty="0"/>
              <a:t>-lesion PCI </a:t>
            </a:r>
            <a:r>
              <a:rPr lang="en-US" b="1" dirty="0">
                <a:solidFill>
                  <a:srgbClr val="FF0000"/>
                </a:solidFill>
              </a:rPr>
              <a:t>during the index hospitalization </a:t>
            </a:r>
            <a:r>
              <a:rPr lang="en-US" dirty="0"/>
              <a:t>or </a:t>
            </a:r>
            <a:r>
              <a:rPr lang="en-US" b="1" dirty="0">
                <a:solidFill>
                  <a:srgbClr val="FF0000"/>
                </a:solidFill>
              </a:rPr>
              <a:t>after hospital discharge (no later than 45 days after randomization). </a:t>
            </a:r>
          </a:p>
          <a:p>
            <a:r>
              <a:rPr lang="en-US" b="1" dirty="0" err="1">
                <a:effectLst>
                  <a:outerShdw blurRad="38100" dist="38100" dir="2700000" algn="tl">
                    <a:srgbClr val="000000">
                      <a:alpha val="43137"/>
                    </a:srgbClr>
                  </a:outerShdw>
                </a:effectLst>
              </a:rPr>
              <a:t>Everolimus</a:t>
            </a:r>
            <a:r>
              <a:rPr lang="en-US" b="1" dirty="0">
                <a:effectLst>
                  <a:outerShdw blurRad="38100" dist="38100" dir="2700000" algn="tl">
                    <a:srgbClr val="000000">
                      <a:alpha val="43137"/>
                    </a:srgbClr>
                  </a:outerShdw>
                </a:effectLst>
              </a:rPr>
              <a:t>-eluting stents </a:t>
            </a:r>
            <a:r>
              <a:rPr lang="en-US" dirty="0"/>
              <a:t>were strongly recommended for all PCI procedures. </a:t>
            </a:r>
          </a:p>
          <a:p>
            <a:r>
              <a:rPr lang="en-US" dirty="0"/>
              <a:t>PCI of </a:t>
            </a:r>
            <a:r>
              <a:rPr lang="en-US" b="1" dirty="0"/>
              <a:t>CTO</a:t>
            </a:r>
            <a:r>
              <a:rPr lang="en-US" dirty="0"/>
              <a:t> was recommended to be attempted only by operators who had experience in treating CTO and only when there was a high likelihood of successful PCI.</a:t>
            </a:r>
          </a:p>
          <a:p>
            <a:endParaRPr lang="en-US" dirty="0"/>
          </a:p>
        </p:txBody>
      </p:sp>
    </p:spTree>
    <p:extLst>
      <p:ext uri="{BB962C8B-B14F-4D97-AF65-F5344CB8AC3E}">
        <p14:creationId xmlns:p14="http://schemas.microsoft.com/office/powerpoint/2010/main" val="319124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873125"/>
            <a:ext cx="10515600" cy="4351338"/>
          </a:xfrm>
        </p:spPr>
        <p:txBody>
          <a:bodyPr>
            <a:normAutofit/>
          </a:bodyPr>
          <a:lstStyle/>
          <a:p>
            <a:r>
              <a:rPr lang="en-US" dirty="0"/>
              <a:t>Both groups received </a:t>
            </a:r>
            <a:r>
              <a:rPr lang="en-US" b="1" dirty="0">
                <a:effectLst>
                  <a:outerShdw blurRad="38100" dist="38100" dir="2700000" algn="tl">
                    <a:srgbClr val="000000">
                      <a:alpha val="43137"/>
                    </a:srgbClr>
                  </a:outerShdw>
                </a:effectLst>
              </a:rPr>
              <a:t>Guideline-based medical therapy </a:t>
            </a:r>
          </a:p>
          <a:p>
            <a:pPr marL="0" indent="0">
              <a:buNone/>
            </a:pPr>
            <a:endParaRPr lang="en-US" dirty="0"/>
          </a:p>
          <a:p>
            <a:pPr marL="0" indent="0">
              <a:buNone/>
            </a:pPr>
            <a:r>
              <a:rPr lang="en-US" dirty="0"/>
              <a:t>After initial hospital discharge, routine follow-up occurred at:</a:t>
            </a:r>
          </a:p>
          <a:p>
            <a:pPr>
              <a:buFont typeface="Wingdings" panose="05000000000000000000" pitchFamily="2" charset="2"/>
              <a:buChar char="§"/>
            </a:pPr>
            <a:r>
              <a:rPr lang="en-US" dirty="0"/>
              <a:t>6 weeks, </a:t>
            </a:r>
          </a:p>
          <a:p>
            <a:pPr>
              <a:buFont typeface="Wingdings" panose="05000000000000000000" pitchFamily="2" charset="2"/>
              <a:buChar char="§"/>
            </a:pPr>
            <a:r>
              <a:rPr lang="en-US" dirty="0"/>
              <a:t>6 months</a:t>
            </a:r>
          </a:p>
          <a:p>
            <a:pPr>
              <a:buFont typeface="Wingdings" panose="05000000000000000000" pitchFamily="2" charset="2"/>
              <a:buChar char="§"/>
            </a:pPr>
            <a:r>
              <a:rPr lang="en-US" dirty="0"/>
              <a:t>1 year</a:t>
            </a:r>
          </a:p>
          <a:p>
            <a:pPr>
              <a:buFont typeface="Wingdings" panose="05000000000000000000" pitchFamily="2" charset="2"/>
              <a:buChar char="§"/>
            </a:pPr>
            <a:r>
              <a:rPr lang="en-US" dirty="0"/>
              <a:t>yearly thereafter up to the final follow-up visit.</a:t>
            </a:r>
          </a:p>
          <a:p>
            <a:endParaRPr lang="en-US" dirty="0"/>
          </a:p>
        </p:txBody>
      </p:sp>
    </p:spTree>
    <p:extLst>
      <p:ext uri="{BB962C8B-B14F-4D97-AF65-F5344CB8AC3E}">
        <p14:creationId xmlns:p14="http://schemas.microsoft.com/office/powerpoint/2010/main" val="22851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Guideline-based medical therapy</a:t>
            </a:r>
          </a:p>
        </p:txBody>
      </p:sp>
      <p:sp>
        <p:nvSpPr>
          <p:cNvPr id="3" name="Content Placeholder 2"/>
          <p:cNvSpPr>
            <a:spLocks noGrp="1"/>
          </p:cNvSpPr>
          <p:nvPr>
            <p:ph idx="1"/>
          </p:nvPr>
        </p:nvSpPr>
        <p:spPr/>
        <p:txBody>
          <a:bodyPr/>
          <a:lstStyle/>
          <a:p>
            <a:r>
              <a:rPr lang="en-US" dirty="0"/>
              <a:t>Dual antiplatelet therapy with </a:t>
            </a:r>
            <a:r>
              <a:rPr lang="en-US" b="1" dirty="0">
                <a:effectLst>
                  <a:outerShdw blurRad="38100" dist="38100" dir="2700000" algn="tl">
                    <a:srgbClr val="000000">
                      <a:alpha val="43137"/>
                    </a:srgbClr>
                  </a:outerShdw>
                </a:effectLst>
              </a:rPr>
              <a:t>aspirin and </a:t>
            </a:r>
            <a:r>
              <a:rPr lang="en-US" b="1" dirty="0" err="1">
                <a:effectLst>
                  <a:outerShdw blurRad="38100" dist="38100" dir="2700000" algn="tl">
                    <a:srgbClr val="000000">
                      <a:alpha val="43137"/>
                    </a:srgbClr>
                  </a:outerShdw>
                </a:effectLst>
              </a:rPr>
              <a:t>ticagrelor</a:t>
            </a:r>
            <a:r>
              <a:rPr lang="en-US" b="1" dirty="0">
                <a:effectLst>
                  <a:outerShdw blurRad="38100" dist="38100" dir="2700000" algn="tl">
                    <a:srgbClr val="000000">
                      <a:alpha val="43137"/>
                    </a:srgbClr>
                  </a:outerShdw>
                </a:effectLst>
              </a:rPr>
              <a:t> </a:t>
            </a:r>
            <a:r>
              <a:rPr lang="en-US" dirty="0"/>
              <a:t>for at least 1 year was recommended.</a:t>
            </a:r>
            <a:endParaRPr lang="en-US" b="1" baseline="30000" dirty="0"/>
          </a:p>
          <a:p>
            <a:r>
              <a:rPr lang="en-US" dirty="0"/>
              <a:t>Beyond 1 year, aspirin was recommended for all patients, and </a:t>
            </a:r>
            <a:r>
              <a:rPr lang="en-US" dirty="0" err="1"/>
              <a:t>ticagrelor</a:t>
            </a:r>
            <a:r>
              <a:rPr lang="en-US" dirty="0"/>
              <a:t> (60 mg twice daily) was recommended for patients who were not at high risk for bleeding.</a:t>
            </a:r>
            <a:endParaRPr lang="en-US" b="1" baseline="30000" dirty="0"/>
          </a:p>
          <a:p>
            <a:r>
              <a:rPr lang="en-US" dirty="0"/>
              <a:t>High-dose statin therapy, angiotensin-converting–enzyme inhibitors or angiotensin-receptor blockers, mineralocorticoid-receptor antagonists, and beta-blockers were recommended.</a:t>
            </a:r>
          </a:p>
        </p:txBody>
      </p:sp>
    </p:spTree>
    <p:extLst>
      <p:ext uri="{BB962C8B-B14F-4D97-AF65-F5344CB8AC3E}">
        <p14:creationId xmlns:p14="http://schemas.microsoft.com/office/powerpoint/2010/main" val="28167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all" dirty="0">
                <a:effectLst>
                  <a:outerShdw blurRad="38100" dist="38100" dir="2700000" algn="tl">
                    <a:srgbClr val="000000">
                      <a:alpha val="43137"/>
                    </a:srgbClr>
                  </a:outerShdw>
                </a:effectLst>
              </a:rPr>
              <a:t>Outcomes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The </a:t>
            </a:r>
            <a:r>
              <a:rPr lang="en-US" b="1" dirty="0"/>
              <a:t>first co-primary outcome: </a:t>
            </a:r>
            <a:r>
              <a:rPr lang="en-US" dirty="0">
                <a:solidFill>
                  <a:srgbClr val="FF0000"/>
                </a:solidFill>
              </a:rPr>
              <a:t>composite of death from cardiovascular causes or new myocardial infarction</a:t>
            </a:r>
          </a:p>
          <a:p>
            <a:r>
              <a:rPr lang="en-US" dirty="0"/>
              <a:t>The </a:t>
            </a:r>
            <a:r>
              <a:rPr lang="en-US" b="1" dirty="0"/>
              <a:t>second co-primary outcome: </a:t>
            </a:r>
            <a:r>
              <a:rPr lang="en-US" dirty="0">
                <a:solidFill>
                  <a:srgbClr val="FF0000"/>
                </a:solidFill>
              </a:rPr>
              <a:t>composite of death from cardiovascular causes, new myocardial infarction, or </a:t>
            </a:r>
            <a:r>
              <a:rPr lang="en-US" dirty="0">
                <a:solidFill>
                  <a:schemeClr val="accent2"/>
                </a:solidFill>
              </a:rPr>
              <a:t>ischemia-driven revascularization. </a:t>
            </a:r>
          </a:p>
          <a:p>
            <a:r>
              <a:rPr lang="en-US" dirty="0"/>
              <a:t>Safety outcomes: </a:t>
            </a:r>
            <a:r>
              <a:rPr lang="en-US" dirty="0">
                <a:solidFill>
                  <a:srgbClr val="FF0000"/>
                </a:solidFill>
              </a:rPr>
              <a:t>major bleeding and contrast-associated acute kidney injury. </a:t>
            </a:r>
          </a:p>
          <a:p>
            <a:pPr marL="0" indent="0">
              <a:buNone/>
            </a:pPr>
            <a:r>
              <a:rPr lang="en-US" dirty="0"/>
              <a:t>Myocardial infarction was defined according to the third universal definition and was </a:t>
            </a:r>
            <a:r>
              <a:rPr lang="en-US" dirty="0" err="1"/>
              <a:t>subclassified</a:t>
            </a:r>
            <a:r>
              <a:rPr lang="en-US" dirty="0"/>
              <a:t> according to type.</a:t>
            </a:r>
          </a:p>
          <a:p>
            <a:pPr marL="0" indent="0">
              <a:buNone/>
            </a:pPr>
            <a:endParaRPr lang="en-US" dirty="0"/>
          </a:p>
        </p:txBody>
      </p:sp>
    </p:spTree>
    <p:extLst>
      <p:ext uri="{BB962C8B-B14F-4D97-AF65-F5344CB8AC3E}">
        <p14:creationId xmlns:p14="http://schemas.microsoft.com/office/powerpoint/2010/main" val="247101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effectLst>
                  <a:outerShdw blurRad="38100" dist="38100" dir="2700000" algn="tl">
                    <a:srgbClr val="000000">
                      <a:alpha val="43137"/>
                    </a:srgbClr>
                  </a:outerShdw>
                </a:effectLst>
              </a:rPr>
              <a:t>Statistical Analysis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t>Intention-to-treat principle</a:t>
            </a:r>
          </a:p>
          <a:p>
            <a:r>
              <a:rPr lang="en-US" dirty="0"/>
              <a:t>An estimated sample of </a:t>
            </a:r>
            <a:r>
              <a:rPr lang="en-US" b="1" dirty="0"/>
              <a:t>4000 patients </a:t>
            </a:r>
            <a:r>
              <a:rPr lang="en-US" dirty="0"/>
              <a:t>would give the trial </a:t>
            </a:r>
            <a:r>
              <a:rPr lang="en-US" b="1" dirty="0"/>
              <a:t>80% power </a:t>
            </a:r>
            <a:r>
              <a:rPr lang="en-US" dirty="0"/>
              <a:t>to detect a </a:t>
            </a:r>
            <a:r>
              <a:rPr lang="en-US" b="1" dirty="0"/>
              <a:t>22% lower risk</a:t>
            </a:r>
            <a:r>
              <a:rPr lang="en-US" dirty="0"/>
              <a:t> of the composite of cardiovascular death or myocardial infarction in the complete-revascularization group than in the culprit-lesion-only PCI group, assuming an event rate of 5% per year in the culprit-lesion-only PCI group. </a:t>
            </a:r>
          </a:p>
          <a:p>
            <a:r>
              <a:rPr lang="en-US" dirty="0"/>
              <a:t>To preserve the overall type I error rate of 5% for the testing of both </a:t>
            </a:r>
            <a:r>
              <a:rPr lang="en-US" dirty="0" err="1"/>
              <a:t>coprimary</a:t>
            </a:r>
            <a:r>
              <a:rPr lang="en-US" dirty="0"/>
              <a:t> outcomes, the first </a:t>
            </a:r>
            <a:r>
              <a:rPr lang="en-US" dirty="0" err="1"/>
              <a:t>coprimary</a:t>
            </a:r>
            <a:r>
              <a:rPr lang="en-US" dirty="0"/>
              <a:t> outcome was tested at a P value of 0.045 and the second at a P value of 0.0119.</a:t>
            </a:r>
          </a:p>
        </p:txBody>
      </p:sp>
    </p:spTree>
    <p:extLst>
      <p:ext uri="{BB962C8B-B14F-4D97-AF65-F5344CB8AC3E}">
        <p14:creationId xmlns:p14="http://schemas.microsoft.com/office/powerpoint/2010/main" val="189108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normAutofit/>
          </a:bodyPr>
          <a:lstStyle/>
          <a:p>
            <a:r>
              <a:rPr lang="en-US" b="1" dirty="0"/>
              <a:t>Time-to-first-event approach</a:t>
            </a:r>
            <a:r>
              <a:rPr lang="en-US" dirty="0"/>
              <a:t> was used to analyze the </a:t>
            </a:r>
            <a:r>
              <a:rPr lang="en-US" dirty="0" err="1"/>
              <a:t>coprimary</a:t>
            </a:r>
            <a:r>
              <a:rPr lang="en-US" dirty="0"/>
              <a:t> outcomes </a:t>
            </a:r>
          </a:p>
          <a:p>
            <a:r>
              <a:rPr lang="en-US" dirty="0"/>
              <a:t>Estimates of the hazard ratios and 95% confidence intervals were calculated with the use of </a:t>
            </a:r>
            <a:r>
              <a:rPr lang="en-US" b="1" dirty="0"/>
              <a:t>Cox proportional-hazards models</a:t>
            </a:r>
          </a:p>
          <a:p>
            <a:r>
              <a:rPr lang="en-US" dirty="0"/>
              <a:t>The two treatment groups were compared with the use of the </a:t>
            </a:r>
            <a:r>
              <a:rPr lang="en-US" b="1" dirty="0"/>
              <a:t>stratified log-rank test.</a:t>
            </a:r>
          </a:p>
          <a:p>
            <a:r>
              <a:rPr lang="en-US" dirty="0"/>
              <a:t>Cumulative incidence was estimated with the </a:t>
            </a:r>
            <a:r>
              <a:rPr lang="en-US" b="1" dirty="0"/>
              <a:t>Kaplan–Meier method. </a:t>
            </a:r>
          </a:p>
          <a:p>
            <a:r>
              <a:rPr lang="en-US" dirty="0"/>
              <a:t>A sensitivity analysis was performed with a </a:t>
            </a:r>
            <a:r>
              <a:rPr lang="en-US" b="1" dirty="0"/>
              <a:t>Fine–Gray model </a:t>
            </a:r>
            <a:r>
              <a:rPr lang="en-US" dirty="0"/>
              <a:t>to account for the competing risk of death from </a:t>
            </a:r>
            <a:r>
              <a:rPr lang="en-US" dirty="0" err="1"/>
              <a:t>noncardiovascular</a:t>
            </a:r>
            <a:r>
              <a:rPr lang="en-US" dirty="0"/>
              <a:t> causes.</a:t>
            </a:r>
          </a:p>
        </p:txBody>
      </p:sp>
    </p:spTree>
    <p:extLst>
      <p:ext uri="{BB962C8B-B14F-4D97-AF65-F5344CB8AC3E}">
        <p14:creationId xmlns:p14="http://schemas.microsoft.com/office/powerpoint/2010/main" val="102955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 y="279400"/>
            <a:ext cx="10515600" cy="1359355"/>
          </a:xfrm>
        </p:spPr>
        <p:txBody>
          <a:bodyPr/>
          <a:lstStyle/>
          <a:p>
            <a:r>
              <a:rPr lang="en-US" dirty="0"/>
              <a:t>From February 1, 2013, through March 6, 2017, a total of 4041 patients from 140 centers in 31 countries underwent randomization</a:t>
            </a:r>
          </a:p>
        </p:txBody>
      </p:sp>
      <p:pic>
        <p:nvPicPr>
          <p:cNvPr id="4" name="Picture 3"/>
          <p:cNvPicPr>
            <a:picLocks noChangeAspect="1"/>
          </p:cNvPicPr>
          <p:nvPr/>
        </p:nvPicPr>
        <p:blipFill rotWithShape="1">
          <a:blip r:embed="rId2"/>
          <a:srcRect l="64382" t="17992" r="7473" b="57211"/>
          <a:stretch/>
        </p:blipFill>
        <p:spPr>
          <a:xfrm>
            <a:off x="457990" y="1638755"/>
            <a:ext cx="11538974" cy="4943020"/>
          </a:xfrm>
          <a:prstGeom prst="rect">
            <a:avLst/>
          </a:prstGeom>
        </p:spPr>
      </p:pic>
    </p:spTree>
    <p:extLst>
      <p:ext uri="{BB962C8B-B14F-4D97-AF65-F5344CB8AC3E}">
        <p14:creationId xmlns:p14="http://schemas.microsoft.com/office/powerpoint/2010/main" val="3382999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4382" t="40002" r="7473" b="13086"/>
          <a:stretch/>
        </p:blipFill>
        <p:spPr>
          <a:xfrm>
            <a:off x="8058" y="238125"/>
            <a:ext cx="11893656" cy="6619875"/>
          </a:xfrm>
          <a:prstGeom prst="rect">
            <a:avLst/>
          </a:prstGeom>
        </p:spPr>
      </p:pic>
    </p:spTree>
    <p:extLst>
      <p:ext uri="{BB962C8B-B14F-4D97-AF65-F5344CB8AC3E}">
        <p14:creationId xmlns:p14="http://schemas.microsoft.com/office/powerpoint/2010/main" val="35952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normAutofit/>
          </a:bodyPr>
          <a:lstStyle/>
          <a:p>
            <a:r>
              <a:rPr lang="en-US" dirty="0"/>
              <a:t>Patients with STEMI often have </a:t>
            </a:r>
            <a:r>
              <a:rPr lang="en-US" dirty="0" err="1"/>
              <a:t>multivessel</a:t>
            </a:r>
            <a:r>
              <a:rPr lang="en-US" dirty="0"/>
              <a:t> coronary artery disease, with additional </a:t>
            </a:r>
            <a:r>
              <a:rPr lang="en-US" dirty="0" err="1"/>
              <a:t>angiographically</a:t>
            </a:r>
            <a:r>
              <a:rPr lang="en-US" dirty="0"/>
              <a:t> significant lesions in locations separate from that of the culprit lesion that caused the acute event.</a:t>
            </a:r>
          </a:p>
          <a:p>
            <a:r>
              <a:rPr lang="en-US" b="1" baseline="30000" dirty="0"/>
              <a:t> </a:t>
            </a:r>
            <a:r>
              <a:rPr lang="en-US" dirty="0"/>
              <a:t>Whether to routinely </a:t>
            </a:r>
            <a:r>
              <a:rPr lang="en-US" dirty="0" err="1"/>
              <a:t>revascularize</a:t>
            </a:r>
            <a:r>
              <a:rPr lang="en-US" dirty="0"/>
              <a:t> these </a:t>
            </a:r>
            <a:r>
              <a:rPr lang="en-US" dirty="0" err="1"/>
              <a:t>nonculprit</a:t>
            </a:r>
            <a:r>
              <a:rPr lang="en-US" dirty="0"/>
              <a:t> lesions or to manage them conservatively with guideline-based medical therapy alone </a:t>
            </a:r>
          </a:p>
        </p:txBody>
      </p:sp>
    </p:spTree>
    <p:extLst>
      <p:ext uri="{BB962C8B-B14F-4D97-AF65-F5344CB8AC3E}">
        <p14:creationId xmlns:p14="http://schemas.microsoft.com/office/powerpoint/2010/main" val="39594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515600" cy="5795963"/>
          </a:xfrm>
        </p:spPr>
        <p:txBody>
          <a:bodyPr>
            <a:normAutofit/>
          </a:bodyPr>
          <a:lstStyle/>
          <a:p>
            <a:pPr marL="0" indent="0">
              <a:buNone/>
            </a:pPr>
            <a:r>
              <a:rPr lang="en-US" dirty="0"/>
              <a:t>Complete revascularization</a:t>
            </a:r>
          </a:p>
          <a:p>
            <a:pPr>
              <a:buFont typeface="Wingdings" panose="05000000000000000000" pitchFamily="2" charset="2"/>
              <a:buChar char="Ø"/>
            </a:pPr>
            <a:r>
              <a:rPr lang="en-US" dirty="0"/>
              <a:t>The median time from randomization to </a:t>
            </a:r>
            <a:r>
              <a:rPr lang="en-US" dirty="0" err="1"/>
              <a:t>nonculprit</a:t>
            </a:r>
            <a:r>
              <a:rPr lang="en-US" dirty="0"/>
              <a:t>-lesion PCI was </a:t>
            </a:r>
            <a:r>
              <a:rPr lang="en-US" dirty="0">
                <a:solidFill>
                  <a:srgbClr val="FF0000"/>
                </a:solidFill>
              </a:rPr>
              <a:t>1 day (interquartile range, 1 to 3)</a:t>
            </a:r>
            <a:r>
              <a:rPr lang="en-US" dirty="0"/>
              <a:t> among the 1285 patients </a:t>
            </a:r>
            <a:r>
              <a:rPr lang="en-US" b="1" dirty="0"/>
              <a:t>(during the index hospitalization)</a:t>
            </a:r>
          </a:p>
          <a:p>
            <a:pPr>
              <a:buFont typeface="Wingdings" panose="05000000000000000000" pitchFamily="2" charset="2"/>
              <a:buChar char="Ø"/>
            </a:pPr>
            <a:r>
              <a:rPr lang="en-US" dirty="0">
                <a:solidFill>
                  <a:srgbClr val="FF0000"/>
                </a:solidFill>
              </a:rPr>
              <a:t>23 days (interquartile range, 12.5 to 33.5) </a:t>
            </a:r>
            <a:r>
              <a:rPr lang="en-US" dirty="0"/>
              <a:t>among the 596 patients for </a:t>
            </a:r>
            <a:r>
              <a:rPr lang="en-US" b="1" dirty="0"/>
              <a:t>(after hospital discharge)</a:t>
            </a:r>
          </a:p>
          <a:p>
            <a:r>
              <a:rPr lang="en-US" dirty="0"/>
              <a:t>Within the first 45 days: </a:t>
            </a:r>
          </a:p>
          <a:p>
            <a:pPr>
              <a:buFont typeface="Wingdings" panose="05000000000000000000" pitchFamily="2" charset="2"/>
              <a:buChar char="Ø"/>
            </a:pPr>
            <a:r>
              <a:rPr lang="en-US" dirty="0"/>
              <a:t>crossover to the complete-revascularization group occurred in 96 patients (4.7%)</a:t>
            </a:r>
          </a:p>
          <a:p>
            <a:pPr>
              <a:buFont typeface="Wingdings" panose="05000000000000000000" pitchFamily="2" charset="2"/>
              <a:buChar char="Ø"/>
            </a:pPr>
            <a:r>
              <a:rPr lang="en-US" dirty="0"/>
              <a:t>crossover to the culprit-lesion-only PCI group occurred in 78 patients (3.9%). </a:t>
            </a:r>
          </a:p>
        </p:txBody>
      </p:sp>
    </p:spTree>
    <p:extLst>
      <p:ext uri="{BB962C8B-B14F-4D97-AF65-F5344CB8AC3E}">
        <p14:creationId xmlns:p14="http://schemas.microsoft.com/office/powerpoint/2010/main" val="1119829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70108" t="21669" r="10537" b="39833"/>
          <a:stretch/>
        </p:blipFill>
        <p:spPr>
          <a:xfrm>
            <a:off x="489857" y="0"/>
            <a:ext cx="11571514" cy="6473372"/>
          </a:xfrm>
          <a:prstGeom prst="rect">
            <a:avLst/>
          </a:prstGeom>
        </p:spPr>
      </p:pic>
      <p:sp>
        <p:nvSpPr>
          <p:cNvPr id="6" name="Rectangle 5"/>
          <p:cNvSpPr/>
          <p:nvPr/>
        </p:nvSpPr>
        <p:spPr>
          <a:xfrm>
            <a:off x="838200" y="1480457"/>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1261" y="1841867"/>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6095" y="3635834"/>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5137" y="3331031"/>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53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70253" t="60425" r="10392" b="7551"/>
          <a:stretch/>
        </p:blipFill>
        <p:spPr>
          <a:xfrm>
            <a:off x="266701" y="1027906"/>
            <a:ext cx="11571514" cy="5384801"/>
          </a:xfrm>
          <a:prstGeom prst="rect">
            <a:avLst/>
          </a:prstGeom>
        </p:spPr>
      </p:pic>
      <p:pic>
        <p:nvPicPr>
          <p:cNvPr id="5" name="Picture 4"/>
          <p:cNvPicPr>
            <a:picLocks noChangeAspect="1"/>
          </p:cNvPicPr>
          <p:nvPr/>
        </p:nvPicPr>
        <p:blipFill rotWithShape="1">
          <a:blip r:embed="rId2"/>
          <a:srcRect l="70642" t="25380" r="10003" b="69647"/>
          <a:stretch/>
        </p:blipFill>
        <p:spPr>
          <a:xfrm>
            <a:off x="489857" y="191632"/>
            <a:ext cx="11571514" cy="836274"/>
          </a:xfrm>
          <a:prstGeom prst="rect">
            <a:avLst/>
          </a:prstGeom>
        </p:spPr>
      </p:pic>
      <p:sp>
        <p:nvSpPr>
          <p:cNvPr id="6" name="Rectangle 5"/>
          <p:cNvSpPr/>
          <p:nvPr/>
        </p:nvSpPr>
        <p:spPr>
          <a:xfrm>
            <a:off x="637901" y="3857902"/>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46080" y="1619794"/>
            <a:ext cx="1645920" cy="44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119.8 mg/dl</a:t>
            </a:r>
          </a:p>
        </p:txBody>
      </p:sp>
    </p:spTree>
    <p:extLst>
      <p:ext uri="{BB962C8B-B14F-4D97-AF65-F5344CB8AC3E}">
        <p14:creationId xmlns:p14="http://schemas.microsoft.com/office/powerpoint/2010/main" val="32648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70753" t="24696" r="14408" b="43138"/>
          <a:stretch/>
        </p:blipFill>
        <p:spPr>
          <a:xfrm>
            <a:off x="0" y="0"/>
            <a:ext cx="12192000" cy="6492875"/>
          </a:xfrm>
          <a:prstGeom prst="rect">
            <a:avLst/>
          </a:prstGeom>
        </p:spPr>
      </p:pic>
      <p:sp>
        <p:nvSpPr>
          <p:cNvPr id="5" name="Rectangle 4"/>
          <p:cNvSpPr/>
          <p:nvPr/>
        </p:nvSpPr>
        <p:spPr>
          <a:xfrm>
            <a:off x="637901" y="1654631"/>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4026" y="2629992"/>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5503832"/>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6139559"/>
            <a:ext cx="10515600" cy="345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6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71148" t="56699" r="14896" b="7939"/>
          <a:stretch/>
        </p:blipFill>
        <p:spPr>
          <a:xfrm>
            <a:off x="627024" y="759338"/>
            <a:ext cx="10726776" cy="6098662"/>
          </a:xfrm>
          <a:prstGeom prst="rect">
            <a:avLst/>
          </a:prstGeom>
        </p:spPr>
      </p:pic>
      <p:pic>
        <p:nvPicPr>
          <p:cNvPr id="5" name="Picture 4"/>
          <p:cNvPicPr>
            <a:picLocks noChangeAspect="1"/>
          </p:cNvPicPr>
          <p:nvPr/>
        </p:nvPicPr>
        <p:blipFill rotWithShape="1">
          <a:blip r:embed="rId2"/>
          <a:srcRect l="71148" t="28149" r="14896" b="68432"/>
          <a:stretch/>
        </p:blipFill>
        <p:spPr>
          <a:xfrm>
            <a:off x="627024" y="159294"/>
            <a:ext cx="10726776" cy="589647"/>
          </a:xfrm>
          <a:prstGeom prst="rect">
            <a:avLst/>
          </a:prstGeom>
        </p:spPr>
      </p:pic>
      <p:sp>
        <p:nvSpPr>
          <p:cNvPr id="6" name="Rectangle 5"/>
          <p:cNvSpPr/>
          <p:nvPr/>
        </p:nvSpPr>
        <p:spPr>
          <a:xfrm>
            <a:off x="829491" y="2133601"/>
            <a:ext cx="10515600" cy="269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2943498"/>
            <a:ext cx="10515600" cy="304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962400"/>
            <a:ext cx="10515600" cy="301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5617029"/>
            <a:ext cx="10515600" cy="258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4891" y="1066801"/>
            <a:ext cx="10515600" cy="269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51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9462" t="29571" r="13280" b="43317"/>
          <a:stretch/>
        </p:blipFill>
        <p:spPr>
          <a:xfrm>
            <a:off x="248808" y="0"/>
            <a:ext cx="11694383" cy="6066971"/>
          </a:xfrm>
          <a:prstGeom prst="rect">
            <a:avLst/>
          </a:prstGeom>
        </p:spPr>
      </p:pic>
    </p:spTree>
    <p:extLst>
      <p:ext uri="{BB962C8B-B14F-4D97-AF65-F5344CB8AC3E}">
        <p14:creationId xmlns:p14="http://schemas.microsoft.com/office/powerpoint/2010/main" val="1696106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0536"/>
          <a:stretch/>
        </p:blipFill>
        <p:spPr>
          <a:xfrm>
            <a:off x="394777" y="238125"/>
            <a:ext cx="11298443" cy="6403975"/>
          </a:xfrm>
        </p:spPr>
      </p:pic>
    </p:spTree>
    <p:extLst>
      <p:ext uri="{BB962C8B-B14F-4D97-AF65-F5344CB8AC3E}">
        <p14:creationId xmlns:p14="http://schemas.microsoft.com/office/powerpoint/2010/main" val="25217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011" t="50028" r="-1011" b="508"/>
          <a:stretch/>
        </p:blipFill>
        <p:spPr>
          <a:xfrm>
            <a:off x="394777" y="238125"/>
            <a:ext cx="11298443" cy="6403975"/>
          </a:xfrm>
          <a:prstGeom prst="rect">
            <a:avLst/>
          </a:prstGeom>
        </p:spPr>
      </p:pic>
    </p:spTree>
    <p:extLst>
      <p:ext uri="{BB962C8B-B14F-4D97-AF65-F5344CB8AC3E}">
        <p14:creationId xmlns:p14="http://schemas.microsoft.com/office/powerpoint/2010/main" val="1980901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9462" t="56221" r="13280" b="16554"/>
          <a:stretch/>
        </p:blipFill>
        <p:spPr>
          <a:xfrm>
            <a:off x="54294" y="1562214"/>
            <a:ext cx="12112439" cy="4013200"/>
          </a:xfrm>
          <a:prstGeom prst="rect">
            <a:avLst/>
          </a:prstGeom>
        </p:spPr>
      </p:pic>
      <p:pic>
        <p:nvPicPr>
          <p:cNvPr id="5" name="Picture 4"/>
          <p:cNvPicPr>
            <a:picLocks noChangeAspect="1"/>
          </p:cNvPicPr>
          <p:nvPr/>
        </p:nvPicPr>
        <p:blipFill rotWithShape="1">
          <a:blip r:embed="rId2"/>
          <a:srcRect l="69524" t="32688" r="13396" b="57367"/>
          <a:stretch/>
        </p:blipFill>
        <p:spPr>
          <a:xfrm>
            <a:off x="87086" y="96271"/>
            <a:ext cx="11986545" cy="1465943"/>
          </a:xfrm>
          <a:prstGeom prst="rect">
            <a:avLst/>
          </a:prstGeom>
        </p:spPr>
      </p:pic>
      <p:sp>
        <p:nvSpPr>
          <p:cNvPr id="6" name="Rectangle 5"/>
          <p:cNvSpPr/>
          <p:nvPr/>
        </p:nvSpPr>
        <p:spPr>
          <a:xfrm>
            <a:off x="306976" y="1828798"/>
            <a:ext cx="10515600" cy="875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1661" y="2704012"/>
            <a:ext cx="10515600" cy="6440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47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4704" t="34444" r="8926" b="19391"/>
          <a:stretch/>
        </p:blipFill>
        <p:spPr>
          <a:xfrm>
            <a:off x="511785" y="522288"/>
            <a:ext cx="11484960" cy="5654675"/>
          </a:xfrm>
          <a:prstGeom prst="rect">
            <a:avLst/>
          </a:prstGeom>
        </p:spPr>
      </p:pic>
      <p:sp>
        <p:nvSpPr>
          <p:cNvPr id="6" name="Rectangle 5"/>
          <p:cNvSpPr/>
          <p:nvPr/>
        </p:nvSpPr>
        <p:spPr>
          <a:xfrm>
            <a:off x="306975" y="3790950"/>
            <a:ext cx="1160880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88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Nonculprit</a:t>
            </a:r>
            <a:r>
              <a:rPr lang="en-US" dirty="0"/>
              <a:t> lesions, which are usually discovered incidentally at the time of primary PCI, may represent stable coronary artery plaques or unstable plaques, which confer an increased risk of future cardiovascular events, there may be a benefit of routine </a:t>
            </a:r>
            <a:r>
              <a:rPr lang="en-US" dirty="0" err="1"/>
              <a:t>nonculprit</a:t>
            </a:r>
            <a:r>
              <a:rPr lang="en-US" dirty="0"/>
              <a:t>-lesion PCI.</a:t>
            </a:r>
          </a:p>
          <a:p>
            <a:endParaRPr lang="en-US" dirty="0"/>
          </a:p>
        </p:txBody>
      </p:sp>
    </p:spTree>
    <p:extLst>
      <p:ext uri="{BB962C8B-B14F-4D97-AF65-F5344CB8AC3E}">
        <p14:creationId xmlns:p14="http://schemas.microsoft.com/office/powerpoint/2010/main" val="1414218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00" y="0"/>
            <a:ext cx="11696700" cy="6807677"/>
          </a:xfrm>
        </p:spPr>
      </p:pic>
    </p:spTree>
    <p:extLst>
      <p:ext uri="{BB962C8B-B14F-4D97-AF65-F5344CB8AC3E}">
        <p14:creationId xmlns:p14="http://schemas.microsoft.com/office/powerpoint/2010/main" val="1902076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256" b="87720"/>
          <a:stretch/>
        </p:blipFill>
        <p:spPr>
          <a:xfrm>
            <a:off x="177800" y="-17416"/>
            <a:ext cx="11696700" cy="1645919"/>
          </a:xfrm>
          <a:prstGeom prst="rect">
            <a:avLst/>
          </a:prstGeom>
        </p:spPr>
      </p:pic>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4327" b="79661"/>
          <a:stretch/>
        </p:blipFill>
        <p:spPr>
          <a:xfrm>
            <a:off x="177800" y="1628503"/>
            <a:ext cx="11696700" cy="1156290"/>
          </a:xfrm>
          <a:prstGeom prst="rect">
            <a:avLst/>
          </a:prstGeom>
        </p:spPr>
      </p:pic>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40423" b="53438"/>
          <a:stretch/>
        </p:blipFill>
        <p:spPr>
          <a:xfrm>
            <a:off x="177800" y="2799396"/>
            <a:ext cx="11696700" cy="950051"/>
          </a:xfrm>
          <a:prstGeom prst="rect">
            <a:avLst/>
          </a:prstGeom>
        </p:spPr>
      </p:pic>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53727" b="42051"/>
          <a:stretch/>
        </p:blipFill>
        <p:spPr>
          <a:xfrm>
            <a:off x="177800" y="3764050"/>
            <a:ext cx="11696700" cy="1193074"/>
          </a:xfrm>
          <a:prstGeom prst="rect">
            <a:avLst/>
          </a:prstGeom>
        </p:spPr>
      </p:pic>
    </p:spTree>
    <p:extLst>
      <p:ext uri="{BB962C8B-B14F-4D97-AF65-F5344CB8AC3E}">
        <p14:creationId xmlns:p14="http://schemas.microsoft.com/office/powerpoint/2010/main" val="3391459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r>
              <a:rPr lang="en-US" dirty="0"/>
              <a:t>The COMPLETE trial showed that, among patients with STEMI and </a:t>
            </a:r>
            <a:r>
              <a:rPr lang="en-US" dirty="0" err="1"/>
              <a:t>multivessel</a:t>
            </a:r>
            <a:r>
              <a:rPr lang="en-US" dirty="0"/>
              <a:t> coronary artery disease, a strategy of staged </a:t>
            </a:r>
            <a:r>
              <a:rPr lang="en-US" dirty="0" err="1"/>
              <a:t>nonculprit</a:t>
            </a:r>
            <a:r>
              <a:rPr lang="en-US" dirty="0"/>
              <a:t>-lesion PCI with the goal of complete revascularization resulted in a </a:t>
            </a:r>
            <a:r>
              <a:rPr lang="en-US" b="1" dirty="0"/>
              <a:t>26% lower risk of a composite of death from cardiovascular causes or new myocardial infarction </a:t>
            </a:r>
            <a:r>
              <a:rPr lang="en-US" dirty="0"/>
              <a:t>at a median follow-up of 3 years </a:t>
            </a:r>
          </a:p>
          <a:p>
            <a:r>
              <a:rPr lang="en-US" b="1" dirty="0"/>
              <a:t>This benefit was driven by the 32% lower risk of new, nonfatal myocardial infarction </a:t>
            </a:r>
            <a:r>
              <a:rPr lang="en-US" dirty="0"/>
              <a:t>in the complete-revascularization group than in the culprit-lesion-only PCI group</a:t>
            </a:r>
          </a:p>
          <a:p>
            <a:r>
              <a:rPr lang="en-US" b="1" dirty="0"/>
              <a:t>The incidence of death from cardiovascular causes was similar in the two groups. </a:t>
            </a:r>
          </a:p>
        </p:txBody>
      </p:sp>
    </p:spTree>
    <p:extLst>
      <p:ext uri="{BB962C8B-B14F-4D97-AF65-F5344CB8AC3E}">
        <p14:creationId xmlns:p14="http://schemas.microsoft.com/office/powerpoint/2010/main" val="2147656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p:spPr>
        <p:txBody>
          <a:bodyPr/>
          <a:lstStyle/>
          <a:p>
            <a:r>
              <a:rPr lang="en-US" dirty="0"/>
              <a:t>For the second </a:t>
            </a:r>
            <a:r>
              <a:rPr lang="en-US" dirty="0" err="1"/>
              <a:t>coprimary</a:t>
            </a:r>
            <a:r>
              <a:rPr lang="en-US" dirty="0"/>
              <a:t> outcome, which included </a:t>
            </a:r>
            <a:r>
              <a:rPr lang="en-US" b="1" dirty="0"/>
              <a:t>ischemia-driven revascularization</a:t>
            </a:r>
            <a:r>
              <a:rPr lang="en-US" dirty="0"/>
              <a:t> in addition to the other two events, the </a:t>
            </a:r>
            <a:r>
              <a:rPr lang="en-US" b="1" dirty="0"/>
              <a:t>risk with a complete-revascularization strategy was approximately half the risk with a culprit-lesion-only PCI strategy. </a:t>
            </a:r>
          </a:p>
          <a:p>
            <a:pPr marL="0" indent="0">
              <a:buNone/>
            </a:pPr>
            <a:endParaRPr lang="en-US" b="1" dirty="0"/>
          </a:p>
          <a:p>
            <a:r>
              <a:rPr lang="en-US" dirty="0"/>
              <a:t>There was </a:t>
            </a:r>
            <a:r>
              <a:rPr lang="en-US" b="1" dirty="0"/>
              <a:t>no significant difference </a:t>
            </a:r>
            <a:r>
              <a:rPr lang="en-US" dirty="0"/>
              <a:t>between the two groups in the risk of </a:t>
            </a:r>
            <a:r>
              <a:rPr lang="en-US" b="1" dirty="0"/>
              <a:t>major bleeding or stroke. </a:t>
            </a:r>
          </a:p>
          <a:p>
            <a:endParaRPr lang="en-US" b="1" dirty="0"/>
          </a:p>
          <a:p>
            <a:r>
              <a:rPr lang="en-US" dirty="0"/>
              <a:t>The benefit of complete revascularization was consistently observed regardless of whether </a:t>
            </a:r>
            <a:r>
              <a:rPr lang="en-US" dirty="0" err="1"/>
              <a:t>nonculprit</a:t>
            </a:r>
            <a:r>
              <a:rPr lang="en-US" dirty="0"/>
              <a:t>-lesion PCI was to be performed </a:t>
            </a:r>
            <a:r>
              <a:rPr lang="en-US" b="1" dirty="0"/>
              <a:t>during the index hospitalization or several weeks after discharge from the hospital.</a:t>
            </a:r>
          </a:p>
          <a:p>
            <a:endParaRPr lang="en-US" dirty="0"/>
          </a:p>
        </p:txBody>
      </p:sp>
    </p:spTree>
    <p:extLst>
      <p:ext uri="{BB962C8B-B14F-4D97-AF65-F5344CB8AC3E}">
        <p14:creationId xmlns:p14="http://schemas.microsoft.com/office/powerpoint/2010/main" val="327695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r>
              <a:rPr lang="en-US" dirty="0"/>
              <a:t>Previous trials that evaluated a complete-revascularization strategy in patients with STEMI were smaller and included revascularization as part of the composite primary outcome.</a:t>
            </a:r>
          </a:p>
          <a:p>
            <a:endParaRPr lang="en-US" dirty="0"/>
          </a:p>
          <a:p>
            <a:r>
              <a:rPr lang="en-US" dirty="0"/>
              <a:t>Over a period of 3 years: </a:t>
            </a:r>
          </a:p>
          <a:p>
            <a:r>
              <a:rPr lang="en-US" dirty="0">
                <a:solidFill>
                  <a:srgbClr val="FF0000"/>
                </a:solidFill>
              </a:rPr>
              <a:t>NNT </a:t>
            </a:r>
            <a:r>
              <a:rPr lang="en-US" dirty="0"/>
              <a:t>to prevent cardiovascular death or myocardial infarction from occurring in </a:t>
            </a:r>
            <a:r>
              <a:rPr lang="en-US" b="1" dirty="0"/>
              <a:t>1 patient is 37 patients</a:t>
            </a:r>
          </a:p>
          <a:p>
            <a:r>
              <a:rPr lang="en-US" dirty="0">
                <a:solidFill>
                  <a:srgbClr val="FF0000"/>
                </a:solidFill>
              </a:rPr>
              <a:t>NNT </a:t>
            </a:r>
            <a:r>
              <a:rPr lang="en-US" dirty="0"/>
              <a:t>to prevent cardiovascular death, myocardial infarction, or ischemia-driven revascularization from occurring in </a:t>
            </a:r>
            <a:r>
              <a:rPr lang="en-US" b="1" dirty="0"/>
              <a:t>1 patient is 13 patients.</a:t>
            </a:r>
          </a:p>
        </p:txBody>
      </p:sp>
    </p:spTree>
    <p:extLst>
      <p:ext uri="{BB962C8B-B14F-4D97-AF65-F5344CB8AC3E}">
        <p14:creationId xmlns:p14="http://schemas.microsoft.com/office/powerpoint/2010/main" val="3576891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a:t>
            </a:r>
          </a:p>
        </p:txBody>
      </p:sp>
      <p:sp>
        <p:nvSpPr>
          <p:cNvPr id="3" name="Content Placeholder 2"/>
          <p:cNvSpPr>
            <a:spLocks noGrp="1"/>
          </p:cNvSpPr>
          <p:nvPr>
            <p:ph idx="1"/>
          </p:nvPr>
        </p:nvSpPr>
        <p:spPr/>
        <p:txBody>
          <a:bodyPr>
            <a:normAutofit fontScale="92500" lnSpcReduction="10000"/>
          </a:bodyPr>
          <a:lstStyle/>
          <a:p>
            <a:r>
              <a:rPr lang="en-US" dirty="0"/>
              <a:t>Complete revascularization during the same procedure (index culprit-lesion PCI) for STEMI was not evaluated.</a:t>
            </a:r>
          </a:p>
          <a:p>
            <a:r>
              <a:rPr lang="en-US" dirty="0"/>
              <a:t>Although </a:t>
            </a:r>
            <a:r>
              <a:rPr lang="en-US" b="1" dirty="0"/>
              <a:t>cardiogenic shock </a:t>
            </a:r>
            <a:r>
              <a:rPr lang="en-US" dirty="0"/>
              <a:t>was not an exclusion criterion, no patients with cardiogenic shock were enrolled in the trial and the results should not be extrapolated to such patients. </a:t>
            </a:r>
          </a:p>
          <a:p>
            <a:r>
              <a:rPr lang="en-US" dirty="0"/>
              <a:t>Complete revascularization was attained in more than 90% of the patients in the complete-revascularization group, and </a:t>
            </a:r>
            <a:r>
              <a:rPr lang="en-US" b="1" dirty="0">
                <a:effectLst>
                  <a:outerShdw blurRad="38100" dist="38100" dir="2700000" algn="tl">
                    <a:srgbClr val="000000">
                      <a:alpha val="43137"/>
                    </a:srgbClr>
                  </a:outerShdw>
                </a:effectLst>
              </a:rPr>
              <a:t>crossover to the </a:t>
            </a:r>
            <a:r>
              <a:rPr lang="en-US" b="1" dirty="0" err="1">
                <a:effectLst>
                  <a:outerShdw blurRad="38100" dist="38100" dir="2700000" algn="tl">
                    <a:srgbClr val="000000">
                      <a:alpha val="43137"/>
                    </a:srgbClr>
                  </a:outerShdw>
                </a:effectLst>
              </a:rPr>
              <a:t>nonculprit</a:t>
            </a:r>
            <a:r>
              <a:rPr lang="en-US" b="1" dirty="0">
                <a:effectLst>
                  <a:outerShdw blurRad="38100" dist="38100" dir="2700000" algn="tl">
                    <a:srgbClr val="000000">
                      <a:alpha val="43137"/>
                    </a:srgbClr>
                  </a:outerShdw>
                </a:effectLst>
              </a:rPr>
              <a:t>-lesion PCI </a:t>
            </a:r>
            <a:r>
              <a:rPr lang="en-US" dirty="0"/>
              <a:t>strategy occurred in </a:t>
            </a:r>
            <a:r>
              <a:rPr lang="en-US" b="1" dirty="0"/>
              <a:t>only 4.7% </a:t>
            </a:r>
            <a:r>
              <a:rPr lang="en-US" dirty="0"/>
              <a:t>of the patients in the culprit-lesion-only PCI group. It is unclear whether the trial results would have been similar if complete revascularization had been observed in fewer patients or if the crossover criteria in the culprit-lesion-only PCI group had been more liberal.</a:t>
            </a:r>
          </a:p>
        </p:txBody>
      </p:sp>
    </p:spTree>
    <p:extLst>
      <p:ext uri="{BB962C8B-B14F-4D97-AF65-F5344CB8AC3E}">
        <p14:creationId xmlns:p14="http://schemas.microsoft.com/office/powerpoint/2010/main" val="3532882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The COMPLETE trial showed that, among patients with STEMI and </a:t>
            </a:r>
            <a:r>
              <a:rPr lang="en-US" dirty="0" err="1"/>
              <a:t>multivessel</a:t>
            </a:r>
            <a:r>
              <a:rPr lang="en-US" dirty="0"/>
              <a:t> coronary artery disease, a strategy of routine </a:t>
            </a:r>
            <a:r>
              <a:rPr lang="en-US" dirty="0" err="1"/>
              <a:t>nonculprit</a:t>
            </a:r>
            <a:r>
              <a:rPr lang="en-US" dirty="0"/>
              <a:t>-lesion PCI with the goal of complete revascularization, performed either </a:t>
            </a:r>
            <a:r>
              <a:rPr lang="en-US" b="1" dirty="0"/>
              <a:t>during the index hospitalization or soon after discharge</a:t>
            </a:r>
            <a:r>
              <a:rPr lang="en-US" dirty="0"/>
              <a:t>, was </a:t>
            </a:r>
            <a:r>
              <a:rPr lang="en-US" b="1" dirty="0">
                <a:solidFill>
                  <a:srgbClr val="FF0000"/>
                </a:solidFill>
              </a:rPr>
              <a:t>superior to a strategy of culprit-lesion-only PCI in reducing the risk of death from cardiovascular causes or new myocardial infarction</a:t>
            </a:r>
            <a:r>
              <a:rPr lang="en-US" dirty="0"/>
              <a:t>, as well as the risk of death from cardiovascular causes, new myocardial infarction, or ischemia-driven revascularization, at a median follow-up of 3 years.</a:t>
            </a:r>
          </a:p>
        </p:txBody>
      </p:sp>
    </p:spTree>
    <p:extLst>
      <p:ext uri="{BB962C8B-B14F-4D97-AF65-F5344CB8AC3E}">
        <p14:creationId xmlns:p14="http://schemas.microsoft.com/office/powerpoint/2010/main" val="44896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1876425"/>
            <a:ext cx="10515600" cy="4351338"/>
          </a:xfrm>
        </p:spPr>
        <p:txBody>
          <a:bodyPr/>
          <a:lstStyle/>
          <a:p>
            <a:r>
              <a:rPr lang="en-US" dirty="0"/>
              <a:t>What was next?</a:t>
            </a:r>
          </a:p>
          <a:p>
            <a:endParaRPr lang="en-US" dirty="0"/>
          </a:p>
          <a:p>
            <a:pPr marL="0" indent="0">
              <a:buNone/>
            </a:pPr>
            <a:r>
              <a:rPr lang="en-US" sz="4400" b="1" dirty="0"/>
              <a:t>More trials</a:t>
            </a:r>
          </a:p>
        </p:txBody>
      </p:sp>
      <p:pic>
        <p:nvPicPr>
          <p:cNvPr id="8198" name="Picture 6" descr="Why would I want to participate in a Clinical trial? - Overlake Arthritis  and Osteoporosis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1157588"/>
            <a:ext cx="7820025" cy="391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MULTISTARS AMI Trial (NEJM 2023)</a:t>
            </a:r>
            <a:endParaRPr lang="en-US" dirty="0"/>
          </a:p>
        </p:txBody>
      </p:sp>
      <p:sp>
        <p:nvSpPr>
          <p:cNvPr id="3" name="Content Placeholder 2"/>
          <p:cNvSpPr>
            <a:spLocks noGrp="1"/>
          </p:cNvSpPr>
          <p:nvPr>
            <p:ph idx="1"/>
          </p:nvPr>
        </p:nvSpPr>
        <p:spPr/>
        <p:txBody>
          <a:bodyPr/>
          <a:lstStyle/>
          <a:p>
            <a:r>
              <a:rPr lang="en-US" dirty="0"/>
              <a:t>International, open-label, randomized, non-inferiority trial at 37 sites in Europe. </a:t>
            </a:r>
          </a:p>
          <a:p>
            <a:r>
              <a:rPr lang="en-US" dirty="0"/>
              <a:t>Hemodynamically stable condition who had </a:t>
            </a:r>
            <a:r>
              <a:rPr lang="en-US" b="1" dirty="0"/>
              <a:t>STEMI and </a:t>
            </a:r>
            <a:r>
              <a:rPr lang="en-US" b="1" dirty="0" err="1"/>
              <a:t>multivessel</a:t>
            </a:r>
            <a:r>
              <a:rPr lang="en-US" b="1" dirty="0"/>
              <a:t> coronary artery disease </a:t>
            </a:r>
            <a:r>
              <a:rPr lang="en-US" dirty="0"/>
              <a:t>were randomly assigned to undergo </a:t>
            </a:r>
            <a:r>
              <a:rPr lang="en-US" b="1" dirty="0"/>
              <a:t>immediate</a:t>
            </a:r>
            <a:r>
              <a:rPr lang="en-US" dirty="0"/>
              <a:t> </a:t>
            </a:r>
            <a:r>
              <a:rPr lang="en-US" dirty="0" err="1"/>
              <a:t>multivessel</a:t>
            </a:r>
            <a:r>
              <a:rPr lang="en-US" dirty="0"/>
              <a:t> percutaneous coronary intervention (PCI; immediate group) or PCI of the culprit lesion followed by </a:t>
            </a:r>
            <a:r>
              <a:rPr lang="en-US" b="1" dirty="0"/>
              <a:t>staged </a:t>
            </a:r>
            <a:r>
              <a:rPr lang="en-US" dirty="0" err="1"/>
              <a:t>multivessel</a:t>
            </a:r>
            <a:r>
              <a:rPr lang="en-US" dirty="0"/>
              <a:t> PCI of </a:t>
            </a:r>
            <a:r>
              <a:rPr lang="en-US" dirty="0" err="1"/>
              <a:t>nonculprit</a:t>
            </a:r>
            <a:r>
              <a:rPr lang="en-US" dirty="0"/>
              <a:t> lesions within 19 to 45 days after the index procedure (staged group). </a:t>
            </a:r>
          </a:p>
        </p:txBody>
      </p:sp>
    </p:spTree>
    <p:extLst>
      <p:ext uri="{BB962C8B-B14F-4D97-AF65-F5344CB8AC3E}">
        <p14:creationId xmlns:p14="http://schemas.microsoft.com/office/powerpoint/2010/main" val="2781707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579"/>
            <a:ext cx="10515600" cy="5340384"/>
          </a:xfrm>
        </p:spPr>
        <p:txBody>
          <a:bodyPr/>
          <a:lstStyle/>
          <a:p>
            <a:r>
              <a:rPr lang="en-US" dirty="0"/>
              <a:t>The primary end point was a composite of death from any cause, nonfatal myocardial infarction, stroke, unplanned ischemia-driven revascularization, or hospitalization for heart failure at 1 year after randomization.</a:t>
            </a:r>
          </a:p>
          <a:p>
            <a:pPr marL="0" indent="0">
              <a:buNone/>
            </a:pPr>
            <a:endParaRPr lang="en-US" dirty="0"/>
          </a:p>
          <a:p>
            <a:r>
              <a:rPr lang="en-US" dirty="0"/>
              <a:t>A primary end-point event occurred in 35 patients (8.5%) in the </a:t>
            </a:r>
            <a:r>
              <a:rPr lang="en-US" b="1" dirty="0"/>
              <a:t>immediate group </a:t>
            </a:r>
            <a:r>
              <a:rPr lang="en-US" dirty="0"/>
              <a:t>as compared with 68 patients (16.3%) in the</a:t>
            </a:r>
            <a:r>
              <a:rPr lang="en-US" b="1" dirty="0"/>
              <a:t> staged group </a:t>
            </a:r>
            <a:r>
              <a:rPr lang="en-US" dirty="0"/>
              <a:t>(risk ratio, 0.52; 95% confidence interval, 0.38 to 0.72; </a:t>
            </a:r>
            <a:r>
              <a:rPr lang="en-US" b="1" dirty="0"/>
              <a:t>P&lt;0.001 for </a:t>
            </a:r>
            <a:r>
              <a:rPr lang="en-US" b="1" dirty="0" err="1"/>
              <a:t>noninferiority</a:t>
            </a:r>
            <a:r>
              <a:rPr lang="en-US" b="1" dirty="0"/>
              <a:t> and P&lt;0.001 for superiority).</a:t>
            </a:r>
          </a:p>
        </p:txBody>
      </p:sp>
    </p:spTree>
    <p:extLst>
      <p:ext uri="{BB962C8B-B14F-4D97-AF65-F5344CB8AC3E}">
        <p14:creationId xmlns:p14="http://schemas.microsoft.com/office/powerpoint/2010/main" val="280756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PRAMI (NEJM 2013)</a:t>
            </a:r>
          </a:p>
        </p:txBody>
      </p:sp>
      <p:sp>
        <p:nvSpPr>
          <p:cNvPr id="3" name="Content Placeholder 2"/>
          <p:cNvSpPr>
            <a:spLocks noGrp="1"/>
          </p:cNvSpPr>
          <p:nvPr>
            <p:ph idx="1"/>
          </p:nvPr>
        </p:nvSpPr>
        <p:spPr>
          <a:xfrm>
            <a:off x="838200" y="1603376"/>
            <a:ext cx="10515600" cy="4453255"/>
          </a:xfrm>
        </p:spPr>
        <p:txBody>
          <a:bodyPr>
            <a:normAutofit/>
          </a:bodyPr>
          <a:lstStyle/>
          <a:p>
            <a:r>
              <a:rPr lang="en-US" dirty="0"/>
              <a:t>From 2008 through 2013, at five centers in the United Kingdom</a:t>
            </a:r>
          </a:p>
          <a:p>
            <a:r>
              <a:rPr lang="en-US" dirty="0"/>
              <a:t>465 patients with acute STEMI </a:t>
            </a:r>
          </a:p>
          <a:p>
            <a:r>
              <a:rPr lang="en-US" dirty="0"/>
              <a:t>Immediate Preventive PCI (234 patients) or no preventive PCI (231 patients). </a:t>
            </a:r>
          </a:p>
          <a:p>
            <a:r>
              <a:rPr lang="en-US" dirty="0"/>
              <a:t>The primary outcome was a composite of death from cardiac causes, nonfatal myocardial infarction, or refractory angina. </a:t>
            </a:r>
          </a:p>
        </p:txBody>
      </p:sp>
    </p:spTree>
    <p:extLst>
      <p:ext uri="{BB962C8B-B14F-4D97-AF65-F5344CB8AC3E}">
        <p14:creationId xmlns:p14="http://schemas.microsoft.com/office/powerpoint/2010/main" val="3161434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170" y="160335"/>
            <a:ext cx="10644630" cy="6145429"/>
          </a:xfrm>
        </p:spPr>
      </p:pic>
      <p:sp>
        <p:nvSpPr>
          <p:cNvPr id="4" name="AutoShape 2" descr="https://www.nejm.org/cms/10.1056/NEJMoa2307823/asset/df4bc195-612e-46d8-b26e-5c35d121be67/assets/images/large/nejmoa2307823_f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nejm.org/cms/10.1056/NEJMoa2307823/asset/df4bc195-612e-46d8-b26e-5c35d121be67/assets/images/large/nejmoa2307823_f1.jpg"/>
          <p:cNvSpPr>
            <a:spLocks noChangeAspect="1" noChangeArrowheads="1"/>
          </p:cNvSpPr>
          <p:nvPr/>
        </p:nvSpPr>
        <p:spPr bwMode="auto">
          <a:xfrm>
            <a:off x="307974" y="7937"/>
            <a:ext cx="6765925" cy="6765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nejm.org/cms/10.1056/NEJMoa2307823/asset/df4bc195-612e-46d8-b26e-5c35d121be67/assets/images/large/nejmoa2307823_f1.jpg"/>
          <p:cNvSpPr>
            <a:spLocks noChangeAspect="1" noChangeArrowheads="1"/>
          </p:cNvSpPr>
          <p:nvPr/>
        </p:nvSpPr>
        <p:spPr bwMode="auto">
          <a:xfrm>
            <a:off x="460374" y="160337"/>
            <a:ext cx="6765925" cy="6765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4956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49895" t="16296" r="11667" b="40186"/>
          <a:stretch/>
        </p:blipFill>
        <p:spPr>
          <a:xfrm>
            <a:off x="0" y="152399"/>
            <a:ext cx="12020550" cy="6362701"/>
          </a:xfrm>
          <a:prstGeom prst="rect">
            <a:avLst/>
          </a:prstGeom>
        </p:spPr>
      </p:pic>
      <p:sp>
        <p:nvSpPr>
          <p:cNvPr id="6" name="Rectangle 5"/>
          <p:cNvSpPr/>
          <p:nvPr/>
        </p:nvSpPr>
        <p:spPr>
          <a:xfrm>
            <a:off x="304800" y="2616200"/>
            <a:ext cx="10922000" cy="520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826000"/>
            <a:ext cx="11442700" cy="168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970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482" name="Picture 2" descr="ACADEMY NEWS | Guidelines and Strategic Documents Update: We Are Making  Progress! - American Academy of Au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8" y="531812"/>
            <a:ext cx="11769083" cy="49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65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900" y="290670"/>
            <a:ext cx="8385175" cy="1944530"/>
          </a:xfrm>
        </p:spPr>
        <p:txBody>
          <a:bodyPr>
            <a:normAutofit/>
          </a:bodyPr>
          <a:lstStyle/>
          <a:p>
            <a:r>
              <a:rPr lang="en-US" b="1" dirty="0">
                <a:effectLst/>
              </a:rPr>
              <a:t>ESC Guidelines (2023 ESC Guidelines for the Management of Acute Coronary Syndromes)</a:t>
            </a:r>
            <a:endParaRPr lang="en-US" b="1" dirty="0"/>
          </a:p>
        </p:txBody>
      </p:sp>
      <p:sp>
        <p:nvSpPr>
          <p:cNvPr id="3" name="Content Placeholder 2"/>
          <p:cNvSpPr>
            <a:spLocks noGrp="1"/>
          </p:cNvSpPr>
          <p:nvPr>
            <p:ph idx="1"/>
          </p:nvPr>
        </p:nvSpPr>
        <p:spPr>
          <a:xfrm>
            <a:off x="682625" y="2803525"/>
            <a:ext cx="10515600" cy="4351338"/>
          </a:xfrm>
        </p:spPr>
        <p:txBody>
          <a:bodyPr/>
          <a:lstStyle/>
          <a:p>
            <a:pPr>
              <a:buFontTx/>
              <a:buChar char="-"/>
            </a:pPr>
            <a:r>
              <a:rPr lang="en-US" b="1" dirty="0">
                <a:effectLst/>
              </a:rPr>
              <a:t>Class I</a:t>
            </a:r>
            <a:r>
              <a:rPr lang="en-US" dirty="0">
                <a:effectLst/>
              </a:rPr>
              <a:t>, Level of Evidence A: CR should be considered in patients with </a:t>
            </a:r>
            <a:r>
              <a:rPr lang="en-US" b="1" dirty="0">
                <a:effectLst/>
              </a:rPr>
              <a:t>STEMI and MVD </a:t>
            </a:r>
          </a:p>
          <a:p>
            <a:pPr marL="0" indent="0">
              <a:buNone/>
            </a:pPr>
            <a:r>
              <a:rPr lang="en-US" dirty="0">
                <a:effectLst/>
              </a:rPr>
              <a:t>(non-culprit lesions with ≥70% stenosis or fractional flow reserve [FFR] ≤0.8) </a:t>
            </a:r>
          </a:p>
          <a:p>
            <a:pPr marL="0" indent="0">
              <a:buNone/>
            </a:pPr>
            <a:r>
              <a:rPr lang="en-US" dirty="0">
                <a:effectLst/>
              </a:rPr>
              <a:t>To reduce major adverse cardiovascular events (MACE), including cardiovascular death, myocardial infarction (MI), and ischemia-driven revascularization.</a:t>
            </a:r>
          </a:p>
          <a:p>
            <a:endParaRPr lang="en-US" dirty="0">
              <a:effectLst/>
            </a:endParaRPr>
          </a:p>
        </p:txBody>
      </p:sp>
      <p:pic>
        <p:nvPicPr>
          <p:cNvPr id="18436" name="Picture 4" descr="European Society of Cardiolog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670"/>
            <a:ext cx="3136900" cy="188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22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6" name="Picture 6" descr="graphic"/>
          <p:cNvPicPr>
            <a:picLocks noChangeAspect="1" noChangeArrowheads="1"/>
          </p:cNvPicPr>
          <p:nvPr/>
        </p:nvPicPr>
        <p:blipFill rotWithShape="1">
          <a:blip r:embed="rId2">
            <a:extLst>
              <a:ext uri="{28A0092B-C50C-407E-A947-70E740481C1C}">
                <a14:useLocalDpi xmlns:a14="http://schemas.microsoft.com/office/drawing/2010/main" val="0"/>
              </a:ext>
            </a:extLst>
          </a:blip>
          <a:srcRect b="21137"/>
          <a:stretch/>
        </p:blipFill>
        <p:spPr bwMode="auto">
          <a:xfrm>
            <a:off x="838200" y="175391"/>
            <a:ext cx="9455150" cy="600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7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79461"/>
            <a:ext cx="8597900" cy="1265239"/>
          </a:xfrm>
        </p:spPr>
        <p:txBody>
          <a:bodyPr>
            <a:noAutofit/>
          </a:bodyPr>
          <a:lstStyle/>
          <a:p>
            <a:r>
              <a:rPr lang="en-US" sz="3600" dirty="0">
                <a:effectLst/>
              </a:rPr>
              <a:t>ACC/AHA Guidelines (2020 ACC/AHA Guideline for the Management of Patients With Non–ST-Elevation Acute Coronary Syndromes, with STEMI Updates)</a:t>
            </a:r>
            <a:br>
              <a:rPr lang="en-US" sz="3600" dirty="0">
                <a:effectLst/>
              </a:rPr>
            </a:br>
            <a:endParaRPr lang="en-US" sz="3600" dirty="0"/>
          </a:p>
        </p:txBody>
      </p:sp>
      <p:sp>
        <p:nvSpPr>
          <p:cNvPr id="3" name="Content Placeholder 2"/>
          <p:cNvSpPr>
            <a:spLocks noGrp="1"/>
          </p:cNvSpPr>
          <p:nvPr>
            <p:ph idx="1"/>
          </p:nvPr>
        </p:nvSpPr>
        <p:spPr>
          <a:xfrm>
            <a:off x="622300" y="2824162"/>
            <a:ext cx="10515600" cy="4351338"/>
          </a:xfrm>
        </p:spPr>
        <p:txBody>
          <a:bodyPr/>
          <a:lstStyle/>
          <a:p>
            <a:r>
              <a:rPr lang="en-US" dirty="0">
                <a:effectLst/>
              </a:rPr>
              <a:t>Recommendation: Complete revascularization is reasonable in STEMI patients with MVD who are hemodynamically stable, either during the index procedure or as a staged procedure.</a:t>
            </a:r>
          </a:p>
          <a:p>
            <a:endParaRPr lang="en-US" dirty="0">
              <a:effectLst/>
            </a:endParaRPr>
          </a:p>
          <a:p>
            <a:r>
              <a:rPr lang="en-US" b="1" dirty="0">
                <a:effectLst/>
              </a:rPr>
              <a:t>Class I</a:t>
            </a:r>
            <a:r>
              <a:rPr lang="en-US" dirty="0">
                <a:effectLst/>
              </a:rPr>
              <a:t>, Level of Evidence A: CR is reasonable to reduce cardiovascular events in patients with STEMI and MVD with significant non-culprit lesions (≥70% stenosis or FFR ≤0.8).</a:t>
            </a:r>
          </a:p>
          <a:p>
            <a:endParaRPr lang="en-US" dirty="0"/>
          </a:p>
        </p:txBody>
      </p:sp>
      <p:pic>
        <p:nvPicPr>
          <p:cNvPr id="21506" name="Picture 2" descr="Guidelines &amp; Clinical Documents - American College of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8083"/>
            <a:ext cx="3082925" cy="161339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American Heart Association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2" name="Picture 8" descr="American Heart Associatio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939800"/>
            <a:ext cx="3066922"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46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https://www.ahajournals.org/cms/10.1161/CIR.0000000000001309/asset/a8679c10-5192-4436-bb51-bd32bce6d0d8/assets/graphic/cir.0000000000001309.tab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descr="https://www.ahajournals.org/cms/10.1161/CIR.0000000000001309/asset/a8679c10-5192-4436-bb51-bd32bce6d0d8/assets/graphic/cir.0000000000001309.tab45.jpg"/>
          <p:cNvPicPr>
            <a:picLocks noChangeAspect="1" noChangeArrowheads="1"/>
          </p:cNvPicPr>
          <p:nvPr/>
        </p:nvPicPr>
        <p:blipFill rotWithShape="1">
          <a:blip r:embed="rId2">
            <a:extLst>
              <a:ext uri="{28A0092B-C50C-407E-A947-70E740481C1C}">
                <a14:useLocalDpi xmlns:a14="http://schemas.microsoft.com/office/drawing/2010/main" val="0"/>
              </a:ext>
            </a:extLst>
          </a:blip>
          <a:srcRect b="67824"/>
          <a:stretch/>
        </p:blipFill>
        <p:spPr bwMode="auto">
          <a:xfrm>
            <a:off x="307975" y="160338"/>
            <a:ext cx="8480425" cy="26315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www.ahajournals.org/cms/10.1161/CIR.0000000000001309/asset/a8679c10-5192-4436-bb51-bd32bce6d0d8/assets/graphic/cir.0000000000001309.tab45.jpg"/>
          <p:cNvPicPr>
            <a:picLocks noChangeAspect="1" noChangeArrowheads="1"/>
          </p:cNvPicPr>
          <p:nvPr/>
        </p:nvPicPr>
        <p:blipFill rotWithShape="1">
          <a:blip r:embed="rId2">
            <a:extLst>
              <a:ext uri="{28A0092B-C50C-407E-A947-70E740481C1C}">
                <a14:useLocalDpi xmlns:a14="http://schemas.microsoft.com/office/drawing/2010/main" val="0"/>
              </a:ext>
            </a:extLst>
          </a:blip>
          <a:srcRect t="50922" r="-273" b="15363"/>
          <a:stretch/>
        </p:blipFill>
        <p:spPr bwMode="auto">
          <a:xfrm>
            <a:off x="307975" y="2791838"/>
            <a:ext cx="8480425" cy="38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5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https://www.ahajournals.org/cms/10.1161/CIR.0000000000001309/asset/49fdc5cd-889d-4cc3-8d85-1d814c115e09/assets/graphic/cir.0000000000001309.tab4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2" name="Picture 4" descr="https://www.ahajournals.org/cms/10.1161/CIR.0000000000001309/asset/49fdc5cd-889d-4cc3-8d85-1d814c115e09/assets/graphic/cir.0000000000001309.tab46.jpg"/>
          <p:cNvPicPr>
            <a:picLocks noChangeAspect="1" noChangeArrowheads="1"/>
          </p:cNvPicPr>
          <p:nvPr/>
        </p:nvPicPr>
        <p:blipFill rotWithShape="1">
          <a:blip r:embed="rId2">
            <a:extLst>
              <a:ext uri="{28A0092B-C50C-407E-A947-70E740481C1C}">
                <a14:useLocalDpi xmlns:a14="http://schemas.microsoft.com/office/drawing/2010/main" val="0"/>
              </a:ext>
            </a:extLst>
          </a:blip>
          <a:srcRect b="83537"/>
          <a:stretch/>
        </p:blipFill>
        <p:spPr bwMode="auto">
          <a:xfrm>
            <a:off x="612775" y="160339"/>
            <a:ext cx="6969125" cy="1369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ahajournals.org/cms/10.1161/CIR.0000000000001309/asset/49fdc5cd-889d-4cc3-8d85-1d814c115e09/assets/graphic/cir.0000000000001309.tab46.jpg"/>
          <p:cNvPicPr>
            <a:picLocks noChangeAspect="1" noChangeArrowheads="1"/>
          </p:cNvPicPr>
          <p:nvPr/>
        </p:nvPicPr>
        <p:blipFill rotWithShape="1">
          <a:blip r:embed="rId2">
            <a:extLst>
              <a:ext uri="{28A0092B-C50C-407E-A947-70E740481C1C}">
                <a14:useLocalDpi xmlns:a14="http://schemas.microsoft.com/office/drawing/2010/main" val="0"/>
              </a:ext>
            </a:extLst>
          </a:blip>
          <a:srcRect t="31997" b="9371"/>
          <a:stretch/>
        </p:blipFill>
        <p:spPr bwMode="auto">
          <a:xfrm>
            <a:off x="612774" y="1529641"/>
            <a:ext cx="6969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52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Medical Thank You Card | Thank You from the bottom of my Heart | For  Doctor, Nurse or Medical Team Greeting Card |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2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655" y="914163"/>
            <a:ext cx="10515600" cy="4351338"/>
          </a:xfrm>
        </p:spPr>
        <p:txBody>
          <a:bodyPr/>
          <a:lstStyle/>
          <a:p>
            <a:r>
              <a:rPr lang="en-US" dirty="0"/>
              <a:t>During a mean follow-up of 23 months, the primary outcome occurred in 21 patients assigned to preventive PCI and in 53 patients assigned to no preventive PCI, (hazard ratio in the preventive-PCI group, 0.35; 95% confidence interval [CI], 0.21 to 0.58; P&lt;0.001). </a:t>
            </a:r>
          </a:p>
          <a:p>
            <a:r>
              <a:rPr lang="en-US" dirty="0"/>
              <a:t>Hazard ratios for the three components of the primary outcome were </a:t>
            </a:r>
          </a:p>
          <a:p>
            <a:pPr>
              <a:buFont typeface="Wingdings" panose="05000000000000000000" pitchFamily="2" charset="2"/>
              <a:buChar char="§"/>
            </a:pPr>
            <a:r>
              <a:rPr lang="en-US" dirty="0">
                <a:solidFill>
                  <a:srgbClr val="0070C0"/>
                </a:solidFill>
              </a:rPr>
              <a:t>0.34 (95% CI, 0.11 to 1.08) for death from cardiac causes</a:t>
            </a:r>
          </a:p>
          <a:p>
            <a:pPr>
              <a:buFont typeface="Wingdings" panose="05000000000000000000" pitchFamily="2" charset="2"/>
              <a:buChar char="§"/>
            </a:pPr>
            <a:r>
              <a:rPr lang="en-US" dirty="0">
                <a:solidFill>
                  <a:srgbClr val="FF0000"/>
                </a:solidFill>
              </a:rPr>
              <a:t>0.32 (95% CI, 0.13 to 0.75) for nonfatal myocardial infarction</a:t>
            </a:r>
          </a:p>
          <a:p>
            <a:pPr>
              <a:buFont typeface="Wingdings" panose="05000000000000000000" pitchFamily="2" charset="2"/>
              <a:buChar char="§"/>
            </a:pPr>
            <a:r>
              <a:rPr lang="en-US" dirty="0">
                <a:solidFill>
                  <a:srgbClr val="FF0000"/>
                </a:solidFill>
              </a:rPr>
              <a:t>0.35 (95% CI, 0.18 to 0.69) for refractory angina</a:t>
            </a:r>
            <a:r>
              <a:rPr lang="en-US" dirty="0"/>
              <a:t>.</a:t>
            </a:r>
          </a:p>
          <a:p>
            <a:endParaRPr lang="en-US" dirty="0"/>
          </a:p>
        </p:txBody>
      </p:sp>
      <p:sp>
        <p:nvSpPr>
          <p:cNvPr id="4" name="Rectangle 3"/>
          <p:cNvSpPr/>
          <p:nvPr/>
        </p:nvSpPr>
        <p:spPr>
          <a:xfrm>
            <a:off x="5532336" y="4110747"/>
            <a:ext cx="2638898" cy="4223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https://www.nejm.org/cms/10.1056/NEJMoa1305520/asset/01e5fad6-bad0-4cf9-8362-1eb644ba97c1/assets/images/large/nejmoa1305520_f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s://www.nejm.org/cms/10.1056/NEJMoa1305520/asset/01e5fad6-bad0-4cf9-8362-1eb644ba97c1/assets/images/large/nejmoa1305520_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71502"/>
            <a:ext cx="11790619" cy="645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4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CvLPRIT</a:t>
            </a:r>
            <a:r>
              <a:rPr lang="en-US" b="1" dirty="0"/>
              <a:t> trial (JACC 2015)</a:t>
            </a:r>
            <a:endParaRPr lang="en-US" dirty="0"/>
          </a:p>
        </p:txBody>
      </p:sp>
      <p:sp>
        <p:nvSpPr>
          <p:cNvPr id="3" name="Content Placeholder 2"/>
          <p:cNvSpPr>
            <a:spLocks noGrp="1"/>
          </p:cNvSpPr>
          <p:nvPr>
            <p:ph idx="1"/>
          </p:nvPr>
        </p:nvSpPr>
        <p:spPr/>
        <p:txBody>
          <a:bodyPr>
            <a:normAutofit/>
          </a:bodyPr>
          <a:lstStyle/>
          <a:p>
            <a:r>
              <a:rPr lang="en-US" dirty="0" err="1"/>
              <a:t>CvLPRIT</a:t>
            </a:r>
            <a:r>
              <a:rPr lang="en-US" dirty="0"/>
              <a:t> (Complete versus Lesion-only Primary PCI trial) is a U.K. open-label randomized study comparing complete revascularization at </a:t>
            </a:r>
            <a:r>
              <a:rPr lang="en-US" b="1" dirty="0"/>
              <a:t>index admission ( at time of PCI or before DC)</a:t>
            </a:r>
          </a:p>
          <a:p>
            <a:r>
              <a:rPr lang="en-US" dirty="0"/>
              <a:t>The primary endpoint was a composite of all-cause death, recurrent myocardial infarction (MI), heart failure, and ischemia-driven revascularization within 12 months.</a:t>
            </a:r>
          </a:p>
          <a:p>
            <a:r>
              <a:rPr lang="en-US" dirty="0"/>
              <a:t>The primary endpoint occurred in 10.0% of the complete revascularization group versus 21.2% in the IRA-only revascularization group (hazard ratio: 0.45; 95% confidence interval: 0.24 to 0.84; p = 0.009). </a:t>
            </a:r>
          </a:p>
        </p:txBody>
      </p:sp>
    </p:spTree>
    <p:extLst>
      <p:ext uri="{BB962C8B-B14F-4D97-AF65-F5344CB8AC3E}">
        <p14:creationId xmlns:p14="http://schemas.microsoft.com/office/powerpoint/2010/main" val="233231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www.jacc.org/cms/10.1016/j.jacc.2014.12.038/asset/933a7b07-937b-49d0-9061-dabfa9453fb8/assets/graphic/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5125"/>
            <a:ext cx="11525148" cy="612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17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4091</TotalTime>
  <Words>2491</Words>
  <Application>Microsoft Office PowerPoint</Application>
  <PresentationFormat>Widescreen</PresentationFormat>
  <Paragraphs>147</Paragraphs>
  <Slides>58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Complete Trial</vt:lpstr>
      <vt:lpstr>Disclosure</vt:lpstr>
      <vt:lpstr>Question?</vt:lpstr>
      <vt:lpstr>PowerPoint Presentation</vt:lpstr>
      <vt:lpstr>PRAMI (NEJM 2013)</vt:lpstr>
      <vt:lpstr>PowerPoint Presentation</vt:lpstr>
      <vt:lpstr>PowerPoint Presentation</vt:lpstr>
      <vt:lpstr>CvLPRIT trial (JACC 2015)</vt:lpstr>
      <vt:lpstr>PowerPoint Presentation</vt:lpstr>
      <vt:lpstr>PowerPoint Presentation</vt:lpstr>
      <vt:lpstr>DANAMI-3—PRIMULTI (Lancet 2015)</vt:lpstr>
      <vt:lpstr>PowerPoint Presentation</vt:lpstr>
      <vt:lpstr>PowerPoint Presentation</vt:lpstr>
      <vt:lpstr>Compare-Acute (NEJM 2017)</vt:lpstr>
      <vt:lpstr>PowerPoint Presentation</vt:lpstr>
      <vt:lpstr>PowerPoint Presentation</vt:lpstr>
      <vt:lpstr>PowerPoint Presentation</vt:lpstr>
      <vt:lpstr>Rationale</vt:lpstr>
      <vt:lpstr>Methods</vt:lpstr>
      <vt:lpstr>Eligibility</vt:lpstr>
      <vt:lpstr>Exclusion criteria</vt:lpstr>
      <vt:lpstr>Randomization</vt:lpstr>
      <vt:lpstr>PowerPoint Presentation</vt:lpstr>
      <vt:lpstr>Guideline-based medical therapy</vt:lpstr>
      <vt:lpstr>Outcomes</vt:lpstr>
      <vt:lpstr>Statistical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Limitations</vt:lpstr>
      <vt:lpstr>Conclusion</vt:lpstr>
      <vt:lpstr>PowerPoint Presentation</vt:lpstr>
      <vt:lpstr>MULTISTARS AMI Trial (NEJM 2023)</vt:lpstr>
      <vt:lpstr>PowerPoint Presentation</vt:lpstr>
      <vt:lpstr>PowerPoint Presentation</vt:lpstr>
      <vt:lpstr>PowerPoint Presentation</vt:lpstr>
      <vt:lpstr>PowerPoint Presentation</vt:lpstr>
      <vt:lpstr>ESC Guidelines (2023 ESC Guidelines for the Management of Acute Coronary Syndromes)</vt:lpstr>
      <vt:lpstr>PowerPoint Presentation</vt:lpstr>
      <vt:lpstr>ACC/AHA Guidelines (2020 ACC/AHA Guideline for the Management of Patients With Non–ST-Elevation Acute Coronary Syndromes, with STEMI Updates) </vt:lpstr>
      <vt:lpstr>PowerPoint Presentation</vt:lpstr>
      <vt:lpstr>PowerPoint Presentation</vt:lpstr>
      <vt:lpstr>PowerPoint Presentation</vt:lpstr>
    </vt:vector>
  </TitlesOfParts>
  <Company>Tenet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Hamed, Mohamed</dc:creator>
  <cp:lastModifiedBy>Bhatia-nunez, Ritu</cp:lastModifiedBy>
  <cp:revision>34</cp:revision>
  <dcterms:created xsi:type="dcterms:W3CDTF">2025-08-18T18:14:42Z</dcterms:created>
  <dcterms:modified xsi:type="dcterms:W3CDTF">2025-08-21T16:37:56Z</dcterms:modified>
</cp:coreProperties>
</file>