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Lst>
  <p:sldSz cy="6858000" cx="9144000"/>
  <p:notesSz cx="6858000" cy="9144000"/>
  <p:embeddedFontLst>
    <p:embeddedFont>
      <p:font typeface="Roboto"/>
      <p:regular r:id="rId45"/>
      <p:bold r:id="rId46"/>
      <p:italic r:id="rId47"/>
      <p:boldItalic r:id="rId48"/>
    </p:embeddedFont>
    <p:embeddedFont>
      <p:font typeface="Merriweather"/>
      <p:regular r:id="rId49"/>
      <p:bold r:id="rId50"/>
      <p:italic r:id="rId51"/>
      <p:boldItalic r:id="rId5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font" Target="fonts/Roboto-bold.fntdata"/><Relationship Id="rId45" Type="http://schemas.openxmlformats.org/officeDocument/2006/relationships/font" Target="fonts/Roboto-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Roboto-boldItalic.fntdata"/><Relationship Id="rId47" Type="http://schemas.openxmlformats.org/officeDocument/2006/relationships/font" Target="fonts/Roboto-italic.fntdata"/><Relationship Id="rId49" Type="http://schemas.openxmlformats.org/officeDocument/2006/relationships/font" Target="fonts/Merriweather-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Merriweather-italic.fntdata"/><Relationship Id="rId50" Type="http://schemas.openxmlformats.org/officeDocument/2006/relationships/font" Target="fonts/Merriweather-bold.fntdata"/><Relationship Id="rId52" Type="http://schemas.openxmlformats.org/officeDocument/2006/relationships/font" Target="fonts/Merriweather-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ubmed.ncbi.nlm.nih.gov/40886309/" TargetMode="Externa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368a51c9d0b_0_10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g368a51c9d0b_0_104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368a51c9d0b_0_10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g368a51c9d0b_0_10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368a51c9d0b_0_106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368a51c9d0b_0_10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368a51c9d0b_0_100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368a51c9d0b_0_10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368a51c9d0b_0_10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368a51c9d0b_0_10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i="1" lang="en-US" sz="950">
                <a:solidFill>
                  <a:schemeClr val="dk1"/>
                </a:solidFill>
              </a:rPr>
              <a:t>a</a:t>
            </a:r>
            <a:r>
              <a:rPr i="1" lang="en-US" sz="1150">
                <a:solidFill>
                  <a:schemeClr val="dk1"/>
                </a:solidFill>
              </a:rPr>
              <a:t>An intermediate to high risk of stroke was defined as a CHA</a:t>
            </a:r>
            <a:r>
              <a:rPr i="1" lang="en-US" sz="950">
                <a:solidFill>
                  <a:schemeClr val="dk1"/>
                </a:solidFill>
              </a:rPr>
              <a:t>2</a:t>
            </a:r>
            <a:r>
              <a:rPr i="1" lang="en-US" sz="1150">
                <a:solidFill>
                  <a:schemeClr val="dk1"/>
                </a:solidFill>
              </a:rPr>
              <a:t>DS</a:t>
            </a:r>
            <a:r>
              <a:rPr i="1" lang="en-US" sz="950">
                <a:solidFill>
                  <a:schemeClr val="dk1"/>
                </a:solidFill>
              </a:rPr>
              <a:t>2</a:t>
            </a:r>
            <a:r>
              <a:rPr i="1" lang="en-US" sz="1150">
                <a:solidFill>
                  <a:schemeClr val="dk1"/>
                </a:solidFill>
              </a:rPr>
              <a:t>-VASc score of 1 for men and 2 for women. There were no data collected regarding screening. </a:t>
            </a:r>
            <a:endParaRPr i="1" sz="1150">
              <a:solidFill>
                <a:schemeClr val="dk1"/>
              </a:solidFill>
            </a:endParaRPr>
          </a:p>
          <a:p>
            <a:pPr indent="0" lvl="0" marL="0" rtl="0" algn="l">
              <a:lnSpc>
                <a:spcPct val="115000"/>
              </a:lnSpc>
              <a:spcBef>
                <a:spcPts val="0"/>
              </a:spcBef>
              <a:spcAft>
                <a:spcPts val="0"/>
              </a:spcAft>
              <a:buNone/>
            </a:pPr>
            <a:r>
              <a:rPr i="1" lang="en-US" sz="950">
                <a:solidFill>
                  <a:schemeClr val="dk1"/>
                </a:solidFill>
              </a:rPr>
              <a:t>b</a:t>
            </a:r>
            <a:r>
              <a:rPr i="1" lang="en-US" sz="1150">
                <a:solidFill>
                  <a:schemeClr val="dk1"/>
                </a:solidFill>
              </a:rPr>
              <a:t>Randomization was performed without any adjustments or stratification. </a:t>
            </a:r>
            <a:endParaRPr i="1" sz="1150">
              <a:solidFill>
                <a:schemeClr val="dk1"/>
              </a:solidFill>
            </a:endParaRPr>
          </a:p>
          <a:p>
            <a:pPr indent="0" lvl="0" marL="0" rtl="0" algn="l">
              <a:lnSpc>
                <a:spcPct val="115000"/>
              </a:lnSpc>
              <a:spcBef>
                <a:spcPts val="0"/>
              </a:spcBef>
              <a:spcAft>
                <a:spcPts val="0"/>
              </a:spcAft>
              <a:buClr>
                <a:schemeClr val="dk1"/>
              </a:buClr>
              <a:buSzPts val="1100"/>
              <a:buFont typeface="Arial"/>
              <a:buNone/>
            </a:pPr>
            <a:r>
              <a:rPr i="1" lang="en-US" sz="950">
                <a:solidFill>
                  <a:schemeClr val="dk1"/>
                </a:solidFill>
              </a:rPr>
              <a:t>c</a:t>
            </a:r>
            <a:r>
              <a:rPr i="1" lang="en-US" sz="1150">
                <a:solidFill>
                  <a:schemeClr val="dk1"/>
                </a:solidFill>
              </a:rPr>
              <a:t>In the discontinue therapy group, 5 never underwent catheter ablation for atrial fibrillation, 2 were aged &gt;80 years, and 2 had a CHA</a:t>
            </a:r>
            <a:r>
              <a:rPr i="1" lang="en-US" sz="950">
                <a:solidFill>
                  <a:schemeClr val="dk1"/>
                </a:solidFill>
              </a:rPr>
              <a:t>2</a:t>
            </a:r>
            <a:r>
              <a:rPr i="1" lang="en-US" sz="1150">
                <a:solidFill>
                  <a:schemeClr val="dk1"/>
                </a:solidFill>
              </a:rPr>
              <a:t>DS</a:t>
            </a:r>
            <a:r>
              <a:rPr i="1" lang="en-US" sz="950">
                <a:solidFill>
                  <a:schemeClr val="dk1"/>
                </a:solidFill>
              </a:rPr>
              <a:t>2</a:t>
            </a:r>
            <a:r>
              <a:rPr i="1" lang="en-US" sz="1150">
                <a:solidFill>
                  <a:schemeClr val="dk1"/>
                </a:solidFill>
              </a:rPr>
              <a:t>-VASc score of 0. In the continue therapy group, 10 never underwent catheter ablation for atrial fibrillation and 7</a:t>
            </a:r>
            <a:endParaRPr i="1" sz="1150">
              <a:solidFill>
                <a:schemeClr val="dk1"/>
              </a:solidFill>
            </a:endParaRPr>
          </a:p>
          <a:p>
            <a:pPr indent="0" lvl="0" marL="0" rtl="0" algn="l">
              <a:lnSpc>
                <a:spcPct val="115000"/>
              </a:lnSpc>
              <a:spcBef>
                <a:spcPts val="0"/>
              </a:spcBef>
              <a:spcAft>
                <a:spcPts val="0"/>
              </a:spcAft>
              <a:buNone/>
            </a:pPr>
            <a:r>
              <a:rPr i="1" lang="en-US" sz="1150">
                <a:solidFill>
                  <a:schemeClr val="dk1"/>
                </a:solidFill>
              </a:rPr>
              <a:t>were aged &gt;80 years. </a:t>
            </a:r>
            <a:endParaRPr i="1" sz="1150">
              <a:solidFill>
                <a:schemeClr val="dk1"/>
              </a:solidFill>
            </a:endParaRPr>
          </a:p>
          <a:p>
            <a:pPr indent="0" lvl="0" marL="0" rtl="0" algn="l">
              <a:lnSpc>
                <a:spcPct val="115000"/>
              </a:lnSpc>
              <a:spcBef>
                <a:spcPts val="0"/>
              </a:spcBef>
              <a:spcAft>
                <a:spcPts val="0"/>
              </a:spcAft>
              <a:buClr>
                <a:schemeClr val="dk1"/>
              </a:buClr>
              <a:buSzPts val="1100"/>
              <a:buFont typeface="Arial"/>
              <a:buNone/>
            </a:pPr>
            <a:r>
              <a:rPr i="1" lang="en-US" sz="950">
                <a:solidFill>
                  <a:schemeClr val="dk1"/>
                </a:solidFill>
              </a:rPr>
              <a:t>d</a:t>
            </a:r>
            <a:r>
              <a:rPr i="1" lang="en-US" sz="1150">
                <a:solidFill>
                  <a:schemeClr val="dk1"/>
                </a:solidFill>
              </a:rPr>
              <a:t>These patients were censored at the time of recurrence. Based on thromboembolic risk, anticoagulation was restarted in the discontinue therapy group or continued in the continue therapy group.</a:t>
            </a:r>
            <a:endParaRPr i="1" sz="1150">
              <a:solidFill>
                <a:schemeClr val="dk1"/>
              </a:solidFill>
            </a:endParaRPr>
          </a:p>
          <a:p>
            <a:pPr indent="0" lvl="0" marL="0" rtl="0" algn="l">
              <a:spcBef>
                <a:spcPts val="0"/>
              </a:spcBef>
              <a:spcAft>
                <a:spcPts val="0"/>
              </a:spcAft>
              <a:buNone/>
            </a:pPr>
            <a:r>
              <a:t/>
            </a:r>
            <a:endParaRPr sz="170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368a51c9d0b_1_5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368a51c9d0b_1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368a51c9d0b_0_98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368a51c9d0b_0_9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Major Bleeding - fatal bleed, symptomatic bleed in </a:t>
            </a:r>
            <a:r>
              <a:rPr lang="en-US"/>
              <a:t>critical</a:t>
            </a:r>
            <a:r>
              <a:rPr lang="en-US"/>
              <a:t> organ (head, retroperitoneal, etc), Hgb drop by 2 or 2 units of pRBCs given</a:t>
            </a:r>
            <a:endParaRPr/>
          </a:p>
        </p:txBody>
      </p:sp>
      <p:sp>
        <p:nvSpPr>
          <p:cNvPr id="206" name="Google Shape;206;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368a51c9d0b_0_107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368a51c9d0b_0_10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368a51c9d0b_0_108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368a51c9d0b_0_10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368a51c9d0b_0_10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368a51c9d0b_0_10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368a51c9d0b_1_5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368a51c9d0b_1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368a51c9d0b_0_108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368a51c9d0b_0_10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368a51c9d0b_0_109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368a51c9d0b_0_10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368a51c9d0b_1_6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368a51c9d0b_1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368a51c9d0b_0_110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368a51c9d0b_0_1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Bleeding reduction is obvious — stopping OAC stops bleeding</a:t>
            </a:r>
            <a:br>
              <a:rPr lang="en-US" u="sng">
                <a:solidFill>
                  <a:schemeClr val="hlink"/>
                </a:solidFill>
                <a:hlinkClick r:id="rId2"/>
              </a:rPr>
            </a:br>
            <a:endParaRPr u="sng">
              <a:solidFill>
                <a:schemeClr val="hlink"/>
              </a:solidFill>
            </a:endParaRPr>
          </a:p>
          <a:p>
            <a:pPr indent="0" lvl="0" marL="0" rtl="0" algn="l">
              <a:spcBef>
                <a:spcPts val="0"/>
              </a:spcBef>
              <a:spcAft>
                <a:spcPts val="0"/>
              </a:spcAft>
              <a:buClr>
                <a:schemeClr val="dk1"/>
              </a:buClr>
              <a:buSzPts val="1100"/>
              <a:buFont typeface="Arial"/>
              <a:buNone/>
            </a:pPr>
            <a:r>
              <a:rPr lang="en-US">
                <a:solidFill>
                  <a:schemeClr val="dk1"/>
                </a:solidFill>
              </a:rPr>
              <a:t>“Does intensive monitoring in the trial (Holters, clinic follow-up) mean we would miss recurrences in routine practice?” — Yes, monitoring intensity matters; stopping OAC safely likely depends on robust rhythm surveillance and mechanisms to re-start OAC promptly.</a:t>
            </a:r>
            <a:endParaRPr>
              <a:solidFill>
                <a:schemeClr val="dk1"/>
              </a:solidFill>
            </a:endParaRPr>
          </a:p>
          <a:p>
            <a:pPr indent="0" lvl="0" marL="0" rtl="0" algn="l">
              <a:spcBef>
                <a:spcPts val="0"/>
              </a:spcBef>
              <a:spcAft>
                <a:spcPts val="0"/>
              </a:spcAft>
              <a:buNone/>
            </a:pPr>
            <a:r>
              <a:t/>
            </a:r>
            <a:endParaRPr/>
          </a:p>
        </p:txBody>
      </p:sp>
      <p:sp>
        <p:nvSpPr>
          <p:cNvPr id="292" name="Google Shape;292;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u="sng">
              <a:solidFill>
                <a:schemeClr val="hlink"/>
              </a:solidFill>
            </a:endParaRPr>
          </a:p>
          <a:p>
            <a:pPr indent="0" lvl="0" marL="0" rtl="0" algn="l">
              <a:spcBef>
                <a:spcPts val="0"/>
              </a:spcBef>
              <a:spcAft>
                <a:spcPts val="0"/>
              </a:spcAft>
              <a:buNone/>
            </a:pPr>
            <a:r>
              <a:t/>
            </a:r>
            <a:endParaRPr/>
          </a:p>
        </p:txBody>
      </p:sp>
      <p:sp>
        <p:nvSpPr>
          <p:cNvPr id="306" name="Google Shape;306;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368a51c9d0b_1_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368a51c9d0b_1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368a51c9d0b_0_11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368a51c9d0b_0_1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368a51c9d0b_0_99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368a51c9d0b_0_9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368a51c9d0b_0_99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368a51c9d0b_0_9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368a51c9d0b_0_10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368a51c9d0b_0_10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368a51c9d0b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368a51c9d0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368a51c9d0b_1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368a51c9d0b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125" y="0"/>
            <a:ext cx="9144250" cy="5863987"/>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1" name="Google Shape;11;p2"/>
          <p:cNvSpPr txBox="1"/>
          <p:nvPr>
            <p:ph type="ctrTitle"/>
          </p:nvPr>
        </p:nvSpPr>
        <p:spPr>
          <a:xfrm>
            <a:off x="311700" y="719633"/>
            <a:ext cx="8520600" cy="17100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2" name="Google Shape;12;p2"/>
          <p:cNvSpPr txBox="1"/>
          <p:nvPr>
            <p:ph idx="1" type="subTitle"/>
          </p:nvPr>
        </p:nvSpPr>
        <p:spPr>
          <a:xfrm>
            <a:off x="311700" y="2504747"/>
            <a:ext cx="4242600" cy="9843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p:txBody>
      </p:sp>
      <p:sp>
        <p:nvSpPr>
          <p:cNvPr id="13" name="Google Shape;13;p2"/>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54" name="Shape 54"/>
        <p:cNvGrpSpPr/>
        <p:nvPr/>
      </p:nvGrpSpPr>
      <p:grpSpPr>
        <a:xfrm>
          <a:off x="0" y="0"/>
          <a:ext cx="0" cy="0"/>
          <a:chOff x="0" y="0"/>
          <a:chExt cx="0" cy="0"/>
        </a:xfrm>
      </p:grpSpPr>
      <p:sp>
        <p:nvSpPr>
          <p:cNvPr id="55" name="Google Shape;55;p11"/>
          <p:cNvSpPr txBox="1"/>
          <p:nvPr>
            <p:ph hasCustomPrompt="1" type="title"/>
          </p:nvPr>
        </p:nvSpPr>
        <p:spPr>
          <a:xfrm>
            <a:off x="311750" y="1108233"/>
            <a:ext cx="5334900" cy="16596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p:nvPr>
            <p:ph idx="1" type="body"/>
          </p:nvPr>
        </p:nvSpPr>
        <p:spPr>
          <a:xfrm>
            <a:off x="311700" y="2828567"/>
            <a:ext cx="5334900" cy="12567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0"/>
              </a:spcBef>
              <a:spcAft>
                <a:spcPts val="0"/>
              </a:spcAft>
              <a:buClr>
                <a:schemeClr val="accent2"/>
              </a:buClr>
              <a:buSzPts val="1100"/>
              <a:buChar char="○"/>
              <a:defRPr>
                <a:solidFill>
                  <a:schemeClr val="accent2"/>
                </a:solidFill>
              </a:defRPr>
            </a:lvl2pPr>
            <a:lvl3pPr indent="-298450" lvl="2" marL="1371600">
              <a:spcBef>
                <a:spcPts val="0"/>
              </a:spcBef>
              <a:spcAft>
                <a:spcPts val="0"/>
              </a:spcAft>
              <a:buClr>
                <a:schemeClr val="accent2"/>
              </a:buClr>
              <a:buSzPts val="1100"/>
              <a:buChar char="■"/>
              <a:defRPr>
                <a:solidFill>
                  <a:schemeClr val="accent2"/>
                </a:solidFill>
              </a:defRPr>
            </a:lvl3pPr>
            <a:lvl4pPr indent="-298450" lvl="3" marL="1828800">
              <a:spcBef>
                <a:spcPts val="0"/>
              </a:spcBef>
              <a:spcAft>
                <a:spcPts val="0"/>
              </a:spcAft>
              <a:buClr>
                <a:schemeClr val="accent2"/>
              </a:buClr>
              <a:buSzPts val="1100"/>
              <a:buChar char="●"/>
              <a:defRPr>
                <a:solidFill>
                  <a:schemeClr val="accent2"/>
                </a:solidFill>
              </a:defRPr>
            </a:lvl4pPr>
            <a:lvl5pPr indent="-298450" lvl="4" marL="2286000">
              <a:spcBef>
                <a:spcPts val="0"/>
              </a:spcBef>
              <a:spcAft>
                <a:spcPts val="0"/>
              </a:spcAft>
              <a:buClr>
                <a:schemeClr val="accent2"/>
              </a:buClr>
              <a:buSzPts val="1100"/>
              <a:buChar char="○"/>
              <a:defRPr>
                <a:solidFill>
                  <a:schemeClr val="accent2"/>
                </a:solidFill>
              </a:defRPr>
            </a:lvl5pPr>
            <a:lvl6pPr indent="-298450" lvl="5" marL="2743200">
              <a:spcBef>
                <a:spcPts val="0"/>
              </a:spcBef>
              <a:spcAft>
                <a:spcPts val="0"/>
              </a:spcAft>
              <a:buClr>
                <a:schemeClr val="accent2"/>
              </a:buClr>
              <a:buSzPts val="1100"/>
              <a:buChar char="■"/>
              <a:defRPr>
                <a:solidFill>
                  <a:schemeClr val="accent2"/>
                </a:solidFill>
              </a:defRPr>
            </a:lvl6pPr>
            <a:lvl7pPr indent="-298450" lvl="6" marL="3200400">
              <a:spcBef>
                <a:spcPts val="0"/>
              </a:spcBef>
              <a:spcAft>
                <a:spcPts val="0"/>
              </a:spcAft>
              <a:buClr>
                <a:schemeClr val="accent2"/>
              </a:buClr>
              <a:buSzPts val="1100"/>
              <a:buChar char="●"/>
              <a:defRPr>
                <a:solidFill>
                  <a:schemeClr val="accent2"/>
                </a:solidFill>
              </a:defRPr>
            </a:lvl7pPr>
            <a:lvl8pPr indent="-298450" lvl="7" marL="3657600">
              <a:spcBef>
                <a:spcPts val="0"/>
              </a:spcBef>
              <a:spcAft>
                <a:spcPts val="0"/>
              </a:spcAft>
              <a:buClr>
                <a:schemeClr val="accent2"/>
              </a:buClr>
              <a:buSzPts val="1100"/>
              <a:buChar char="○"/>
              <a:defRPr>
                <a:solidFill>
                  <a:schemeClr val="accent2"/>
                </a:solidFill>
              </a:defRPr>
            </a:lvl8pPr>
            <a:lvl9pPr indent="-298450" lvl="8" marL="4114800">
              <a:spcBef>
                <a:spcPts val="0"/>
              </a:spcBef>
              <a:spcAft>
                <a:spcPts val="0"/>
              </a:spcAft>
              <a:buClr>
                <a:schemeClr val="accent2"/>
              </a:buClr>
              <a:buSzPts val="1100"/>
              <a:buChar char="■"/>
              <a:defRPr>
                <a:solidFill>
                  <a:schemeClr val="accent2"/>
                </a:solidFill>
              </a:defRPr>
            </a:lvl9pPr>
          </a:lstStyle>
          <a:p/>
        </p:txBody>
      </p:sp>
      <p:sp>
        <p:nvSpPr>
          <p:cNvPr id="57" name="Google Shape;57;p11"/>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
        <p:nvSpPr>
          <p:cNvPr id="59" name="Google Shape;59;p12"/>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0" name="Shape 60"/>
        <p:cNvGrpSpPr/>
        <p:nvPr/>
      </p:nvGrpSpPr>
      <p:grpSpPr>
        <a:xfrm>
          <a:off x="0" y="0"/>
          <a:ext cx="0" cy="0"/>
          <a:chOff x="0" y="0"/>
          <a:chExt cx="0" cy="0"/>
        </a:xfrm>
      </p:grpSpPr>
      <p:sp>
        <p:nvSpPr>
          <p:cNvPr id="61" name="Google Shape;61;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62" name="Google Shape;62;p13"/>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1200"/>
              </a:spcBef>
              <a:spcAft>
                <a:spcPts val="0"/>
              </a:spcAft>
              <a:buClr>
                <a:schemeClr val="dk1"/>
              </a:buClr>
              <a:buSzPts val="1800"/>
              <a:buChar char="○"/>
              <a:defRPr/>
            </a:lvl2pPr>
            <a:lvl3pPr indent="-342900" lvl="2" marL="1371600" algn="l">
              <a:spcBef>
                <a:spcPts val="1200"/>
              </a:spcBef>
              <a:spcAft>
                <a:spcPts val="0"/>
              </a:spcAft>
              <a:buClr>
                <a:schemeClr val="dk1"/>
              </a:buClr>
              <a:buSzPts val="1800"/>
              <a:buChar char="■"/>
              <a:defRPr/>
            </a:lvl3pPr>
            <a:lvl4pPr indent="-342900" lvl="3" marL="1828800" algn="l">
              <a:spcBef>
                <a:spcPts val="1200"/>
              </a:spcBef>
              <a:spcAft>
                <a:spcPts val="0"/>
              </a:spcAft>
              <a:buClr>
                <a:schemeClr val="dk1"/>
              </a:buClr>
              <a:buSzPts val="1800"/>
              <a:buChar char="●"/>
              <a:defRPr/>
            </a:lvl4pPr>
            <a:lvl5pPr indent="-342900" lvl="4" marL="2286000" algn="l">
              <a:spcBef>
                <a:spcPts val="1200"/>
              </a:spcBef>
              <a:spcAft>
                <a:spcPts val="0"/>
              </a:spcAft>
              <a:buClr>
                <a:schemeClr val="dk1"/>
              </a:buClr>
              <a:buSzPts val="1800"/>
              <a:buChar char="○"/>
              <a:defRPr/>
            </a:lvl5pPr>
            <a:lvl6pPr indent="-342900" lvl="5" marL="2743200" algn="l">
              <a:spcBef>
                <a:spcPts val="1200"/>
              </a:spcBef>
              <a:spcAft>
                <a:spcPts val="0"/>
              </a:spcAft>
              <a:buClr>
                <a:schemeClr val="dk1"/>
              </a:buClr>
              <a:buSzPts val="1800"/>
              <a:buChar char="■"/>
              <a:defRPr/>
            </a:lvl6pPr>
            <a:lvl7pPr indent="-342900" lvl="6" marL="3200400" algn="l">
              <a:spcBef>
                <a:spcPts val="1200"/>
              </a:spcBef>
              <a:spcAft>
                <a:spcPts val="0"/>
              </a:spcAft>
              <a:buClr>
                <a:schemeClr val="dk1"/>
              </a:buClr>
              <a:buSzPts val="1800"/>
              <a:buChar char="●"/>
              <a:defRPr/>
            </a:lvl7pPr>
            <a:lvl8pPr indent="-342900" lvl="7" marL="3657600" algn="l">
              <a:spcBef>
                <a:spcPts val="1200"/>
              </a:spcBef>
              <a:spcAft>
                <a:spcPts val="0"/>
              </a:spcAft>
              <a:buClr>
                <a:schemeClr val="dk1"/>
              </a:buClr>
              <a:buSzPts val="1800"/>
              <a:buChar char="○"/>
              <a:defRPr/>
            </a:lvl8pPr>
            <a:lvl9pPr indent="-342900" lvl="8" marL="4114800" algn="l">
              <a:spcBef>
                <a:spcPts val="1200"/>
              </a:spcBef>
              <a:spcAft>
                <a:spcPts val="1200"/>
              </a:spcAft>
              <a:buClr>
                <a:schemeClr val="dk1"/>
              </a:buClr>
              <a:buSzPts val="1800"/>
              <a:buChar char="■"/>
              <a:defRPr/>
            </a:lvl9pPr>
          </a:lstStyle>
          <a:p/>
        </p:txBody>
      </p:sp>
      <p:sp>
        <p:nvSpPr>
          <p:cNvPr id="63" name="Google Shape;63;p13"/>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13"/>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13"/>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14" name="Shape 14"/>
        <p:cNvGrpSpPr/>
        <p:nvPr/>
      </p:nvGrpSpPr>
      <p:grpSpPr>
        <a:xfrm>
          <a:off x="0" y="0"/>
          <a:ext cx="0" cy="0"/>
          <a:chOff x="0" y="0"/>
          <a:chExt cx="0" cy="0"/>
        </a:xfrm>
      </p:grpSpPr>
      <p:sp>
        <p:nvSpPr>
          <p:cNvPr id="15" name="Google Shape;15;p3"/>
          <p:cNvSpPr/>
          <p:nvPr/>
        </p:nvSpPr>
        <p:spPr>
          <a:xfrm>
            <a:off x="0" y="64132"/>
            <a:ext cx="9144250" cy="5863987"/>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5863987"/>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17" name="Google Shape;17;p3"/>
          <p:cNvSpPr txBox="1"/>
          <p:nvPr>
            <p:ph type="title"/>
          </p:nvPr>
        </p:nvSpPr>
        <p:spPr>
          <a:xfrm>
            <a:off x="311700" y="719633"/>
            <a:ext cx="8520600" cy="17100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8" name="Google Shape;18;p3"/>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0"/>
            <a:ext cx="4314000" cy="6858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a:off x="0" y="58833"/>
            <a:ext cx="4313625" cy="5865687"/>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5860653"/>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23" name="Google Shape;23;p4"/>
          <p:cNvSpPr txBox="1"/>
          <p:nvPr>
            <p:ph type="title"/>
          </p:nvPr>
        </p:nvSpPr>
        <p:spPr>
          <a:xfrm>
            <a:off x="311725" y="667900"/>
            <a:ext cx="3706500" cy="33453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4" name="Google Shape;24;p4"/>
          <p:cNvSpPr txBox="1"/>
          <p:nvPr>
            <p:ph idx="1" type="body"/>
          </p:nvPr>
        </p:nvSpPr>
        <p:spPr>
          <a:xfrm>
            <a:off x="4644675" y="667900"/>
            <a:ext cx="4166400" cy="5464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25" name="Google Shape;25;p4"/>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sp>
        <p:nvSpPr>
          <p:cNvPr id="27" name="Google Shape;27;p5"/>
          <p:cNvSpPr/>
          <p:nvPr/>
        </p:nvSpPr>
        <p:spPr>
          <a:xfrm>
            <a:off x="0" y="0"/>
            <a:ext cx="9144000" cy="1702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5"/>
          <p:cNvSpPr txBox="1"/>
          <p:nvPr>
            <p:ph type="title"/>
          </p:nvPr>
        </p:nvSpPr>
        <p:spPr>
          <a:xfrm>
            <a:off x="311725" y="667900"/>
            <a:ext cx="8520600" cy="831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9" name="Google Shape;29;p5"/>
          <p:cNvSpPr txBox="1"/>
          <p:nvPr>
            <p:ph idx="1" type="body"/>
          </p:nvPr>
        </p:nvSpPr>
        <p:spPr>
          <a:xfrm>
            <a:off x="311700" y="2007600"/>
            <a:ext cx="3999900" cy="410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0" name="Google Shape;30;p5"/>
          <p:cNvSpPr txBox="1"/>
          <p:nvPr>
            <p:ph idx="2" type="body"/>
          </p:nvPr>
        </p:nvSpPr>
        <p:spPr>
          <a:xfrm>
            <a:off x="4832400" y="2007600"/>
            <a:ext cx="3999900" cy="410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1" name="Google Shape;31;p5"/>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sp>
        <p:nvSpPr>
          <p:cNvPr id="33" name="Google Shape;33;p6"/>
          <p:cNvSpPr/>
          <p:nvPr/>
        </p:nvSpPr>
        <p:spPr>
          <a:xfrm>
            <a:off x="0" y="0"/>
            <a:ext cx="9144000" cy="1702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311725" y="667900"/>
            <a:ext cx="8520600" cy="831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5" name="Google Shape;35;p6"/>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p:nvPr/>
        </p:nvSpPr>
        <p:spPr>
          <a:xfrm>
            <a:off x="0" y="0"/>
            <a:ext cx="3764400" cy="6858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txBox="1"/>
          <p:nvPr>
            <p:ph type="title"/>
          </p:nvPr>
        </p:nvSpPr>
        <p:spPr>
          <a:xfrm>
            <a:off x="311725" y="667900"/>
            <a:ext cx="3127500" cy="2438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9" name="Google Shape;39;p7"/>
          <p:cNvSpPr txBox="1"/>
          <p:nvPr>
            <p:ph idx="1" type="body"/>
          </p:nvPr>
        </p:nvSpPr>
        <p:spPr>
          <a:xfrm>
            <a:off x="311700" y="3187533"/>
            <a:ext cx="3127500" cy="30639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0"/>
              </a:spcBef>
              <a:spcAft>
                <a:spcPts val="0"/>
              </a:spcAft>
              <a:buClr>
                <a:schemeClr val="accent2"/>
              </a:buClr>
              <a:buSzPts val="1100"/>
              <a:buChar char="○"/>
              <a:defRPr>
                <a:solidFill>
                  <a:schemeClr val="accent2"/>
                </a:solidFill>
              </a:defRPr>
            </a:lvl2pPr>
            <a:lvl3pPr indent="-298450" lvl="2" marL="1371600">
              <a:spcBef>
                <a:spcPts val="0"/>
              </a:spcBef>
              <a:spcAft>
                <a:spcPts val="0"/>
              </a:spcAft>
              <a:buClr>
                <a:schemeClr val="accent2"/>
              </a:buClr>
              <a:buSzPts val="1100"/>
              <a:buChar char="■"/>
              <a:defRPr>
                <a:solidFill>
                  <a:schemeClr val="accent2"/>
                </a:solidFill>
              </a:defRPr>
            </a:lvl3pPr>
            <a:lvl4pPr indent="-298450" lvl="3" marL="1828800">
              <a:spcBef>
                <a:spcPts val="0"/>
              </a:spcBef>
              <a:spcAft>
                <a:spcPts val="0"/>
              </a:spcAft>
              <a:buClr>
                <a:schemeClr val="accent2"/>
              </a:buClr>
              <a:buSzPts val="1100"/>
              <a:buChar char="●"/>
              <a:defRPr>
                <a:solidFill>
                  <a:schemeClr val="accent2"/>
                </a:solidFill>
              </a:defRPr>
            </a:lvl4pPr>
            <a:lvl5pPr indent="-298450" lvl="4" marL="2286000">
              <a:spcBef>
                <a:spcPts val="0"/>
              </a:spcBef>
              <a:spcAft>
                <a:spcPts val="0"/>
              </a:spcAft>
              <a:buClr>
                <a:schemeClr val="accent2"/>
              </a:buClr>
              <a:buSzPts val="1100"/>
              <a:buChar char="○"/>
              <a:defRPr>
                <a:solidFill>
                  <a:schemeClr val="accent2"/>
                </a:solidFill>
              </a:defRPr>
            </a:lvl5pPr>
            <a:lvl6pPr indent="-298450" lvl="5" marL="2743200">
              <a:spcBef>
                <a:spcPts val="0"/>
              </a:spcBef>
              <a:spcAft>
                <a:spcPts val="0"/>
              </a:spcAft>
              <a:buClr>
                <a:schemeClr val="accent2"/>
              </a:buClr>
              <a:buSzPts val="1100"/>
              <a:buChar char="■"/>
              <a:defRPr>
                <a:solidFill>
                  <a:schemeClr val="accent2"/>
                </a:solidFill>
              </a:defRPr>
            </a:lvl6pPr>
            <a:lvl7pPr indent="-298450" lvl="6" marL="3200400">
              <a:spcBef>
                <a:spcPts val="0"/>
              </a:spcBef>
              <a:spcAft>
                <a:spcPts val="0"/>
              </a:spcAft>
              <a:buClr>
                <a:schemeClr val="accent2"/>
              </a:buClr>
              <a:buSzPts val="1100"/>
              <a:buChar char="●"/>
              <a:defRPr>
                <a:solidFill>
                  <a:schemeClr val="accent2"/>
                </a:solidFill>
              </a:defRPr>
            </a:lvl7pPr>
            <a:lvl8pPr indent="-298450" lvl="7" marL="3657600">
              <a:spcBef>
                <a:spcPts val="0"/>
              </a:spcBef>
              <a:spcAft>
                <a:spcPts val="0"/>
              </a:spcAft>
              <a:buClr>
                <a:schemeClr val="accent2"/>
              </a:buClr>
              <a:buSzPts val="1100"/>
              <a:buChar char="○"/>
              <a:defRPr>
                <a:solidFill>
                  <a:schemeClr val="accent2"/>
                </a:solidFill>
              </a:defRPr>
            </a:lvl8pPr>
            <a:lvl9pPr indent="-298450" lvl="8" marL="4114800">
              <a:spcBef>
                <a:spcPts val="0"/>
              </a:spcBef>
              <a:spcAft>
                <a:spcPts val="0"/>
              </a:spcAft>
              <a:buClr>
                <a:schemeClr val="accent2"/>
              </a:buClr>
              <a:buSzPts val="1100"/>
              <a:buChar char="■"/>
              <a:defRPr>
                <a:solidFill>
                  <a:schemeClr val="accent2"/>
                </a:solidFill>
              </a:defRPr>
            </a:lvl9pPr>
          </a:lstStyle>
          <a:p/>
        </p:txBody>
      </p:sp>
      <p:sp>
        <p:nvSpPr>
          <p:cNvPr id="40" name="Google Shape;40;p7"/>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41" name="Shape 41"/>
        <p:cNvGrpSpPr/>
        <p:nvPr/>
      </p:nvGrpSpPr>
      <p:grpSpPr>
        <a:xfrm>
          <a:off x="0" y="0"/>
          <a:ext cx="0" cy="0"/>
          <a:chOff x="0" y="0"/>
          <a:chExt cx="0" cy="0"/>
        </a:xfrm>
      </p:grpSpPr>
      <p:sp>
        <p:nvSpPr>
          <p:cNvPr id="42" name="Google Shape;42;p8"/>
          <p:cNvSpPr txBox="1"/>
          <p:nvPr>
            <p:ph type="title"/>
          </p:nvPr>
        </p:nvSpPr>
        <p:spPr>
          <a:xfrm>
            <a:off x="311675" y="1064800"/>
            <a:ext cx="6247800" cy="4728300"/>
          </a:xfrm>
          <a:prstGeom prst="rect">
            <a:avLst/>
          </a:prstGeom>
        </p:spPr>
        <p:txBody>
          <a:bodyPr anchorCtr="0" anchor="ctr"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43" name="Google Shape;43;p8"/>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4" name="Shape 44"/>
        <p:cNvGrpSpPr/>
        <p:nvPr/>
      </p:nvGrpSpPr>
      <p:grpSpPr>
        <a:xfrm>
          <a:off x="0" y="0"/>
          <a:ext cx="0" cy="0"/>
          <a:chOff x="0" y="0"/>
          <a:chExt cx="0" cy="0"/>
        </a:xfrm>
      </p:grpSpPr>
      <p:sp>
        <p:nvSpPr>
          <p:cNvPr id="45" name="Google Shape;45;p9"/>
          <p:cNvSpPr/>
          <p:nvPr/>
        </p:nvSpPr>
        <p:spPr>
          <a:xfrm>
            <a:off x="0" y="0"/>
            <a:ext cx="4572000" cy="6858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9"/>
          <p:cNvSpPr txBox="1"/>
          <p:nvPr>
            <p:ph type="title"/>
          </p:nvPr>
        </p:nvSpPr>
        <p:spPr>
          <a:xfrm>
            <a:off x="311300" y="667900"/>
            <a:ext cx="3704400" cy="2732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47" name="Google Shape;47;p9"/>
          <p:cNvSpPr txBox="1"/>
          <p:nvPr>
            <p:ph idx="1" type="subTitle"/>
          </p:nvPr>
        </p:nvSpPr>
        <p:spPr>
          <a:xfrm>
            <a:off x="304800" y="3502300"/>
            <a:ext cx="3704400" cy="12357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p:txBody>
      </p:sp>
      <p:sp>
        <p:nvSpPr>
          <p:cNvPr id="48" name="Google Shape;48;p9"/>
          <p:cNvSpPr txBox="1"/>
          <p:nvPr>
            <p:ph idx="2" type="body"/>
          </p:nvPr>
        </p:nvSpPr>
        <p:spPr>
          <a:xfrm>
            <a:off x="4879025" y="667900"/>
            <a:ext cx="3954000" cy="54819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9" name="Google Shape;49;p9"/>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0" name="Shape 50"/>
        <p:cNvGrpSpPr/>
        <p:nvPr/>
      </p:nvGrpSpPr>
      <p:grpSpPr>
        <a:xfrm>
          <a:off x="0" y="0"/>
          <a:ext cx="0" cy="0"/>
          <a:chOff x="0" y="0"/>
          <a:chExt cx="0" cy="0"/>
        </a:xfrm>
      </p:grpSpPr>
      <p:sp>
        <p:nvSpPr>
          <p:cNvPr id="51" name="Google Shape;51;p10"/>
          <p:cNvSpPr/>
          <p:nvPr/>
        </p:nvSpPr>
        <p:spPr>
          <a:xfrm>
            <a:off x="0" y="5825333"/>
            <a:ext cx="9144000" cy="1032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0"/>
          <p:cNvSpPr txBox="1"/>
          <p:nvPr>
            <p:ph idx="1" type="body"/>
          </p:nvPr>
        </p:nvSpPr>
        <p:spPr>
          <a:xfrm>
            <a:off x="311700" y="6028533"/>
            <a:ext cx="7979400" cy="614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53" name="Google Shape;53;p10"/>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radig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p:txBody>
      </p:sp>
      <p:sp>
        <p:nvSpPr>
          <p:cNvPr id="7" name="Google Shape;7;p1"/>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indent="-298450" lvl="1" marL="9144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indent="-298450" lvl="2" marL="13716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indent="-298450" lvl="3" marL="18288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indent="-298450" lvl="4" marL="22860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indent="-298450" lvl="5" marL="27432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indent="-298450" lvl="6" marL="32004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indent="-298450" lvl="7" marL="36576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indent="-298450" lvl="8" marL="41148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gi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13.png"/><Relationship Id="rId5"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24.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2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image" Target="../media/image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 Id="rId3" Type="http://schemas.openxmlformats.org/officeDocument/2006/relationships/image" Target="../media/image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 Id="rId3" Type="http://schemas.openxmlformats.org/officeDocument/2006/relationships/image" Target="../media/image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 Id="rId3" Type="http://schemas.openxmlformats.org/officeDocument/2006/relationships/image" Target="../media/image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 Id="rId3" Type="http://schemas.openxmlformats.org/officeDocument/2006/relationships/image" Target="../media/image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 Id="rId3" Type="http://schemas.openxmlformats.org/officeDocument/2006/relationships/image" Target="../media/image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 Id="rId3" Type="http://schemas.openxmlformats.org/officeDocument/2006/relationships/image" Target="../media/image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6.xml"/><Relationship Id="rId3" Type="http://schemas.openxmlformats.org/officeDocument/2006/relationships/image" Target="../media/image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7.xml"/><Relationship Id="rId3" Type="http://schemas.openxmlformats.org/officeDocument/2006/relationships/image" Target="../media/image1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8.xml"/><Relationship Id="rId3" Type="http://schemas.openxmlformats.org/officeDocument/2006/relationships/hyperlink" Target="https://doi.org/10.1093/eurheartj/ehae176" TargetMode="Externa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9.xml"/><Relationship Id="rId3" Type="http://schemas.openxmlformats.org/officeDocument/2006/relationships/image" Target="../media/image25.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21.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12.png"/><Relationship Id="rId5" Type="http://schemas.openxmlformats.org/officeDocument/2006/relationships/image" Target="../media/image4.png"/><Relationship Id="rId6"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4"/>
          <p:cNvSpPr txBox="1"/>
          <p:nvPr>
            <p:ph type="ctrTitle"/>
          </p:nvPr>
        </p:nvSpPr>
        <p:spPr>
          <a:xfrm>
            <a:off x="311700" y="1666883"/>
            <a:ext cx="8520600" cy="1710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sz="5100">
                <a:latin typeface="Calibri"/>
                <a:ea typeface="Calibri"/>
                <a:cs typeface="Calibri"/>
                <a:sym typeface="Calibri"/>
              </a:rPr>
              <a:t>ALONE-AF Trial</a:t>
            </a:r>
            <a:endParaRPr sz="4300"/>
          </a:p>
        </p:txBody>
      </p:sp>
      <p:sp>
        <p:nvSpPr>
          <p:cNvPr id="71" name="Google Shape;71;p14"/>
          <p:cNvSpPr txBox="1"/>
          <p:nvPr>
            <p:ph idx="1" type="subTitle"/>
          </p:nvPr>
        </p:nvSpPr>
        <p:spPr>
          <a:xfrm>
            <a:off x="5267650" y="4331024"/>
            <a:ext cx="3818400" cy="784200"/>
          </a:xfrm>
          <a:prstGeom prst="rect">
            <a:avLst/>
          </a:prstGeom>
          <a:noFill/>
          <a:ln>
            <a:noFill/>
          </a:ln>
        </p:spPr>
        <p:txBody>
          <a:bodyPr anchorCtr="0" anchor="t" bIns="45700" lIns="91425" spcFirstLastPara="1" rIns="91425" wrap="square" tIns="45700">
            <a:normAutofit fontScale="85000" lnSpcReduction="20000"/>
          </a:bodyPr>
          <a:lstStyle/>
          <a:p>
            <a:pPr indent="0" lvl="0" marL="0" rtl="0" algn="ctr">
              <a:spcBef>
                <a:spcPts val="0"/>
              </a:spcBef>
              <a:spcAft>
                <a:spcPts val="0"/>
              </a:spcAft>
              <a:buClr>
                <a:srgbClr val="888888"/>
              </a:buClr>
              <a:buSzPct val="200000"/>
              <a:buNone/>
            </a:pPr>
            <a:r>
              <a:rPr lang="en-US">
                <a:solidFill>
                  <a:srgbClr val="888888"/>
                </a:solidFill>
              </a:rPr>
              <a:t>Raffael Mishaev, MD</a:t>
            </a:r>
            <a:endParaRPr>
              <a:solidFill>
                <a:srgbClr val="888888"/>
              </a:solidFill>
            </a:endParaRPr>
          </a:p>
          <a:p>
            <a:pPr indent="0" lvl="0" marL="0" rtl="0" algn="ctr">
              <a:spcBef>
                <a:spcPts val="640"/>
              </a:spcBef>
              <a:spcAft>
                <a:spcPts val="0"/>
              </a:spcAft>
              <a:buClr>
                <a:srgbClr val="888888"/>
              </a:buClr>
              <a:buSzPct val="200000"/>
              <a:buNone/>
            </a:pPr>
            <a:r>
              <a:rPr lang="en-US">
                <a:solidFill>
                  <a:srgbClr val="888888"/>
                </a:solidFill>
              </a:rPr>
              <a:t>PGY-4 </a:t>
            </a:r>
            <a:endParaRPr>
              <a:solidFill>
                <a:srgbClr val="888888"/>
              </a:solidFill>
            </a:endParaRPr>
          </a:p>
          <a:p>
            <a:pPr indent="0" lvl="0" marL="0" rtl="0" algn="ctr">
              <a:spcBef>
                <a:spcPts val="640"/>
              </a:spcBef>
              <a:spcAft>
                <a:spcPts val="0"/>
              </a:spcAft>
              <a:buClr>
                <a:srgbClr val="888888"/>
              </a:buClr>
              <a:buSzPct val="200000"/>
              <a:buNone/>
            </a:pPr>
            <a:r>
              <a:rPr lang="en-US">
                <a:solidFill>
                  <a:srgbClr val="888888"/>
                </a:solidFill>
              </a:rPr>
              <a:t>FAU </a:t>
            </a:r>
            <a:r>
              <a:rPr lang="en-US">
                <a:solidFill>
                  <a:srgbClr val="888888"/>
                </a:solidFill>
              </a:rPr>
              <a:t>Cardiology Grand Rounds</a:t>
            </a:r>
            <a:endParaRPr/>
          </a:p>
        </p:txBody>
      </p:sp>
      <p:pic>
        <p:nvPicPr>
          <p:cNvPr descr="a logo for the university of alabama with an owl on it (provided by Tenor)" id="72" name="Google Shape;72;p14"/>
          <p:cNvPicPr preferRelativeResize="0"/>
          <p:nvPr/>
        </p:nvPicPr>
        <p:blipFill>
          <a:blip r:embed="rId3">
            <a:alphaModFix/>
          </a:blip>
          <a:stretch>
            <a:fillRect/>
          </a:stretch>
        </p:blipFill>
        <p:spPr>
          <a:xfrm>
            <a:off x="86875" y="90950"/>
            <a:ext cx="2506100" cy="1515575"/>
          </a:xfrm>
          <a:prstGeom prst="rect">
            <a:avLst/>
          </a:prstGeom>
          <a:noFill/>
          <a:ln>
            <a:noFill/>
          </a:ln>
        </p:spPr>
      </p:pic>
      <p:pic>
        <p:nvPicPr>
          <p:cNvPr descr="File:Florida Atlantic University logo.svg - Wikimedia Commons" id="73" name="Google Shape;73;p14"/>
          <p:cNvPicPr preferRelativeResize="0"/>
          <p:nvPr/>
        </p:nvPicPr>
        <p:blipFill>
          <a:blip r:embed="rId4">
            <a:alphaModFix/>
          </a:blip>
          <a:stretch>
            <a:fillRect/>
          </a:stretch>
        </p:blipFill>
        <p:spPr>
          <a:xfrm>
            <a:off x="7585233" y="6126175"/>
            <a:ext cx="1558769" cy="73182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3"/>
          <p:cNvSpPr txBox="1"/>
          <p:nvPr>
            <p:ph type="title"/>
          </p:nvPr>
        </p:nvSpPr>
        <p:spPr>
          <a:xfrm>
            <a:off x="457200" y="-82424"/>
            <a:ext cx="8229600" cy="10899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Prior Evidence</a:t>
            </a:r>
            <a:endParaRPr/>
          </a:p>
        </p:txBody>
      </p:sp>
      <p:pic>
        <p:nvPicPr>
          <p:cNvPr descr="File:Florida Atlantic University logo.svg - Wikimedia Commons" id="140" name="Google Shape;140;p23"/>
          <p:cNvPicPr preferRelativeResize="0"/>
          <p:nvPr/>
        </p:nvPicPr>
        <p:blipFill>
          <a:blip r:embed="rId3">
            <a:alphaModFix/>
          </a:blip>
          <a:stretch>
            <a:fillRect/>
          </a:stretch>
        </p:blipFill>
        <p:spPr>
          <a:xfrm>
            <a:off x="7214150" y="5951950"/>
            <a:ext cx="1929851" cy="906049"/>
          </a:xfrm>
          <a:prstGeom prst="rect">
            <a:avLst/>
          </a:prstGeom>
          <a:noFill/>
          <a:ln>
            <a:noFill/>
          </a:ln>
        </p:spPr>
      </p:pic>
      <p:pic>
        <p:nvPicPr>
          <p:cNvPr id="141" name="Google Shape;141;p23" title="Screenshot 2025-10-03 at 00.18.13.png"/>
          <p:cNvPicPr preferRelativeResize="0"/>
          <p:nvPr/>
        </p:nvPicPr>
        <p:blipFill rotWithShape="1">
          <a:blip r:embed="rId4">
            <a:alphaModFix/>
          </a:blip>
          <a:srcRect b="29419" l="0" r="0" t="-29420"/>
          <a:stretch/>
        </p:blipFill>
        <p:spPr>
          <a:xfrm>
            <a:off x="-256450" y="-174025"/>
            <a:ext cx="9400451" cy="2988851"/>
          </a:xfrm>
          <a:prstGeom prst="rect">
            <a:avLst/>
          </a:prstGeom>
          <a:noFill/>
          <a:ln>
            <a:noFill/>
          </a:ln>
        </p:spPr>
      </p:pic>
      <p:pic>
        <p:nvPicPr>
          <p:cNvPr id="142" name="Google Shape;142;p23" title="Screenshot 2025-10-03 at 00.19.19.png"/>
          <p:cNvPicPr preferRelativeResize="0"/>
          <p:nvPr/>
        </p:nvPicPr>
        <p:blipFill>
          <a:blip r:embed="rId5">
            <a:alphaModFix/>
          </a:blip>
          <a:stretch>
            <a:fillRect/>
          </a:stretch>
        </p:blipFill>
        <p:spPr>
          <a:xfrm>
            <a:off x="0" y="1384099"/>
            <a:ext cx="9144003" cy="54739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Prior Evidence</a:t>
            </a:r>
            <a:endParaRPr/>
          </a:p>
        </p:txBody>
      </p:sp>
      <p:sp>
        <p:nvSpPr>
          <p:cNvPr id="148" name="Google Shape;148;p24"/>
          <p:cNvSpPr txBox="1"/>
          <p:nvPr>
            <p:ph idx="1" type="body"/>
          </p:nvPr>
        </p:nvSpPr>
        <p:spPr>
          <a:xfrm>
            <a:off x="457200" y="1600200"/>
            <a:ext cx="8229600" cy="4581900"/>
          </a:xfrm>
          <a:prstGeom prst="rect">
            <a:avLst/>
          </a:prstGeom>
          <a:noFill/>
          <a:ln>
            <a:noFill/>
          </a:ln>
        </p:spPr>
        <p:txBody>
          <a:bodyPr anchorCtr="0" anchor="t" bIns="45700" lIns="91425" spcFirstLastPara="1" rIns="91425" wrap="square" tIns="45700">
            <a:normAutofit/>
          </a:bodyPr>
          <a:lstStyle/>
          <a:p>
            <a:pPr indent="-355600" lvl="0" marL="342900" rtl="0" algn="l">
              <a:spcBef>
                <a:spcPts val="0"/>
              </a:spcBef>
              <a:spcAft>
                <a:spcPts val="0"/>
              </a:spcAft>
              <a:buClr>
                <a:srgbClr val="434343"/>
              </a:buClr>
              <a:buSzPts val="2200"/>
              <a:buChar char="●"/>
            </a:pPr>
            <a:r>
              <a:rPr lang="en-US" sz="2200">
                <a:solidFill>
                  <a:srgbClr val="434343"/>
                </a:solidFill>
              </a:rPr>
              <a:t>Observational studies and meta-analyses showing conflicting results</a:t>
            </a:r>
            <a:endParaRPr sz="2200">
              <a:solidFill>
                <a:srgbClr val="434343"/>
              </a:solidFill>
            </a:endParaRPr>
          </a:p>
          <a:p>
            <a:pPr indent="-355600" lvl="0" marL="342900" rtl="0" algn="l">
              <a:spcBef>
                <a:spcPts val="0"/>
              </a:spcBef>
              <a:spcAft>
                <a:spcPts val="0"/>
              </a:spcAft>
              <a:buClr>
                <a:srgbClr val="434343"/>
              </a:buClr>
              <a:buSzPts val="2200"/>
              <a:buChar char="●"/>
            </a:pPr>
            <a:r>
              <a:rPr lang="en-US" sz="2200">
                <a:solidFill>
                  <a:srgbClr val="434343"/>
                </a:solidFill>
              </a:rPr>
              <a:t>Some studies suggested discontinuing OAC after successful ablation did not increase thromboembolic risk and lowered bleeding risk</a:t>
            </a:r>
            <a:endParaRPr sz="2200">
              <a:solidFill>
                <a:srgbClr val="434343"/>
              </a:solidFill>
            </a:endParaRPr>
          </a:p>
          <a:p>
            <a:pPr indent="-342900" lvl="0" marL="342900" rtl="0" algn="l">
              <a:spcBef>
                <a:spcPts val="0"/>
              </a:spcBef>
              <a:spcAft>
                <a:spcPts val="0"/>
              </a:spcAft>
              <a:buClr>
                <a:srgbClr val="434343"/>
              </a:buClr>
              <a:buSzPts val="2000"/>
              <a:buChar char="●"/>
            </a:pPr>
            <a:r>
              <a:rPr lang="en-US" sz="2200">
                <a:solidFill>
                  <a:srgbClr val="434343"/>
                </a:solidFill>
              </a:rPr>
              <a:t>Others found discontinuation of OAC (especially in higher </a:t>
            </a:r>
            <a:r>
              <a:rPr lang="en-US" sz="2100">
                <a:solidFill>
                  <a:srgbClr val="434343"/>
                </a:solidFill>
              </a:rPr>
              <a:t>CHA₂DS₂-VASc patients), was associated with increased stroke risk </a:t>
            </a:r>
            <a:endParaRPr sz="2100">
              <a:solidFill>
                <a:srgbClr val="434343"/>
              </a:solidFill>
            </a:endParaRPr>
          </a:p>
          <a:p>
            <a:pPr indent="-349250" lvl="0" marL="342900" rtl="0" algn="l">
              <a:spcBef>
                <a:spcPts val="0"/>
              </a:spcBef>
              <a:spcAft>
                <a:spcPts val="0"/>
              </a:spcAft>
              <a:buClr>
                <a:srgbClr val="434343"/>
              </a:buClr>
              <a:buSzPts val="2100"/>
              <a:buChar char="●"/>
            </a:pPr>
            <a:r>
              <a:rPr lang="en-US" sz="2100">
                <a:solidFill>
                  <a:srgbClr val="434343"/>
                </a:solidFill>
              </a:rPr>
              <a:t>ACC and HRS guidelines reflect this uncertainty </a:t>
            </a:r>
            <a:endParaRPr sz="2200">
              <a:solidFill>
                <a:srgbClr val="434343"/>
              </a:solidFill>
            </a:endParaRPr>
          </a:p>
          <a:p>
            <a:pPr indent="-355600" lvl="0" marL="342900" rtl="0" algn="l">
              <a:spcBef>
                <a:spcPts val="0"/>
              </a:spcBef>
              <a:spcAft>
                <a:spcPts val="0"/>
              </a:spcAft>
              <a:buClr>
                <a:srgbClr val="434343"/>
              </a:buClr>
              <a:buSzPts val="2200"/>
              <a:buChar char="●"/>
            </a:pPr>
            <a:r>
              <a:rPr lang="en-US" sz="2200">
                <a:solidFill>
                  <a:srgbClr val="434343"/>
                </a:solidFill>
              </a:rPr>
              <a:t>No randomized controlled trial data before ALONE-AF</a:t>
            </a:r>
            <a:endParaRPr sz="1500">
              <a:solidFill>
                <a:srgbClr val="434343"/>
              </a:solidFill>
            </a:endParaRPr>
          </a:p>
          <a:p>
            <a:pPr indent="0" lvl="0" marL="0" rtl="0" algn="l">
              <a:spcBef>
                <a:spcPts val="0"/>
              </a:spcBef>
              <a:spcAft>
                <a:spcPts val="0"/>
              </a:spcAft>
              <a:buNone/>
            </a:pPr>
            <a:r>
              <a:t/>
            </a:r>
            <a:endParaRPr sz="1500">
              <a:solidFill>
                <a:srgbClr val="434343"/>
              </a:solidFill>
            </a:endParaRPr>
          </a:p>
        </p:txBody>
      </p:sp>
      <p:pic>
        <p:nvPicPr>
          <p:cNvPr descr="File:Florida Atlantic University logo.svg - Wikimedia Commons" id="149" name="Google Shape;149;p24"/>
          <p:cNvPicPr preferRelativeResize="0"/>
          <p:nvPr/>
        </p:nvPicPr>
        <p:blipFill>
          <a:blip r:embed="rId3">
            <a:alphaModFix/>
          </a:blip>
          <a:stretch>
            <a:fillRect/>
          </a:stretch>
        </p:blipFill>
        <p:spPr>
          <a:xfrm>
            <a:off x="7585233" y="6126175"/>
            <a:ext cx="1558769" cy="73182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ALONE-AF Trial</a:t>
            </a:r>
            <a:endParaRPr/>
          </a:p>
        </p:txBody>
      </p:sp>
      <p:pic>
        <p:nvPicPr>
          <p:cNvPr id="155" name="Google Shape;155;p25" title="Screenshot 2025-10-02 at 23.36.02.png"/>
          <p:cNvPicPr preferRelativeResize="0"/>
          <p:nvPr/>
        </p:nvPicPr>
        <p:blipFill>
          <a:blip r:embed="rId3">
            <a:alphaModFix/>
          </a:blip>
          <a:stretch>
            <a:fillRect/>
          </a:stretch>
        </p:blipFill>
        <p:spPr>
          <a:xfrm>
            <a:off x="0" y="1341550"/>
            <a:ext cx="9144003" cy="4440525"/>
          </a:xfrm>
          <a:prstGeom prst="rect">
            <a:avLst/>
          </a:prstGeom>
          <a:noFill/>
          <a:ln>
            <a:noFill/>
          </a:ln>
        </p:spPr>
      </p:pic>
      <p:pic>
        <p:nvPicPr>
          <p:cNvPr id="156" name="Google Shape;156;p25" title="Screen Shot 2025-10-03 at 2.27.12 AM.png"/>
          <p:cNvPicPr preferRelativeResize="0"/>
          <p:nvPr/>
        </p:nvPicPr>
        <p:blipFill>
          <a:blip r:embed="rId4">
            <a:alphaModFix/>
          </a:blip>
          <a:stretch>
            <a:fillRect/>
          </a:stretch>
        </p:blipFill>
        <p:spPr>
          <a:xfrm>
            <a:off x="5935375" y="1958925"/>
            <a:ext cx="3123100" cy="942175"/>
          </a:xfrm>
          <a:prstGeom prst="rect">
            <a:avLst/>
          </a:prstGeom>
          <a:noFill/>
          <a:ln>
            <a:noFill/>
          </a:ln>
        </p:spPr>
      </p:pic>
      <p:sp>
        <p:nvSpPr>
          <p:cNvPr id="157" name="Google Shape;157;p25"/>
          <p:cNvSpPr/>
          <p:nvPr/>
        </p:nvSpPr>
        <p:spPr>
          <a:xfrm>
            <a:off x="5989650" y="2232675"/>
            <a:ext cx="2697150" cy="283575"/>
          </a:xfrm>
          <a:prstGeom prst="flowChartProcess">
            <a:avLst/>
          </a:prstGeom>
          <a:no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oboto"/>
              <a:ea typeface="Roboto"/>
              <a:cs typeface="Roboto"/>
              <a:sym typeface="Roboto"/>
            </a:endParaRPr>
          </a:p>
        </p:txBody>
      </p:sp>
      <p:pic>
        <p:nvPicPr>
          <p:cNvPr descr="File:Florida Atlantic University logo.svg - Wikimedia Commons" id="158" name="Google Shape;158;p25"/>
          <p:cNvPicPr preferRelativeResize="0"/>
          <p:nvPr/>
        </p:nvPicPr>
        <p:blipFill>
          <a:blip r:embed="rId5">
            <a:alphaModFix/>
          </a:blip>
          <a:stretch>
            <a:fillRect/>
          </a:stretch>
        </p:blipFill>
        <p:spPr>
          <a:xfrm>
            <a:off x="7585233" y="6126175"/>
            <a:ext cx="1558769" cy="73182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6"/>
          <p:cNvSpPr txBox="1"/>
          <p:nvPr>
            <p:ph type="title"/>
          </p:nvPr>
        </p:nvSpPr>
        <p:spPr>
          <a:xfrm>
            <a:off x="457200" y="274638"/>
            <a:ext cx="8229600" cy="11430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sz="3400"/>
              <a:t>Introduction</a:t>
            </a:r>
            <a:endParaRPr sz="3400"/>
          </a:p>
        </p:txBody>
      </p:sp>
      <p:sp>
        <p:nvSpPr>
          <p:cNvPr id="164" name="Google Shape;164;p26"/>
          <p:cNvSpPr txBox="1"/>
          <p:nvPr>
            <p:ph idx="1" type="body"/>
          </p:nvPr>
        </p:nvSpPr>
        <p:spPr>
          <a:xfrm>
            <a:off x="457200" y="1600200"/>
            <a:ext cx="8229600" cy="4526100"/>
          </a:xfrm>
          <a:prstGeom prst="rect">
            <a:avLst/>
          </a:prstGeom>
        </p:spPr>
        <p:txBody>
          <a:bodyPr anchorCtr="0" anchor="t" bIns="45700" lIns="91425" spcFirstLastPara="1" rIns="91425" wrap="square" tIns="45700">
            <a:normAutofit/>
          </a:bodyPr>
          <a:lstStyle/>
          <a:p>
            <a:pPr indent="-342900" lvl="0" marL="457200" rtl="0" algn="l">
              <a:spcBef>
                <a:spcPts val="0"/>
              </a:spcBef>
              <a:spcAft>
                <a:spcPts val="0"/>
              </a:spcAft>
              <a:buClr>
                <a:srgbClr val="000000"/>
              </a:buClr>
              <a:buSzPts val="1800"/>
              <a:buChar char="●"/>
            </a:pPr>
            <a:r>
              <a:rPr lang="en-US" sz="1800">
                <a:solidFill>
                  <a:srgbClr val="000000"/>
                </a:solidFill>
              </a:rPr>
              <a:t>Data from randomized clinical trials on a long-term anticoagulation strategy for patients after catheter-based ablation for atrial fibrillation (AF) are lacking</a:t>
            </a:r>
            <a:endParaRPr sz="1800">
              <a:solidFill>
                <a:srgbClr val="000000"/>
              </a:solidFill>
            </a:endParaRPr>
          </a:p>
          <a:p>
            <a:pPr indent="-342900" lvl="0" marL="457200" rtl="0" algn="l">
              <a:spcBef>
                <a:spcPts val="0"/>
              </a:spcBef>
              <a:spcAft>
                <a:spcPts val="0"/>
              </a:spcAft>
              <a:buClr>
                <a:srgbClr val="000000"/>
              </a:buClr>
              <a:buSzPts val="1800"/>
              <a:buChar char="●"/>
            </a:pPr>
            <a:r>
              <a:rPr lang="en-US" sz="1800">
                <a:solidFill>
                  <a:srgbClr val="000000"/>
                </a:solidFill>
              </a:rPr>
              <a:t>The </a:t>
            </a:r>
            <a:r>
              <a:rPr b="1" lang="en-US" sz="1800">
                <a:solidFill>
                  <a:srgbClr val="000000"/>
                </a:solidFill>
              </a:rPr>
              <a:t>ALONE-AF</a:t>
            </a:r>
            <a:r>
              <a:rPr lang="en-US" sz="1800">
                <a:solidFill>
                  <a:srgbClr val="000000"/>
                </a:solidFill>
              </a:rPr>
              <a:t> trial (</a:t>
            </a:r>
            <a:r>
              <a:rPr i="1" lang="en-US" sz="1800">
                <a:solidFill>
                  <a:srgbClr val="000000"/>
                </a:solidFill>
              </a:rPr>
              <a:t>Anticoagulation One year after Ablation of Atrial Fibrillation in Patients with Atrial Fibrillation</a:t>
            </a:r>
            <a:r>
              <a:rPr lang="en-US" sz="1800">
                <a:solidFill>
                  <a:srgbClr val="000000"/>
                </a:solidFill>
              </a:rPr>
              <a:t>) was designed to evaluate whether discontinuing oral anticoagulant therapy could lead to fewer adverse events (including stroke, systemic embolism, and major bleeding) compared with continuing direct oral anticoagulant therapy in patients without documented AF recurrence for at least 1 year after ablation</a:t>
            </a:r>
            <a:endParaRPr sz="1800">
              <a:solidFill>
                <a:srgbClr val="000000"/>
              </a:solidFill>
            </a:endParaRPr>
          </a:p>
          <a:p>
            <a:pPr indent="0" lvl="0" marL="0" rtl="0" algn="l">
              <a:spcBef>
                <a:spcPts val="0"/>
              </a:spcBef>
              <a:spcAft>
                <a:spcPts val="0"/>
              </a:spcAft>
              <a:buNone/>
            </a:pPr>
            <a:r>
              <a:t/>
            </a:r>
            <a:endParaRPr sz="1800">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ALONE-AF Trial Design</a:t>
            </a:r>
            <a:endParaRPr/>
          </a:p>
        </p:txBody>
      </p:sp>
      <p:sp>
        <p:nvSpPr>
          <p:cNvPr id="170" name="Google Shape;170;p2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2000"/>
              <a:buChar char="●"/>
            </a:pPr>
            <a:r>
              <a:rPr lang="en-US" sz="2000"/>
              <a:t>Multicenter, open-label, randomized superiority trial, non-blinded</a:t>
            </a:r>
            <a:endParaRPr/>
          </a:p>
          <a:p>
            <a:pPr indent="-285750" lvl="1" marL="742950" rtl="0" algn="l">
              <a:spcBef>
                <a:spcPts val="400"/>
              </a:spcBef>
              <a:spcAft>
                <a:spcPts val="0"/>
              </a:spcAft>
              <a:buClr>
                <a:schemeClr val="dk1"/>
              </a:buClr>
              <a:buSzPts val="2000"/>
              <a:buChar char="○"/>
            </a:pPr>
            <a:r>
              <a:rPr lang="en-US" sz="2000"/>
              <a:t>840 patients, 18 centers in South Korea</a:t>
            </a:r>
            <a:endParaRPr/>
          </a:p>
          <a:p>
            <a:pPr indent="-285750" lvl="1" marL="742950" rtl="0" algn="l">
              <a:spcBef>
                <a:spcPts val="400"/>
              </a:spcBef>
              <a:spcAft>
                <a:spcPts val="0"/>
              </a:spcAft>
              <a:buClr>
                <a:schemeClr val="dk1"/>
              </a:buClr>
              <a:buSzPts val="2000"/>
              <a:buChar char="○"/>
            </a:pPr>
            <a:r>
              <a:rPr lang="en-US" sz="2000"/>
              <a:t>Randomized July 2020 – March 2023</a:t>
            </a:r>
            <a:endParaRPr/>
          </a:p>
          <a:p>
            <a:pPr indent="-285750" lvl="1" marL="742950" rtl="0" algn="l">
              <a:spcBef>
                <a:spcPts val="400"/>
              </a:spcBef>
              <a:spcAft>
                <a:spcPts val="0"/>
              </a:spcAft>
              <a:buClr>
                <a:schemeClr val="dk1"/>
              </a:buClr>
              <a:buSzPts val="2000"/>
              <a:buChar char="○"/>
            </a:pPr>
            <a:r>
              <a:rPr lang="en-US" sz="2000"/>
              <a:t>Follow-up: 24 months</a:t>
            </a:r>
            <a:endParaRPr/>
          </a:p>
          <a:p>
            <a:pPr indent="0" lvl="0" marL="742950" rtl="0" algn="l">
              <a:spcBef>
                <a:spcPts val="400"/>
              </a:spcBef>
              <a:spcAft>
                <a:spcPts val="1200"/>
              </a:spcAft>
              <a:buNone/>
            </a:pPr>
            <a:r>
              <a:t/>
            </a:r>
            <a:endParaRPr/>
          </a:p>
        </p:txBody>
      </p:sp>
      <p:pic>
        <p:nvPicPr>
          <p:cNvPr descr="File:Florida Atlantic University logo.svg - Wikimedia Commons" id="171" name="Google Shape;171;p27"/>
          <p:cNvPicPr preferRelativeResize="0"/>
          <p:nvPr/>
        </p:nvPicPr>
        <p:blipFill>
          <a:blip r:embed="rId3">
            <a:alphaModFix/>
          </a:blip>
          <a:stretch>
            <a:fillRect/>
          </a:stretch>
        </p:blipFill>
        <p:spPr>
          <a:xfrm>
            <a:off x="7585233" y="6126175"/>
            <a:ext cx="1558769" cy="73182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Population &amp; Eligibility</a:t>
            </a:r>
            <a:endParaRPr/>
          </a:p>
        </p:txBody>
      </p:sp>
      <p:sp>
        <p:nvSpPr>
          <p:cNvPr id="177" name="Google Shape;177;p28"/>
          <p:cNvSpPr txBox="1"/>
          <p:nvPr>
            <p:ph idx="1" type="body"/>
          </p:nvPr>
        </p:nvSpPr>
        <p:spPr>
          <a:xfrm>
            <a:off x="457200" y="1600200"/>
            <a:ext cx="8586300" cy="45261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2000"/>
              <a:buChar char="●"/>
            </a:pPr>
            <a:r>
              <a:rPr lang="en-US" sz="2000"/>
              <a:t>Age 19–80, mean 64 ± 8 years; ~25% women</a:t>
            </a:r>
            <a:endParaRPr/>
          </a:p>
          <a:p>
            <a:pPr indent="-342900" lvl="0" marL="342900" rtl="0" algn="l">
              <a:spcBef>
                <a:spcPts val="0"/>
              </a:spcBef>
              <a:spcAft>
                <a:spcPts val="0"/>
              </a:spcAft>
              <a:buClr>
                <a:schemeClr val="dk1"/>
              </a:buClr>
              <a:buSzPts val="2000"/>
              <a:buChar char="●"/>
            </a:pPr>
            <a:r>
              <a:rPr lang="en-US" sz="2000"/>
              <a:t>Intermediate-high risk of thromboembolism (CHA₂DS₂-VASc ≥1 (men), ≥2 (women))</a:t>
            </a:r>
            <a:endParaRPr sz="2000"/>
          </a:p>
          <a:p>
            <a:pPr indent="-342900" lvl="0" marL="342900" rtl="0" algn="l">
              <a:spcBef>
                <a:spcPts val="0"/>
              </a:spcBef>
              <a:spcAft>
                <a:spcPts val="0"/>
              </a:spcAft>
              <a:buClr>
                <a:schemeClr val="dk1"/>
              </a:buClr>
              <a:buSzPts val="2000"/>
              <a:buChar char="●"/>
            </a:pPr>
            <a:r>
              <a:rPr lang="en-US" sz="2000"/>
              <a:t>First AF ablation procedure </a:t>
            </a:r>
            <a:endParaRPr sz="2000"/>
          </a:p>
          <a:p>
            <a:pPr indent="-342900" lvl="0" marL="342900" rtl="0" algn="l">
              <a:spcBef>
                <a:spcPts val="0"/>
              </a:spcBef>
              <a:spcAft>
                <a:spcPts val="0"/>
              </a:spcAft>
              <a:buClr>
                <a:schemeClr val="dk1"/>
              </a:buClr>
              <a:buSzPts val="2000"/>
              <a:buChar char="●"/>
            </a:pPr>
            <a:r>
              <a:rPr lang="en-US" sz="2000"/>
              <a:t>Remain free of atrial arrhythmia recurrence at least 12 months</a:t>
            </a:r>
            <a:endParaRPr/>
          </a:p>
          <a:p>
            <a:pPr indent="-342900" lvl="0" marL="342900" rtl="0" algn="l">
              <a:spcBef>
                <a:spcPts val="0"/>
              </a:spcBef>
              <a:spcAft>
                <a:spcPts val="0"/>
              </a:spcAft>
              <a:buClr>
                <a:schemeClr val="dk1"/>
              </a:buClr>
              <a:buSzPts val="2000"/>
              <a:buChar char="●"/>
            </a:pPr>
            <a:r>
              <a:rPr lang="en-US" sz="2000"/>
              <a:t>Documented by at least 2 sessions of 24-72 hour Holter and ECG monitoring (at least 1 session within 2 months prior to </a:t>
            </a:r>
            <a:r>
              <a:rPr lang="en-US" sz="2000"/>
              <a:t>enrollment</a:t>
            </a:r>
            <a:r>
              <a:rPr lang="en-US" sz="2000"/>
              <a:t>) </a:t>
            </a:r>
            <a:endParaRPr/>
          </a:p>
          <a:p>
            <a:pPr indent="0" lvl="0" marL="0" rtl="0" algn="l">
              <a:spcBef>
                <a:spcPts val="400"/>
              </a:spcBef>
              <a:spcAft>
                <a:spcPts val="1200"/>
              </a:spcAft>
              <a:buNone/>
            </a:pPr>
            <a:r>
              <a:t/>
            </a:r>
            <a:endParaRPr/>
          </a:p>
        </p:txBody>
      </p:sp>
      <p:pic>
        <p:nvPicPr>
          <p:cNvPr descr="File:Florida Atlantic University logo.svg - Wikimedia Commons" id="178" name="Google Shape;178;p28"/>
          <p:cNvPicPr preferRelativeResize="0"/>
          <p:nvPr/>
        </p:nvPicPr>
        <p:blipFill>
          <a:blip r:embed="rId3">
            <a:alphaModFix/>
          </a:blip>
          <a:stretch>
            <a:fillRect/>
          </a:stretch>
        </p:blipFill>
        <p:spPr>
          <a:xfrm>
            <a:off x="7585233" y="6126175"/>
            <a:ext cx="1558769" cy="73182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9"/>
          <p:cNvSpPr txBox="1"/>
          <p:nvPr>
            <p:ph type="title"/>
          </p:nvPr>
        </p:nvSpPr>
        <p:spPr>
          <a:xfrm>
            <a:off x="457200" y="274638"/>
            <a:ext cx="8229600" cy="11430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Inclusion and Exclusion Criteria </a:t>
            </a:r>
            <a:endParaRPr/>
          </a:p>
        </p:txBody>
      </p:sp>
      <p:pic>
        <p:nvPicPr>
          <p:cNvPr id="184" name="Google Shape;184;p29" title="Screen Shot 2025-10-03 at 1.07.46 AM.png"/>
          <p:cNvPicPr preferRelativeResize="0"/>
          <p:nvPr/>
        </p:nvPicPr>
        <p:blipFill>
          <a:blip r:embed="rId3">
            <a:alphaModFix/>
          </a:blip>
          <a:stretch>
            <a:fillRect/>
          </a:stretch>
        </p:blipFill>
        <p:spPr>
          <a:xfrm>
            <a:off x="0" y="1322250"/>
            <a:ext cx="9143999" cy="539768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3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Interventions</a:t>
            </a:r>
            <a:endParaRPr/>
          </a:p>
        </p:txBody>
      </p:sp>
      <p:sp>
        <p:nvSpPr>
          <p:cNvPr id="190" name="Google Shape;190;p3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2000"/>
              <a:buChar char="●"/>
            </a:pPr>
            <a:r>
              <a:rPr lang="en-US" sz="2000"/>
              <a:t>Randomized 1:1 ratio</a:t>
            </a:r>
            <a:endParaRPr/>
          </a:p>
          <a:p>
            <a:pPr indent="-285750" lvl="1" marL="742950" rtl="0" algn="l">
              <a:spcBef>
                <a:spcPts val="400"/>
              </a:spcBef>
              <a:spcAft>
                <a:spcPts val="0"/>
              </a:spcAft>
              <a:buClr>
                <a:schemeClr val="dk1"/>
              </a:buClr>
              <a:buSzPts val="2000"/>
              <a:buChar char="○"/>
            </a:pPr>
            <a:r>
              <a:rPr lang="en-US" sz="2000"/>
              <a:t>Discontinue OAC (stop DOAC)</a:t>
            </a:r>
            <a:endParaRPr/>
          </a:p>
          <a:p>
            <a:pPr indent="-285750" lvl="1" marL="742950" rtl="0" algn="l">
              <a:spcBef>
                <a:spcPts val="400"/>
              </a:spcBef>
              <a:spcAft>
                <a:spcPts val="0"/>
              </a:spcAft>
              <a:buClr>
                <a:schemeClr val="dk1"/>
              </a:buClr>
              <a:buSzPts val="2000"/>
              <a:buChar char="○"/>
            </a:pPr>
            <a:r>
              <a:rPr lang="en-US" sz="2000"/>
              <a:t>Continue OAC (standard-dose DOAC: apixaban, rivaroxaban)</a:t>
            </a:r>
            <a:endParaRPr/>
          </a:p>
          <a:p>
            <a:pPr indent="-285750" lvl="1" marL="742950" rtl="0" algn="l">
              <a:spcBef>
                <a:spcPts val="400"/>
              </a:spcBef>
              <a:spcAft>
                <a:spcPts val="0"/>
              </a:spcAft>
              <a:buClr>
                <a:schemeClr val="dk1"/>
              </a:buClr>
              <a:buSzPts val="2000"/>
              <a:buChar char="○"/>
            </a:pPr>
            <a:r>
              <a:rPr lang="en-US" sz="2000"/>
              <a:t>Crossover allowed if recurrence or physician judgement</a:t>
            </a:r>
            <a:endParaRPr sz="2000"/>
          </a:p>
          <a:p>
            <a:pPr indent="-355600" lvl="0" marL="342900" rtl="0" algn="l">
              <a:spcBef>
                <a:spcPts val="1200"/>
              </a:spcBef>
              <a:spcAft>
                <a:spcPts val="1200"/>
              </a:spcAft>
              <a:buSzPts val="2000"/>
              <a:buChar char="●"/>
            </a:pPr>
            <a:r>
              <a:rPr lang="en-US" sz="2000"/>
              <a:t>Intention to treat protocol</a:t>
            </a:r>
            <a:endParaRPr sz="2000"/>
          </a:p>
        </p:txBody>
      </p:sp>
      <p:pic>
        <p:nvPicPr>
          <p:cNvPr descr="File:Florida Atlantic University logo.svg - Wikimedia Commons" id="191" name="Google Shape;191;p30"/>
          <p:cNvPicPr preferRelativeResize="0"/>
          <p:nvPr/>
        </p:nvPicPr>
        <p:blipFill>
          <a:blip r:embed="rId3">
            <a:alphaModFix/>
          </a:blip>
          <a:stretch>
            <a:fillRect/>
          </a:stretch>
        </p:blipFill>
        <p:spPr>
          <a:xfrm>
            <a:off x="7585233" y="6126175"/>
            <a:ext cx="1558769" cy="73182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31"/>
          <p:cNvSpPr txBox="1"/>
          <p:nvPr>
            <p:ph type="title"/>
          </p:nvPr>
        </p:nvSpPr>
        <p:spPr>
          <a:xfrm>
            <a:off x="457200" y="274638"/>
            <a:ext cx="8229600" cy="11430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t/>
            </a:r>
            <a:endParaRPr/>
          </a:p>
        </p:txBody>
      </p:sp>
      <p:sp>
        <p:nvSpPr>
          <p:cNvPr id="197" name="Google Shape;197;p31"/>
          <p:cNvSpPr txBox="1"/>
          <p:nvPr>
            <p:ph idx="1" type="body"/>
          </p:nvPr>
        </p:nvSpPr>
        <p:spPr>
          <a:xfrm>
            <a:off x="457200" y="1600200"/>
            <a:ext cx="8229600" cy="4526100"/>
          </a:xfrm>
          <a:prstGeom prst="rect">
            <a:avLst/>
          </a:prstGeom>
        </p:spPr>
        <p:txBody>
          <a:bodyPr anchorCtr="0" anchor="t" bIns="45700" lIns="91425" spcFirstLastPara="1" rIns="91425" wrap="square" tIns="45700">
            <a:normAutofit/>
          </a:bodyPr>
          <a:lstStyle/>
          <a:p>
            <a:pPr indent="0" lvl="0" marL="0" rtl="0" algn="l">
              <a:spcBef>
                <a:spcPts val="360"/>
              </a:spcBef>
              <a:spcAft>
                <a:spcPts val="1200"/>
              </a:spcAft>
              <a:buNone/>
            </a:pPr>
            <a:r>
              <a:t/>
            </a:r>
            <a:endParaRPr/>
          </a:p>
        </p:txBody>
      </p:sp>
      <p:pic>
        <p:nvPicPr>
          <p:cNvPr id="198" name="Google Shape;198;p31" title="joi250063f1_1756138226.42433.png"/>
          <p:cNvPicPr preferRelativeResize="0"/>
          <p:nvPr/>
        </p:nvPicPr>
        <p:blipFill>
          <a:blip r:embed="rId3">
            <a:alphaModFix/>
          </a:blip>
          <a:stretch>
            <a:fillRect/>
          </a:stretch>
        </p:blipFill>
        <p:spPr>
          <a:xfrm>
            <a:off x="0" y="46285"/>
            <a:ext cx="9144001" cy="676543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pic>
        <p:nvPicPr>
          <p:cNvPr id="203" name="Google Shape;203;p32" title="Screen Shot 2025-10-03 at 10.39.08 AM.png"/>
          <p:cNvPicPr preferRelativeResize="0"/>
          <p:nvPr/>
        </p:nvPicPr>
        <p:blipFill>
          <a:blip r:embed="rId3">
            <a:alphaModFix/>
          </a:blip>
          <a:stretch>
            <a:fillRect/>
          </a:stretch>
        </p:blipFill>
        <p:spPr>
          <a:xfrm>
            <a:off x="152400" y="152400"/>
            <a:ext cx="8839199" cy="629620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5"/>
          <p:cNvSpPr txBox="1"/>
          <p:nvPr>
            <p:ph type="ctrTitle"/>
          </p:nvPr>
        </p:nvSpPr>
        <p:spPr>
          <a:xfrm>
            <a:off x="311700" y="719633"/>
            <a:ext cx="8520600" cy="17100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US"/>
              <a:t>Disclosures </a:t>
            </a:r>
            <a:endParaRPr/>
          </a:p>
        </p:txBody>
      </p:sp>
      <p:sp>
        <p:nvSpPr>
          <p:cNvPr id="79" name="Google Shape;79;p15"/>
          <p:cNvSpPr txBox="1"/>
          <p:nvPr>
            <p:ph idx="1" type="subTitle"/>
          </p:nvPr>
        </p:nvSpPr>
        <p:spPr>
          <a:xfrm>
            <a:off x="311700" y="2504750"/>
            <a:ext cx="7425300" cy="9843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SzPts val="2000"/>
              <a:buChar char="●"/>
            </a:pPr>
            <a:r>
              <a:rPr lang="en-US" sz="2000"/>
              <a:t>Neither the planners nor the speakers disclosed relevant financial relationships with ineligible companies </a:t>
            </a:r>
            <a:endParaRPr sz="2000"/>
          </a:p>
        </p:txBody>
      </p:sp>
      <p:pic>
        <p:nvPicPr>
          <p:cNvPr descr="File:Florida Atlantic University logo.svg - Wikimedia Commons" id="80" name="Google Shape;80;p15"/>
          <p:cNvPicPr preferRelativeResize="0"/>
          <p:nvPr/>
        </p:nvPicPr>
        <p:blipFill>
          <a:blip r:embed="rId3">
            <a:alphaModFix/>
          </a:blip>
          <a:stretch>
            <a:fillRect/>
          </a:stretch>
        </p:blipFill>
        <p:spPr>
          <a:xfrm>
            <a:off x="7509525" y="6090625"/>
            <a:ext cx="1634473" cy="76737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Endpoints</a:t>
            </a:r>
            <a:endParaRPr/>
          </a:p>
        </p:txBody>
      </p:sp>
      <p:sp>
        <p:nvSpPr>
          <p:cNvPr id="209" name="Google Shape;209;p3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2000"/>
              <a:buChar char="●"/>
            </a:pPr>
            <a:r>
              <a:rPr lang="en-US" sz="2000"/>
              <a:t>Primary: composite of stroke, systemic embolism, major bleeding at 24 months</a:t>
            </a:r>
            <a:endParaRPr sz="2000"/>
          </a:p>
          <a:p>
            <a:pPr indent="-298450" lvl="1" marL="742950" rtl="0" algn="l">
              <a:spcBef>
                <a:spcPts val="0"/>
              </a:spcBef>
              <a:spcAft>
                <a:spcPts val="0"/>
              </a:spcAft>
              <a:buSzPts val="2000"/>
              <a:buChar char="○"/>
            </a:pPr>
            <a:r>
              <a:rPr lang="en-US" sz="2000"/>
              <a:t>Major bleeding defined by International Society of Thrombosis and Haemostasis (ISTH): fatal bleeding, symptomatic bleeding in critical area/organ (brain, spine, retroperitoneal), or significant reduction in Hgb by at least 2 g/dL or transfusion of 2 or more units of blood/red cells </a:t>
            </a:r>
            <a:endParaRPr sz="2000"/>
          </a:p>
          <a:p>
            <a:pPr indent="-342900" lvl="0" marL="342900" rtl="0" algn="l">
              <a:spcBef>
                <a:spcPts val="0"/>
              </a:spcBef>
              <a:spcAft>
                <a:spcPts val="0"/>
              </a:spcAft>
              <a:buClr>
                <a:schemeClr val="dk1"/>
              </a:buClr>
              <a:buSzPts val="2000"/>
              <a:buChar char="●"/>
            </a:pPr>
            <a:r>
              <a:rPr lang="en-US" sz="2000"/>
              <a:t>Secondary: individual components of primary outcome, clinically relevant non-major bleeding, all-cause mortality, myocardial infarction, TIA, and hospitalization due to any cause </a:t>
            </a:r>
            <a:endParaRPr sz="2000"/>
          </a:p>
          <a:p>
            <a:pPr indent="0" lvl="0" marL="342900" rtl="0" algn="l">
              <a:spcBef>
                <a:spcPts val="0"/>
              </a:spcBef>
              <a:spcAft>
                <a:spcPts val="0"/>
              </a:spcAft>
              <a:buNone/>
            </a:pPr>
            <a:r>
              <a:t/>
            </a:r>
            <a:endParaRPr/>
          </a:p>
        </p:txBody>
      </p:sp>
      <p:pic>
        <p:nvPicPr>
          <p:cNvPr descr="File:Florida Atlantic University logo.svg - Wikimedia Commons" id="210" name="Google Shape;210;p33"/>
          <p:cNvPicPr preferRelativeResize="0"/>
          <p:nvPr/>
        </p:nvPicPr>
        <p:blipFill>
          <a:blip r:embed="rId3">
            <a:alphaModFix/>
          </a:blip>
          <a:stretch>
            <a:fillRect/>
          </a:stretch>
        </p:blipFill>
        <p:spPr>
          <a:xfrm>
            <a:off x="7585233" y="6126175"/>
            <a:ext cx="1558769" cy="73182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4"/>
          <p:cNvSpPr txBox="1"/>
          <p:nvPr>
            <p:ph type="title"/>
          </p:nvPr>
        </p:nvSpPr>
        <p:spPr>
          <a:xfrm>
            <a:off x="457200" y="274638"/>
            <a:ext cx="8229600" cy="11430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Population Characterizations</a:t>
            </a:r>
            <a:endParaRPr/>
          </a:p>
        </p:txBody>
      </p:sp>
      <p:sp>
        <p:nvSpPr>
          <p:cNvPr id="216" name="Google Shape;216;p34"/>
          <p:cNvSpPr txBox="1"/>
          <p:nvPr>
            <p:ph idx="1" type="body"/>
          </p:nvPr>
        </p:nvSpPr>
        <p:spPr>
          <a:xfrm>
            <a:off x="457200" y="1600200"/>
            <a:ext cx="8618400" cy="4526100"/>
          </a:xfrm>
          <a:prstGeom prst="rect">
            <a:avLst/>
          </a:prstGeom>
        </p:spPr>
        <p:txBody>
          <a:bodyPr anchorCtr="0" anchor="t" bIns="45700" lIns="91425" spcFirstLastPara="1" rIns="91425" wrap="square" tIns="45700">
            <a:normAutofit/>
          </a:bodyPr>
          <a:lstStyle/>
          <a:p>
            <a:pPr indent="-349250" lvl="0" marL="457200" rtl="0" algn="l">
              <a:spcBef>
                <a:spcPts val="360"/>
              </a:spcBef>
              <a:spcAft>
                <a:spcPts val="0"/>
              </a:spcAft>
              <a:buClr>
                <a:srgbClr val="434343"/>
              </a:buClr>
              <a:buSzPts val="1900"/>
              <a:buChar char="●"/>
            </a:pPr>
            <a:r>
              <a:rPr lang="en-US" sz="1900">
                <a:solidFill>
                  <a:srgbClr val="434343"/>
                </a:solidFill>
              </a:rPr>
              <a:t>Mean age was 64 years (SD, 8 years)</a:t>
            </a:r>
            <a:endParaRPr sz="1900">
              <a:solidFill>
                <a:srgbClr val="434343"/>
              </a:solidFill>
            </a:endParaRPr>
          </a:p>
          <a:p>
            <a:pPr indent="-349250" lvl="0" marL="457200" rtl="0" algn="l">
              <a:spcBef>
                <a:spcPts val="0"/>
              </a:spcBef>
              <a:spcAft>
                <a:spcPts val="0"/>
              </a:spcAft>
              <a:buClr>
                <a:srgbClr val="434343"/>
              </a:buClr>
              <a:buSzPts val="1900"/>
              <a:buChar char="●"/>
            </a:pPr>
            <a:r>
              <a:rPr lang="en-US" sz="1900">
                <a:solidFill>
                  <a:srgbClr val="434343"/>
                </a:solidFill>
              </a:rPr>
              <a:t>209 (24.9%) women</a:t>
            </a:r>
            <a:endParaRPr sz="1900">
              <a:solidFill>
                <a:srgbClr val="434343"/>
              </a:solidFill>
            </a:endParaRPr>
          </a:p>
          <a:p>
            <a:pPr indent="-349250" lvl="0" marL="457200" rtl="0" algn="l">
              <a:spcBef>
                <a:spcPts val="0"/>
              </a:spcBef>
              <a:spcAft>
                <a:spcPts val="0"/>
              </a:spcAft>
              <a:buClr>
                <a:srgbClr val="434343"/>
              </a:buClr>
              <a:buSzPts val="1900"/>
              <a:buChar char="●"/>
            </a:pPr>
            <a:r>
              <a:rPr lang="en-US" sz="1900">
                <a:solidFill>
                  <a:srgbClr val="434343"/>
                </a:solidFill>
              </a:rPr>
              <a:t>568 (67.6%) had paroxysmal atrial fibrillation </a:t>
            </a:r>
            <a:endParaRPr sz="1900">
              <a:solidFill>
                <a:srgbClr val="434343"/>
              </a:solidFill>
            </a:endParaRPr>
          </a:p>
          <a:p>
            <a:pPr indent="-349250" lvl="0" marL="457200" rtl="0" algn="l">
              <a:spcBef>
                <a:spcPts val="0"/>
              </a:spcBef>
              <a:spcAft>
                <a:spcPts val="0"/>
              </a:spcAft>
              <a:buClr>
                <a:srgbClr val="434343"/>
              </a:buClr>
              <a:buSzPts val="1900"/>
              <a:buChar char="●"/>
            </a:pPr>
            <a:r>
              <a:rPr lang="en-US" sz="1900">
                <a:solidFill>
                  <a:srgbClr val="434343"/>
                </a:solidFill>
              </a:rPr>
              <a:t>Mean duration between catheter ablation and randomization was 3.6 years (SD 3 years)</a:t>
            </a:r>
            <a:endParaRPr sz="1900">
              <a:solidFill>
                <a:srgbClr val="434343"/>
              </a:solidFill>
            </a:endParaRPr>
          </a:p>
          <a:p>
            <a:pPr indent="-349250" lvl="0" marL="457200" rtl="0" algn="l">
              <a:spcBef>
                <a:spcPts val="0"/>
              </a:spcBef>
              <a:spcAft>
                <a:spcPts val="0"/>
              </a:spcAft>
              <a:buClr>
                <a:srgbClr val="434343"/>
              </a:buClr>
              <a:buSzPts val="1900"/>
              <a:buChar char="●"/>
            </a:pPr>
            <a:r>
              <a:rPr lang="en-US" sz="1900">
                <a:solidFill>
                  <a:srgbClr val="434343"/>
                </a:solidFill>
              </a:rPr>
              <a:t>Mean </a:t>
            </a:r>
            <a:r>
              <a:rPr lang="en-US" sz="1900">
                <a:solidFill>
                  <a:srgbClr val="434343"/>
                </a:solidFill>
              </a:rPr>
              <a:t>CHA₂DS₂-VASc</a:t>
            </a:r>
            <a:r>
              <a:rPr lang="en-US" sz="1900">
                <a:solidFill>
                  <a:srgbClr val="434343"/>
                </a:solidFill>
              </a:rPr>
              <a:t> score was 2.1 (SD, 1.0) and HAS-BLED was 1.8 (SD, 1.1)</a:t>
            </a:r>
            <a:endParaRPr sz="1900">
              <a:solidFill>
                <a:srgbClr val="434343"/>
              </a:solidFill>
            </a:endParaRPr>
          </a:p>
          <a:p>
            <a:pPr indent="-349250" lvl="0" marL="457200" rtl="0" algn="l">
              <a:spcBef>
                <a:spcPts val="0"/>
              </a:spcBef>
              <a:spcAft>
                <a:spcPts val="0"/>
              </a:spcAft>
              <a:buClr>
                <a:srgbClr val="434343"/>
              </a:buClr>
              <a:buSzPts val="1900"/>
              <a:buChar char="●"/>
            </a:pPr>
            <a:r>
              <a:rPr lang="en-US" sz="1900">
                <a:solidFill>
                  <a:srgbClr val="434343"/>
                </a:solidFill>
              </a:rPr>
              <a:t>247 (29.4%) had </a:t>
            </a:r>
            <a:r>
              <a:rPr lang="en-US" sz="1900">
                <a:solidFill>
                  <a:srgbClr val="434343"/>
                </a:solidFill>
              </a:rPr>
              <a:t>CHA₂DS₂-VASc &lt; 2, 336 (40.1%) had score of 2, 166 (19.8%) had score of 3, and 90 (10.7%) had a score of 4 or greater</a:t>
            </a:r>
            <a:endParaRPr sz="1900">
              <a:solidFill>
                <a:srgbClr val="434343"/>
              </a:solidFill>
            </a:endParaRPr>
          </a:p>
          <a:p>
            <a:pPr indent="0" lvl="0" marL="457200" rtl="0" algn="l">
              <a:spcBef>
                <a:spcPts val="1200"/>
              </a:spcBef>
              <a:spcAft>
                <a:spcPts val="1200"/>
              </a:spcAft>
              <a:buNone/>
            </a:pPr>
            <a:r>
              <a:t/>
            </a:r>
            <a:endParaRPr sz="1900">
              <a:solidFill>
                <a:srgbClr val="434343"/>
              </a:solidFill>
            </a:endParaRPr>
          </a:p>
        </p:txBody>
      </p:sp>
      <p:pic>
        <p:nvPicPr>
          <p:cNvPr descr="File:Florida Atlantic University logo.svg - Wikimedia Commons" id="217" name="Google Shape;217;p34"/>
          <p:cNvPicPr preferRelativeResize="0"/>
          <p:nvPr/>
        </p:nvPicPr>
        <p:blipFill>
          <a:blip r:embed="rId3">
            <a:alphaModFix/>
          </a:blip>
          <a:stretch>
            <a:fillRect/>
          </a:stretch>
        </p:blipFill>
        <p:spPr>
          <a:xfrm>
            <a:off x="7585233" y="6126175"/>
            <a:ext cx="1558769" cy="73182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5"/>
          <p:cNvSpPr txBox="1"/>
          <p:nvPr>
            <p:ph type="title"/>
          </p:nvPr>
        </p:nvSpPr>
        <p:spPr>
          <a:xfrm>
            <a:off x="457200" y="274638"/>
            <a:ext cx="8229600" cy="11430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Population Characterizations</a:t>
            </a:r>
            <a:endParaRPr/>
          </a:p>
        </p:txBody>
      </p:sp>
      <p:sp>
        <p:nvSpPr>
          <p:cNvPr id="223" name="Google Shape;223;p35"/>
          <p:cNvSpPr txBox="1"/>
          <p:nvPr>
            <p:ph idx="1" type="body"/>
          </p:nvPr>
        </p:nvSpPr>
        <p:spPr>
          <a:xfrm>
            <a:off x="457200" y="1600200"/>
            <a:ext cx="8618400" cy="4526100"/>
          </a:xfrm>
          <a:prstGeom prst="rect">
            <a:avLst/>
          </a:prstGeom>
        </p:spPr>
        <p:txBody>
          <a:bodyPr anchorCtr="0" anchor="t" bIns="45700" lIns="91425" spcFirstLastPara="1" rIns="91425" wrap="square" tIns="45700">
            <a:normAutofit/>
          </a:bodyPr>
          <a:lstStyle/>
          <a:p>
            <a:pPr indent="-349250" lvl="0" marL="457200" rtl="0" algn="l">
              <a:spcBef>
                <a:spcPts val="360"/>
              </a:spcBef>
              <a:spcAft>
                <a:spcPts val="0"/>
              </a:spcAft>
              <a:buClr>
                <a:srgbClr val="434343"/>
              </a:buClr>
              <a:buSzPts val="1900"/>
              <a:buChar char="●"/>
            </a:pPr>
            <a:r>
              <a:rPr lang="en-US" sz="1900">
                <a:solidFill>
                  <a:srgbClr val="434343"/>
                </a:solidFill>
              </a:rPr>
              <a:t>Radiofrequency ablation most common method of ablation, 360 of 412 (87.4%), in no OAC group vs 352 of 412 (85.2%) in OAC group</a:t>
            </a:r>
            <a:endParaRPr sz="1900">
              <a:solidFill>
                <a:srgbClr val="434343"/>
              </a:solidFill>
            </a:endParaRPr>
          </a:p>
          <a:p>
            <a:pPr indent="-349250" lvl="0" marL="457200" rtl="0" algn="l">
              <a:spcBef>
                <a:spcPts val="0"/>
              </a:spcBef>
              <a:spcAft>
                <a:spcPts val="0"/>
              </a:spcAft>
              <a:buClr>
                <a:srgbClr val="434343"/>
              </a:buClr>
              <a:buSzPts val="1900"/>
              <a:buChar char="●"/>
            </a:pPr>
            <a:r>
              <a:rPr lang="en-US" sz="1900">
                <a:solidFill>
                  <a:srgbClr val="434343"/>
                </a:solidFill>
              </a:rPr>
              <a:t>Pulmonary vein isolation performed in all cases </a:t>
            </a:r>
            <a:endParaRPr sz="1900">
              <a:solidFill>
                <a:srgbClr val="434343"/>
              </a:solidFill>
            </a:endParaRPr>
          </a:p>
          <a:p>
            <a:pPr indent="-349250" lvl="0" marL="457200" rtl="0" algn="l">
              <a:spcBef>
                <a:spcPts val="0"/>
              </a:spcBef>
              <a:spcAft>
                <a:spcPts val="0"/>
              </a:spcAft>
              <a:buClr>
                <a:srgbClr val="434343"/>
              </a:buClr>
              <a:buSzPts val="1900"/>
              <a:buChar char="●"/>
            </a:pPr>
            <a:r>
              <a:rPr lang="en-US" sz="1900">
                <a:solidFill>
                  <a:srgbClr val="434343"/>
                </a:solidFill>
              </a:rPr>
              <a:t>Apixaban (5mg BID) most commonly prescribed (78.0%)</a:t>
            </a:r>
            <a:endParaRPr sz="1900">
              <a:solidFill>
                <a:srgbClr val="434343"/>
              </a:solidFill>
            </a:endParaRPr>
          </a:p>
          <a:p>
            <a:pPr indent="-349250" lvl="1" marL="914400" rtl="0" algn="l">
              <a:spcBef>
                <a:spcPts val="0"/>
              </a:spcBef>
              <a:spcAft>
                <a:spcPts val="0"/>
              </a:spcAft>
              <a:buClr>
                <a:srgbClr val="434343"/>
              </a:buClr>
              <a:buSzPts val="1900"/>
              <a:buChar char="○"/>
            </a:pPr>
            <a:r>
              <a:rPr lang="en-US" sz="1900">
                <a:solidFill>
                  <a:srgbClr val="434343"/>
                </a:solidFill>
              </a:rPr>
              <a:t>Also included renal adjusted </a:t>
            </a:r>
            <a:endParaRPr sz="1900">
              <a:solidFill>
                <a:srgbClr val="434343"/>
              </a:solidFill>
            </a:endParaRPr>
          </a:p>
          <a:p>
            <a:pPr indent="-349250" lvl="0" marL="457200" rtl="0" algn="l">
              <a:spcBef>
                <a:spcPts val="0"/>
              </a:spcBef>
              <a:spcAft>
                <a:spcPts val="0"/>
              </a:spcAft>
              <a:buClr>
                <a:srgbClr val="434343"/>
              </a:buClr>
              <a:buSzPts val="1900"/>
              <a:buChar char="●"/>
            </a:pPr>
            <a:r>
              <a:rPr lang="en-US" sz="1900">
                <a:solidFill>
                  <a:srgbClr val="434343"/>
                </a:solidFill>
              </a:rPr>
              <a:t>Atrial arrhythmia recurred in 40 (9.6%) in no OAC group vs 37 (8.7%) patients in OAC group </a:t>
            </a:r>
            <a:endParaRPr sz="1900">
              <a:solidFill>
                <a:srgbClr val="434343"/>
              </a:solidFill>
            </a:endParaRPr>
          </a:p>
        </p:txBody>
      </p:sp>
      <p:pic>
        <p:nvPicPr>
          <p:cNvPr descr="File:Florida Atlantic University logo.svg - Wikimedia Commons" id="224" name="Google Shape;224;p35"/>
          <p:cNvPicPr preferRelativeResize="0"/>
          <p:nvPr/>
        </p:nvPicPr>
        <p:blipFill>
          <a:blip r:embed="rId3">
            <a:alphaModFix/>
          </a:blip>
          <a:stretch>
            <a:fillRect/>
          </a:stretch>
        </p:blipFill>
        <p:spPr>
          <a:xfrm>
            <a:off x="7585233" y="6126175"/>
            <a:ext cx="1558769" cy="73182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36"/>
          <p:cNvSpPr txBox="1"/>
          <p:nvPr>
            <p:ph type="title"/>
          </p:nvPr>
        </p:nvSpPr>
        <p:spPr>
          <a:xfrm>
            <a:off x="457200" y="274651"/>
            <a:ext cx="8229600" cy="12345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sz="3200"/>
              <a:t>Population </a:t>
            </a:r>
            <a:r>
              <a:rPr lang="en-US" sz="3200"/>
              <a:t>Characterizations</a:t>
            </a:r>
            <a:endParaRPr sz="3200"/>
          </a:p>
        </p:txBody>
      </p:sp>
      <p:pic>
        <p:nvPicPr>
          <p:cNvPr id="230" name="Google Shape;230;p36" title="joi250063t1_1756138226.48433.png"/>
          <p:cNvPicPr preferRelativeResize="0"/>
          <p:nvPr/>
        </p:nvPicPr>
        <p:blipFill rotWithShape="1">
          <a:blip r:embed="rId3">
            <a:alphaModFix/>
          </a:blip>
          <a:srcRect b="0" l="0" r="25478" t="0"/>
          <a:stretch/>
        </p:blipFill>
        <p:spPr>
          <a:xfrm>
            <a:off x="1468637" y="0"/>
            <a:ext cx="6206726" cy="6858001"/>
          </a:xfrm>
          <a:prstGeom prst="rect">
            <a:avLst/>
          </a:prstGeom>
          <a:noFill/>
          <a:ln>
            <a:noFill/>
          </a:ln>
        </p:spPr>
      </p:pic>
      <p:sp>
        <p:nvSpPr>
          <p:cNvPr id="231" name="Google Shape;231;p36"/>
          <p:cNvSpPr/>
          <p:nvPr/>
        </p:nvSpPr>
        <p:spPr>
          <a:xfrm>
            <a:off x="1608425" y="4687125"/>
            <a:ext cx="5585075" cy="157875"/>
          </a:xfrm>
          <a:prstGeom prst="flowChartProcess">
            <a:avLst/>
          </a:prstGeom>
          <a:no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oboto"/>
              <a:ea typeface="Roboto"/>
              <a:cs typeface="Roboto"/>
              <a:sym typeface="Roboto"/>
            </a:endParaRPr>
          </a:p>
        </p:txBody>
      </p:sp>
      <p:sp>
        <p:nvSpPr>
          <p:cNvPr id="232" name="Google Shape;232;p36"/>
          <p:cNvSpPr/>
          <p:nvPr/>
        </p:nvSpPr>
        <p:spPr>
          <a:xfrm>
            <a:off x="1522925" y="1982275"/>
            <a:ext cx="5585075" cy="257675"/>
          </a:xfrm>
          <a:prstGeom prst="flowChartProcess">
            <a:avLst/>
          </a:prstGeom>
          <a:no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oboto"/>
              <a:ea typeface="Roboto"/>
              <a:cs typeface="Roboto"/>
              <a:sym typeface="Roboto"/>
            </a:endParaRPr>
          </a:p>
        </p:txBody>
      </p:sp>
      <p:sp>
        <p:nvSpPr>
          <p:cNvPr id="233" name="Google Shape;233;p36"/>
          <p:cNvSpPr/>
          <p:nvPr/>
        </p:nvSpPr>
        <p:spPr>
          <a:xfrm>
            <a:off x="1522925" y="674300"/>
            <a:ext cx="5585075" cy="157875"/>
          </a:xfrm>
          <a:prstGeom prst="flowChartProcess">
            <a:avLst/>
          </a:prstGeom>
          <a:no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oboto"/>
              <a:ea typeface="Roboto"/>
              <a:cs typeface="Roboto"/>
              <a:sym typeface="Roboto"/>
            </a:endParaRPr>
          </a:p>
        </p:txBody>
      </p:sp>
      <p:pic>
        <p:nvPicPr>
          <p:cNvPr descr="File:Florida Atlantic University logo.svg - Wikimedia Commons" id="234" name="Google Shape;234;p36"/>
          <p:cNvPicPr preferRelativeResize="0"/>
          <p:nvPr/>
        </p:nvPicPr>
        <p:blipFill>
          <a:blip r:embed="rId4">
            <a:alphaModFix/>
          </a:blip>
          <a:stretch>
            <a:fillRect/>
          </a:stretch>
        </p:blipFill>
        <p:spPr>
          <a:xfrm>
            <a:off x="7585233" y="6126175"/>
            <a:ext cx="1558769" cy="73182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pic>
        <p:nvPicPr>
          <p:cNvPr id="239" name="Google Shape;239;p37" title="Screen Shot 2025-10-03 at 10.35.32 AM.png"/>
          <p:cNvPicPr preferRelativeResize="0"/>
          <p:nvPr/>
        </p:nvPicPr>
        <p:blipFill>
          <a:blip r:embed="rId3">
            <a:alphaModFix/>
          </a:blip>
          <a:stretch>
            <a:fillRect/>
          </a:stretch>
        </p:blipFill>
        <p:spPr>
          <a:xfrm>
            <a:off x="1492850" y="241200"/>
            <a:ext cx="6158301" cy="655320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3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Primary Outcome</a:t>
            </a:r>
            <a:endParaRPr/>
          </a:p>
        </p:txBody>
      </p:sp>
      <p:sp>
        <p:nvSpPr>
          <p:cNvPr id="245" name="Google Shape;245;p3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55600" lvl="0" marL="342900" rtl="0" algn="l">
              <a:spcBef>
                <a:spcPts val="0"/>
              </a:spcBef>
              <a:spcAft>
                <a:spcPts val="0"/>
              </a:spcAft>
              <a:buClr>
                <a:schemeClr val="dk1"/>
              </a:buClr>
              <a:buSzPts val="2200"/>
              <a:buChar char="●"/>
            </a:pPr>
            <a:r>
              <a:rPr lang="en-US" sz="2200"/>
              <a:t>At 2 years - primary composite outcome </a:t>
            </a:r>
            <a:r>
              <a:rPr lang="en-US" sz="2200"/>
              <a:t>occurred</a:t>
            </a:r>
            <a:r>
              <a:rPr lang="en-US" sz="2200"/>
              <a:t> in 1 of 417 </a:t>
            </a:r>
            <a:r>
              <a:rPr lang="en-US" sz="2200"/>
              <a:t>patients</a:t>
            </a:r>
            <a:r>
              <a:rPr lang="en-US" sz="2200"/>
              <a:t> (0.3%) in no OAC vs 8 of 423 (2.2%) in OAC group</a:t>
            </a:r>
            <a:endParaRPr sz="1500"/>
          </a:p>
          <a:p>
            <a:pPr indent="-298450" lvl="1" marL="742950" rtl="0" algn="l">
              <a:spcBef>
                <a:spcPts val="400"/>
              </a:spcBef>
              <a:spcAft>
                <a:spcPts val="0"/>
              </a:spcAft>
              <a:buClr>
                <a:schemeClr val="dk1"/>
              </a:buClr>
              <a:buSzPts val="2200"/>
              <a:buChar char="○"/>
            </a:pPr>
            <a:r>
              <a:rPr lang="en-US" sz="2200"/>
              <a:t>Absolute difference: -1.9% (95% CI -3.5 to -0.3), P = 0.02</a:t>
            </a:r>
            <a:endParaRPr sz="1300"/>
          </a:p>
          <a:p>
            <a:pPr indent="0" lvl="0" marL="742950" rtl="0" algn="l">
              <a:spcBef>
                <a:spcPts val="400"/>
              </a:spcBef>
              <a:spcAft>
                <a:spcPts val="1200"/>
              </a:spcAft>
              <a:buNone/>
            </a:pPr>
            <a:r>
              <a:t/>
            </a:r>
            <a:endParaRPr sz="1500"/>
          </a:p>
        </p:txBody>
      </p:sp>
      <p:pic>
        <p:nvPicPr>
          <p:cNvPr descr="File:Florida Atlantic University logo.svg - Wikimedia Commons" id="246" name="Google Shape;246;p38"/>
          <p:cNvPicPr preferRelativeResize="0"/>
          <p:nvPr/>
        </p:nvPicPr>
        <p:blipFill>
          <a:blip r:embed="rId3">
            <a:alphaModFix/>
          </a:blip>
          <a:stretch>
            <a:fillRect/>
          </a:stretch>
        </p:blipFill>
        <p:spPr>
          <a:xfrm>
            <a:off x="7585233" y="6126175"/>
            <a:ext cx="1558769" cy="73182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3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Secondary Outcomes</a:t>
            </a:r>
            <a:endParaRPr/>
          </a:p>
        </p:txBody>
      </p:sp>
      <p:sp>
        <p:nvSpPr>
          <p:cNvPr id="252" name="Google Shape;252;p3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2000"/>
              <a:buChar char="●"/>
            </a:pPr>
            <a:r>
              <a:rPr lang="en-US" sz="2000"/>
              <a:t>Ischemic stroke: 0.3% vs 0.8% </a:t>
            </a:r>
            <a:endParaRPr sz="2000"/>
          </a:p>
          <a:p>
            <a:pPr indent="-298450" lvl="1" marL="742950" rtl="0" algn="l">
              <a:spcBef>
                <a:spcPts val="400"/>
              </a:spcBef>
              <a:spcAft>
                <a:spcPts val="0"/>
              </a:spcAft>
              <a:buSzPts val="2000"/>
              <a:buChar char="○"/>
            </a:pPr>
            <a:r>
              <a:rPr lang="en-US" sz="2000"/>
              <a:t>Absolute difference: -0.5% (95% CI -1.6 to 0.6)</a:t>
            </a:r>
            <a:endParaRPr sz="2000"/>
          </a:p>
          <a:p>
            <a:pPr indent="-342900" lvl="0" marL="342900" rtl="0" algn="l">
              <a:spcBef>
                <a:spcPts val="0"/>
              </a:spcBef>
              <a:spcAft>
                <a:spcPts val="0"/>
              </a:spcAft>
              <a:buClr>
                <a:schemeClr val="dk1"/>
              </a:buClr>
              <a:buSzPts val="2000"/>
              <a:buChar char="●"/>
            </a:pPr>
            <a:r>
              <a:rPr lang="en-US" sz="2000"/>
              <a:t>Major bleeding: 0 vs 1.4%</a:t>
            </a:r>
            <a:endParaRPr sz="2000"/>
          </a:p>
          <a:p>
            <a:pPr indent="-298450" lvl="1" marL="742950" rtl="0" algn="l">
              <a:spcBef>
                <a:spcPts val="400"/>
              </a:spcBef>
              <a:spcAft>
                <a:spcPts val="0"/>
              </a:spcAft>
              <a:buSzPts val="2000"/>
              <a:buChar char="○"/>
            </a:pPr>
            <a:r>
              <a:rPr lang="en-US" sz="2000"/>
              <a:t>Absolute difference: -1.4% (95% CI -2.6 to -0.2)</a:t>
            </a:r>
            <a:endParaRPr sz="2000"/>
          </a:p>
          <a:p>
            <a:pPr indent="-355600" lvl="0" marL="342900" rtl="0" algn="l">
              <a:spcBef>
                <a:spcPts val="0"/>
              </a:spcBef>
              <a:spcAft>
                <a:spcPts val="0"/>
              </a:spcAft>
              <a:buSzPts val="2000"/>
              <a:buChar char="●"/>
            </a:pPr>
            <a:r>
              <a:rPr lang="en-US" sz="2000"/>
              <a:t>Systemic embolism: none</a:t>
            </a:r>
            <a:endParaRPr sz="2000"/>
          </a:p>
          <a:p>
            <a:pPr indent="-355600" lvl="0" marL="342900" rtl="0" algn="l">
              <a:spcBef>
                <a:spcPts val="0"/>
              </a:spcBef>
              <a:spcAft>
                <a:spcPts val="0"/>
              </a:spcAft>
              <a:buSzPts val="2000"/>
              <a:buChar char="●"/>
            </a:pPr>
            <a:r>
              <a:rPr lang="en-US" sz="2000"/>
              <a:t>TIA 2 (0.6%) vs 0 (0%) </a:t>
            </a:r>
            <a:endParaRPr sz="2000"/>
          </a:p>
          <a:p>
            <a:pPr indent="-298450" lvl="1" marL="742950" rtl="0" algn="l">
              <a:spcBef>
                <a:spcPts val="0"/>
              </a:spcBef>
              <a:spcAft>
                <a:spcPts val="0"/>
              </a:spcAft>
              <a:buClr>
                <a:schemeClr val="dk1"/>
              </a:buClr>
              <a:buSzPts val="2000"/>
              <a:buChar char="○"/>
            </a:pPr>
            <a:r>
              <a:rPr lang="en-US" sz="2000"/>
              <a:t>Absolute difference: 0.6% (95% CI -0.2 to 1.3)</a:t>
            </a:r>
            <a:endParaRPr sz="2000"/>
          </a:p>
          <a:p>
            <a:pPr indent="-342900" lvl="0" marL="342900" rtl="0" algn="l">
              <a:spcBef>
                <a:spcPts val="0"/>
              </a:spcBef>
              <a:spcAft>
                <a:spcPts val="0"/>
              </a:spcAft>
              <a:buClr>
                <a:schemeClr val="dk1"/>
              </a:buClr>
              <a:buSzPts val="2000"/>
              <a:buChar char="●"/>
            </a:pPr>
            <a:r>
              <a:rPr lang="en-US" sz="2000"/>
              <a:t>Non-Major bleed: 1.4% vs 1.9%, no clinical significance</a:t>
            </a:r>
            <a:endParaRPr sz="2000"/>
          </a:p>
          <a:p>
            <a:pPr indent="-342900" lvl="0" marL="342900" rtl="0" algn="l">
              <a:spcBef>
                <a:spcPts val="0"/>
              </a:spcBef>
              <a:spcAft>
                <a:spcPts val="0"/>
              </a:spcAft>
              <a:buClr>
                <a:schemeClr val="dk1"/>
              </a:buClr>
              <a:buSzPts val="2000"/>
              <a:buChar char="●"/>
            </a:pPr>
            <a:r>
              <a:rPr lang="en-US" sz="2000"/>
              <a:t>MI, </a:t>
            </a:r>
            <a:r>
              <a:rPr lang="en-US" sz="2000"/>
              <a:t>All-cause mortality: none</a:t>
            </a:r>
            <a:endParaRPr/>
          </a:p>
        </p:txBody>
      </p:sp>
      <p:pic>
        <p:nvPicPr>
          <p:cNvPr descr="File:Florida Atlantic University logo.svg - Wikimedia Commons" id="253" name="Google Shape;253;p39"/>
          <p:cNvPicPr preferRelativeResize="0"/>
          <p:nvPr/>
        </p:nvPicPr>
        <p:blipFill>
          <a:blip r:embed="rId3">
            <a:alphaModFix/>
          </a:blip>
          <a:stretch>
            <a:fillRect/>
          </a:stretch>
        </p:blipFill>
        <p:spPr>
          <a:xfrm>
            <a:off x="7585233" y="6126175"/>
            <a:ext cx="1558769" cy="73182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40"/>
          <p:cNvSpPr txBox="1"/>
          <p:nvPr>
            <p:ph idx="1" type="body"/>
          </p:nvPr>
        </p:nvSpPr>
        <p:spPr>
          <a:xfrm>
            <a:off x="457200" y="1568100"/>
            <a:ext cx="8229600" cy="4526100"/>
          </a:xfrm>
          <a:prstGeom prst="rect">
            <a:avLst/>
          </a:prstGeom>
        </p:spPr>
        <p:txBody>
          <a:bodyPr anchorCtr="0" anchor="t" bIns="45700" lIns="91425" spcFirstLastPara="1" rIns="91425" wrap="square" tIns="45700">
            <a:normAutofit/>
          </a:bodyPr>
          <a:lstStyle/>
          <a:p>
            <a:pPr indent="-330200" lvl="0" marL="457200" rtl="0" algn="l">
              <a:spcBef>
                <a:spcPts val="360"/>
              </a:spcBef>
              <a:spcAft>
                <a:spcPts val="0"/>
              </a:spcAft>
              <a:buClr>
                <a:srgbClr val="434343"/>
              </a:buClr>
              <a:buSzPts val="1600"/>
              <a:buChar char="●"/>
            </a:pPr>
            <a:r>
              <a:t/>
            </a:r>
            <a:endParaRPr/>
          </a:p>
        </p:txBody>
      </p:sp>
      <p:pic>
        <p:nvPicPr>
          <p:cNvPr id="259" name="Google Shape;259;p40" title="joi250063t2_1756138226.50433.png"/>
          <p:cNvPicPr preferRelativeResize="0"/>
          <p:nvPr/>
        </p:nvPicPr>
        <p:blipFill rotWithShape="1">
          <a:blip r:embed="rId3">
            <a:alphaModFix/>
          </a:blip>
          <a:srcRect b="15095" l="0" r="0" t="0"/>
          <a:stretch/>
        </p:blipFill>
        <p:spPr>
          <a:xfrm>
            <a:off x="0" y="-10702"/>
            <a:ext cx="9144002" cy="6967175"/>
          </a:xfrm>
          <a:prstGeom prst="rect">
            <a:avLst/>
          </a:prstGeom>
          <a:noFill/>
          <a:ln>
            <a:noFill/>
          </a:ln>
        </p:spPr>
      </p:pic>
      <p:sp>
        <p:nvSpPr>
          <p:cNvPr id="260" name="Google Shape;260;p40"/>
          <p:cNvSpPr/>
          <p:nvPr/>
        </p:nvSpPr>
        <p:spPr>
          <a:xfrm>
            <a:off x="4709000" y="3553150"/>
            <a:ext cx="781200" cy="342600"/>
          </a:xfrm>
          <a:prstGeom prst="rect">
            <a:avLst/>
          </a:prstGeom>
          <a:no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oboto"/>
              <a:ea typeface="Roboto"/>
              <a:cs typeface="Roboto"/>
              <a:sym typeface="Roboto"/>
            </a:endParaRPr>
          </a:p>
        </p:txBody>
      </p:sp>
      <p:sp>
        <p:nvSpPr>
          <p:cNvPr id="261" name="Google Shape;261;p40"/>
          <p:cNvSpPr/>
          <p:nvPr/>
        </p:nvSpPr>
        <p:spPr>
          <a:xfrm>
            <a:off x="4709000" y="2909513"/>
            <a:ext cx="781200" cy="342600"/>
          </a:xfrm>
          <a:prstGeom prst="rect">
            <a:avLst/>
          </a:prstGeom>
          <a:no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oboto"/>
              <a:ea typeface="Roboto"/>
              <a:cs typeface="Roboto"/>
              <a:sym typeface="Roboto"/>
            </a:endParaRPr>
          </a:p>
        </p:txBody>
      </p:sp>
      <p:sp>
        <p:nvSpPr>
          <p:cNvPr id="262" name="Google Shape;262;p40"/>
          <p:cNvSpPr/>
          <p:nvPr/>
        </p:nvSpPr>
        <p:spPr>
          <a:xfrm>
            <a:off x="2726100" y="2265875"/>
            <a:ext cx="2678400" cy="342600"/>
          </a:xfrm>
          <a:prstGeom prst="rect">
            <a:avLst/>
          </a:prstGeom>
          <a:no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oboto"/>
              <a:ea typeface="Roboto"/>
              <a:cs typeface="Roboto"/>
              <a:sym typeface="Roboto"/>
            </a:endParaRPr>
          </a:p>
        </p:txBody>
      </p:sp>
      <p:sp>
        <p:nvSpPr>
          <p:cNvPr id="263" name="Google Shape;263;p40"/>
          <p:cNvSpPr/>
          <p:nvPr/>
        </p:nvSpPr>
        <p:spPr>
          <a:xfrm>
            <a:off x="2653750" y="1422975"/>
            <a:ext cx="2988900" cy="342600"/>
          </a:xfrm>
          <a:prstGeom prst="rect">
            <a:avLst/>
          </a:prstGeom>
          <a:noFill/>
          <a:ln cap="flat" cmpd="sng" w="9525">
            <a:solidFill>
              <a:srgbClr val="98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oboto"/>
              <a:ea typeface="Roboto"/>
              <a:cs typeface="Roboto"/>
              <a:sym typeface="Roboto"/>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pic>
        <p:nvPicPr>
          <p:cNvPr id="268" name="Google Shape;268;p41" title="joi250063f2_1756138226.51933.png"/>
          <p:cNvPicPr preferRelativeResize="0"/>
          <p:nvPr/>
        </p:nvPicPr>
        <p:blipFill rotWithShape="1">
          <a:blip r:embed="rId3">
            <a:alphaModFix/>
          </a:blip>
          <a:srcRect b="68789" l="0" r="0" t="0"/>
          <a:stretch/>
        </p:blipFill>
        <p:spPr>
          <a:xfrm>
            <a:off x="0" y="0"/>
            <a:ext cx="4572000" cy="3503002"/>
          </a:xfrm>
          <a:prstGeom prst="rect">
            <a:avLst/>
          </a:prstGeom>
          <a:noFill/>
          <a:ln cap="flat" cmpd="sng" w="9525">
            <a:solidFill>
              <a:srgbClr val="980000"/>
            </a:solidFill>
            <a:prstDash val="solid"/>
            <a:round/>
            <a:headEnd len="sm" w="sm" type="none"/>
            <a:tailEnd len="sm" w="sm" type="none"/>
          </a:ln>
        </p:spPr>
      </p:pic>
      <p:pic>
        <p:nvPicPr>
          <p:cNvPr id="269" name="Google Shape;269;p41" title="joi250063f2_1756138226.51933.png"/>
          <p:cNvPicPr preferRelativeResize="0"/>
          <p:nvPr/>
        </p:nvPicPr>
        <p:blipFill rotWithShape="1">
          <a:blip r:embed="rId3">
            <a:alphaModFix/>
          </a:blip>
          <a:srcRect b="33774" l="0" r="0" t="35112"/>
          <a:stretch/>
        </p:blipFill>
        <p:spPr>
          <a:xfrm>
            <a:off x="4572000" y="0"/>
            <a:ext cx="4572000" cy="3503002"/>
          </a:xfrm>
          <a:prstGeom prst="rect">
            <a:avLst/>
          </a:prstGeom>
          <a:noFill/>
          <a:ln cap="flat" cmpd="sng" w="9525">
            <a:solidFill>
              <a:srgbClr val="980000"/>
            </a:solidFill>
            <a:prstDash val="solid"/>
            <a:round/>
            <a:headEnd len="sm" w="sm" type="none"/>
            <a:tailEnd len="sm" w="sm" type="none"/>
          </a:ln>
        </p:spPr>
      </p:pic>
      <p:pic>
        <p:nvPicPr>
          <p:cNvPr id="270" name="Google Shape;270;p41" title="joi250063f2_1756138226.51933.png"/>
          <p:cNvPicPr preferRelativeResize="0"/>
          <p:nvPr/>
        </p:nvPicPr>
        <p:blipFill rotWithShape="1">
          <a:blip r:embed="rId3">
            <a:alphaModFix/>
          </a:blip>
          <a:srcRect b="0" l="0" r="0" t="69696"/>
          <a:stretch/>
        </p:blipFill>
        <p:spPr>
          <a:xfrm>
            <a:off x="2476775" y="3503000"/>
            <a:ext cx="4868051" cy="3354998"/>
          </a:xfrm>
          <a:prstGeom prst="rect">
            <a:avLst/>
          </a:prstGeom>
          <a:noFill/>
          <a:ln cap="flat" cmpd="sng" w="9525">
            <a:solidFill>
              <a:srgbClr val="980000"/>
            </a:solidFill>
            <a:prstDash val="solid"/>
            <a:round/>
            <a:headEnd len="sm" w="sm" type="none"/>
            <a:tailEnd len="sm" w="sm" type="none"/>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pic>
        <p:nvPicPr>
          <p:cNvPr id="275" name="Google Shape;275;p42" title="joi250063f3_1756138226.53933.png"/>
          <p:cNvPicPr preferRelativeResize="0"/>
          <p:nvPr/>
        </p:nvPicPr>
        <p:blipFill>
          <a:blip r:embed="rId3">
            <a:alphaModFix/>
          </a:blip>
          <a:stretch>
            <a:fillRect/>
          </a:stretch>
        </p:blipFill>
        <p:spPr>
          <a:xfrm>
            <a:off x="2466900" y="1174275"/>
            <a:ext cx="4598300" cy="4170800"/>
          </a:xfrm>
          <a:prstGeom prst="rect">
            <a:avLst/>
          </a:prstGeom>
          <a:noFill/>
          <a:ln cap="flat" cmpd="sng" w="9525">
            <a:solidFill>
              <a:srgbClr val="980000"/>
            </a:solidFill>
            <a:prstDash val="solid"/>
            <a:round/>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Learning Objectives</a:t>
            </a:r>
            <a:endParaRPr/>
          </a:p>
        </p:txBody>
      </p:sp>
      <p:sp>
        <p:nvSpPr>
          <p:cNvPr id="86" name="Google Shape;86;p1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2000"/>
              <a:buChar char="●"/>
            </a:pPr>
            <a:r>
              <a:rPr lang="en-US" sz="2000"/>
              <a:t>Understand the rationale behind ALONE-AF</a:t>
            </a:r>
            <a:endParaRPr/>
          </a:p>
          <a:p>
            <a:pPr indent="-285750" lvl="1" marL="742950" rtl="0" algn="l">
              <a:spcBef>
                <a:spcPts val="400"/>
              </a:spcBef>
              <a:spcAft>
                <a:spcPts val="0"/>
              </a:spcAft>
              <a:buClr>
                <a:schemeClr val="dk1"/>
              </a:buClr>
              <a:buSzPts val="2000"/>
              <a:buChar char="○"/>
            </a:pPr>
            <a:r>
              <a:rPr lang="en-US" sz="2000"/>
              <a:t>Review trial design, methods, and results</a:t>
            </a:r>
            <a:endParaRPr/>
          </a:p>
          <a:p>
            <a:pPr indent="-285750" lvl="1" marL="742950" rtl="0" algn="l">
              <a:spcBef>
                <a:spcPts val="400"/>
              </a:spcBef>
              <a:spcAft>
                <a:spcPts val="0"/>
              </a:spcAft>
              <a:buClr>
                <a:schemeClr val="dk1"/>
              </a:buClr>
              <a:buSzPts val="2000"/>
              <a:buChar char="○"/>
            </a:pPr>
            <a:r>
              <a:rPr lang="en-US" sz="2000"/>
              <a:t>Critically evaluate strengths and limitations</a:t>
            </a:r>
            <a:endParaRPr/>
          </a:p>
          <a:p>
            <a:pPr indent="-285750" lvl="1" marL="742950" rtl="0" algn="l">
              <a:spcBef>
                <a:spcPts val="400"/>
              </a:spcBef>
              <a:spcAft>
                <a:spcPts val="1200"/>
              </a:spcAft>
              <a:buClr>
                <a:schemeClr val="dk1"/>
              </a:buClr>
              <a:buSzPts val="2000"/>
              <a:buChar char="○"/>
            </a:pPr>
            <a:r>
              <a:rPr lang="en-US" sz="2000"/>
              <a:t>Discuss implications for practice and guidelines</a:t>
            </a:r>
            <a:endParaRPr/>
          </a:p>
        </p:txBody>
      </p:sp>
      <p:pic>
        <p:nvPicPr>
          <p:cNvPr descr="File:Florida Atlantic University logo.svg - Wikimedia Commons" id="87" name="Google Shape;87;p16"/>
          <p:cNvPicPr preferRelativeResize="0"/>
          <p:nvPr/>
        </p:nvPicPr>
        <p:blipFill>
          <a:blip r:embed="rId3">
            <a:alphaModFix/>
          </a:blip>
          <a:stretch>
            <a:fillRect/>
          </a:stretch>
        </p:blipFill>
        <p:spPr>
          <a:xfrm>
            <a:off x="7585233" y="6126175"/>
            <a:ext cx="1558769" cy="731826"/>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43"/>
          <p:cNvSpPr txBox="1"/>
          <p:nvPr>
            <p:ph type="title"/>
          </p:nvPr>
        </p:nvSpPr>
        <p:spPr>
          <a:xfrm>
            <a:off x="457200" y="274638"/>
            <a:ext cx="8229600" cy="11430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sz="3600">
                <a:latin typeface="Roboto"/>
                <a:ea typeface="Roboto"/>
                <a:cs typeface="Roboto"/>
                <a:sym typeface="Roboto"/>
              </a:rPr>
              <a:t>Discussion</a:t>
            </a:r>
            <a:endParaRPr sz="3600">
              <a:latin typeface="Roboto"/>
              <a:ea typeface="Roboto"/>
              <a:cs typeface="Roboto"/>
              <a:sym typeface="Roboto"/>
            </a:endParaRPr>
          </a:p>
        </p:txBody>
      </p:sp>
      <p:sp>
        <p:nvSpPr>
          <p:cNvPr id="281" name="Google Shape;281;p43"/>
          <p:cNvSpPr txBox="1"/>
          <p:nvPr>
            <p:ph idx="1" type="body"/>
          </p:nvPr>
        </p:nvSpPr>
        <p:spPr>
          <a:xfrm>
            <a:off x="457200" y="1600200"/>
            <a:ext cx="8500500" cy="4526100"/>
          </a:xfrm>
          <a:prstGeom prst="rect">
            <a:avLst/>
          </a:prstGeom>
        </p:spPr>
        <p:txBody>
          <a:bodyPr anchorCtr="0" anchor="t" bIns="45700" lIns="91425" spcFirstLastPara="1" rIns="91425" wrap="square" tIns="45700">
            <a:normAutofit/>
          </a:bodyPr>
          <a:lstStyle/>
          <a:p>
            <a:pPr indent="-381000" lvl="0" marL="457200" rtl="0" algn="l">
              <a:spcBef>
                <a:spcPts val="360"/>
              </a:spcBef>
              <a:spcAft>
                <a:spcPts val="0"/>
              </a:spcAft>
              <a:buSzPts val="2400"/>
              <a:buChar char="●"/>
            </a:pPr>
            <a:r>
              <a:rPr lang="en-US" sz="1900"/>
              <a:t>First multicenter, randomized, clinical trial evaluation </a:t>
            </a:r>
            <a:r>
              <a:rPr lang="en-US" sz="1900"/>
              <a:t>long term</a:t>
            </a:r>
            <a:r>
              <a:rPr lang="en-US" sz="1900"/>
              <a:t> anticoagulation strategies in patients without documented AF recurrence after catheter ablation </a:t>
            </a:r>
            <a:endParaRPr sz="1900"/>
          </a:p>
          <a:p>
            <a:pPr indent="-381000" lvl="0" marL="457200" rtl="0" algn="l">
              <a:spcBef>
                <a:spcPts val="0"/>
              </a:spcBef>
              <a:spcAft>
                <a:spcPts val="0"/>
              </a:spcAft>
              <a:buSzPts val="2400"/>
              <a:buChar char="●"/>
            </a:pPr>
            <a:r>
              <a:rPr lang="en-US" sz="1900"/>
              <a:t>Primary composite outcome of stroke, systemic embolism, and major bleed was lower after discontinuing oral anticoagulant therapy </a:t>
            </a:r>
            <a:endParaRPr sz="1900"/>
          </a:p>
          <a:p>
            <a:pPr indent="-381000" lvl="0" marL="457200" rtl="0" algn="l">
              <a:spcBef>
                <a:spcPts val="0"/>
              </a:spcBef>
              <a:spcAft>
                <a:spcPts val="0"/>
              </a:spcAft>
              <a:buSzPts val="2400"/>
              <a:buChar char="●"/>
            </a:pPr>
            <a:r>
              <a:rPr lang="en-US" sz="1900"/>
              <a:t>Largely driven by reduction in major bleeding events (ischemic events remained comparable)</a:t>
            </a:r>
            <a:endParaRPr sz="1900"/>
          </a:p>
          <a:p>
            <a:pPr indent="-381000" lvl="0" marL="457200" rtl="0" algn="l">
              <a:spcBef>
                <a:spcPts val="0"/>
              </a:spcBef>
              <a:spcAft>
                <a:spcPts val="0"/>
              </a:spcAft>
              <a:buSzPts val="2400"/>
              <a:buChar char="●"/>
            </a:pPr>
            <a:r>
              <a:rPr lang="en-US" sz="1900"/>
              <a:t>These results </a:t>
            </a:r>
            <a:r>
              <a:rPr lang="en-US" sz="1900"/>
              <a:t>largely</a:t>
            </a:r>
            <a:r>
              <a:rPr lang="en-US" sz="1900"/>
              <a:t> supports safety of anticoagulation </a:t>
            </a:r>
            <a:r>
              <a:rPr lang="en-US" sz="1900"/>
              <a:t>discontinuation</a:t>
            </a:r>
            <a:r>
              <a:rPr lang="en-US" sz="1900"/>
              <a:t> </a:t>
            </a:r>
            <a:endParaRPr sz="1900"/>
          </a:p>
        </p:txBody>
      </p:sp>
      <p:pic>
        <p:nvPicPr>
          <p:cNvPr descr="File:Florida Atlantic University logo.svg - Wikimedia Commons" id="282" name="Google Shape;282;p43"/>
          <p:cNvPicPr preferRelativeResize="0"/>
          <p:nvPr/>
        </p:nvPicPr>
        <p:blipFill>
          <a:blip r:embed="rId3">
            <a:alphaModFix/>
          </a:blip>
          <a:stretch>
            <a:fillRect/>
          </a:stretch>
        </p:blipFill>
        <p:spPr>
          <a:xfrm>
            <a:off x="7585233" y="6126175"/>
            <a:ext cx="1558769" cy="731826"/>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4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Strengths</a:t>
            </a:r>
            <a:endParaRPr/>
          </a:p>
        </p:txBody>
      </p:sp>
      <p:sp>
        <p:nvSpPr>
          <p:cNvPr id="288" name="Google Shape;288;p44"/>
          <p:cNvSpPr txBox="1"/>
          <p:nvPr>
            <p:ph idx="1" type="body"/>
          </p:nvPr>
        </p:nvSpPr>
        <p:spPr>
          <a:xfrm>
            <a:off x="457200" y="1600200"/>
            <a:ext cx="8229600" cy="2584500"/>
          </a:xfrm>
          <a:prstGeom prst="rect">
            <a:avLst/>
          </a:prstGeom>
          <a:noFill/>
          <a:ln>
            <a:noFill/>
          </a:ln>
        </p:spPr>
        <p:txBody>
          <a:bodyPr anchorCtr="0" anchor="t" bIns="45700" lIns="91425" spcFirstLastPara="1" rIns="91425" wrap="square" tIns="45700">
            <a:normAutofit/>
          </a:bodyPr>
          <a:lstStyle/>
          <a:p>
            <a:pPr indent="-374650" lvl="0" marL="342900" rtl="0" algn="l">
              <a:spcBef>
                <a:spcPts val="0"/>
              </a:spcBef>
              <a:spcAft>
                <a:spcPts val="0"/>
              </a:spcAft>
              <a:buClr>
                <a:schemeClr val="dk1"/>
              </a:buClr>
              <a:buSzPts val="2500"/>
              <a:buChar char="●"/>
            </a:pPr>
            <a:r>
              <a:rPr lang="en-US" sz="2500"/>
              <a:t>First randomized trial addressing this question</a:t>
            </a:r>
            <a:endParaRPr sz="1800"/>
          </a:p>
          <a:p>
            <a:pPr indent="-374650" lvl="0" marL="342900" rtl="0" algn="l">
              <a:spcBef>
                <a:spcPts val="0"/>
              </a:spcBef>
              <a:spcAft>
                <a:spcPts val="0"/>
              </a:spcAft>
              <a:buClr>
                <a:schemeClr val="dk1"/>
              </a:buClr>
              <a:buSzPts val="2500"/>
              <a:buChar char="●"/>
            </a:pPr>
            <a:r>
              <a:rPr lang="en-US" sz="2500"/>
              <a:t>Contemporary DOAC use and ablation practice</a:t>
            </a:r>
            <a:endParaRPr sz="1800"/>
          </a:p>
          <a:p>
            <a:pPr indent="-374650" lvl="0" marL="342900" rtl="0" algn="l">
              <a:spcBef>
                <a:spcPts val="0"/>
              </a:spcBef>
              <a:spcAft>
                <a:spcPts val="0"/>
              </a:spcAft>
              <a:buClr>
                <a:schemeClr val="dk1"/>
              </a:buClr>
              <a:buSzPts val="2500"/>
              <a:buChar char="●"/>
            </a:pPr>
            <a:r>
              <a:rPr lang="en-US" sz="2500"/>
              <a:t>Practical real-life</a:t>
            </a:r>
            <a:r>
              <a:rPr lang="en-US" sz="2500"/>
              <a:t> rhythm monitoring</a:t>
            </a:r>
            <a:endParaRPr sz="1800"/>
          </a:p>
          <a:p>
            <a:pPr indent="-374650" lvl="0" marL="342900" rtl="0" algn="l">
              <a:spcBef>
                <a:spcPts val="0"/>
              </a:spcBef>
              <a:spcAft>
                <a:spcPts val="0"/>
              </a:spcAft>
              <a:buClr>
                <a:schemeClr val="dk1"/>
              </a:buClr>
              <a:buSzPts val="2500"/>
              <a:buChar char="●"/>
            </a:pPr>
            <a:r>
              <a:rPr lang="en-US" sz="2500"/>
              <a:t>Clinically meaningful composite endpoint</a:t>
            </a:r>
            <a:endParaRPr sz="1800"/>
          </a:p>
        </p:txBody>
      </p:sp>
      <p:pic>
        <p:nvPicPr>
          <p:cNvPr descr="File:Florida Atlantic University logo.svg - Wikimedia Commons" id="289" name="Google Shape;289;p44"/>
          <p:cNvPicPr preferRelativeResize="0"/>
          <p:nvPr/>
        </p:nvPicPr>
        <p:blipFill>
          <a:blip r:embed="rId3">
            <a:alphaModFix/>
          </a:blip>
          <a:stretch>
            <a:fillRect/>
          </a:stretch>
        </p:blipFill>
        <p:spPr>
          <a:xfrm>
            <a:off x="7585233" y="6126175"/>
            <a:ext cx="1558769" cy="731826"/>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4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Limitations</a:t>
            </a:r>
            <a:endParaRPr/>
          </a:p>
        </p:txBody>
      </p:sp>
      <p:sp>
        <p:nvSpPr>
          <p:cNvPr id="295" name="Google Shape;295;p45"/>
          <p:cNvSpPr txBox="1"/>
          <p:nvPr>
            <p:ph idx="1" type="body"/>
          </p:nvPr>
        </p:nvSpPr>
        <p:spPr>
          <a:xfrm>
            <a:off x="457200" y="1600200"/>
            <a:ext cx="8575500" cy="48105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rgbClr val="434343"/>
              </a:buClr>
              <a:buSzPts val="2000"/>
              <a:buChar char="●"/>
            </a:pPr>
            <a:r>
              <a:rPr lang="en-US" sz="2000">
                <a:solidFill>
                  <a:srgbClr val="434343"/>
                </a:solidFill>
              </a:rPr>
              <a:t>Open-label design</a:t>
            </a:r>
            <a:endParaRPr sz="2000">
              <a:solidFill>
                <a:srgbClr val="434343"/>
              </a:solidFill>
            </a:endParaRPr>
          </a:p>
          <a:p>
            <a:pPr indent="-342900" lvl="0" marL="342900" rtl="0" algn="l">
              <a:spcBef>
                <a:spcPts val="0"/>
              </a:spcBef>
              <a:spcAft>
                <a:spcPts val="0"/>
              </a:spcAft>
              <a:buClr>
                <a:srgbClr val="434343"/>
              </a:buClr>
              <a:buSzPts val="2000"/>
              <a:buChar char="●"/>
            </a:pPr>
            <a:r>
              <a:rPr lang="en-US" sz="2000">
                <a:solidFill>
                  <a:srgbClr val="434343"/>
                </a:solidFill>
              </a:rPr>
              <a:t>Low stroke/embolic event rate - underpowered to detect differences in stroke/</a:t>
            </a:r>
            <a:r>
              <a:rPr lang="en-US" sz="2000">
                <a:solidFill>
                  <a:srgbClr val="434343"/>
                </a:solidFill>
              </a:rPr>
              <a:t>embolic</a:t>
            </a:r>
            <a:r>
              <a:rPr lang="en-US" sz="2000">
                <a:solidFill>
                  <a:srgbClr val="434343"/>
                </a:solidFill>
              </a:rPr>
              <a:t> events - a potential disadvantage of stopping AC</a:t>
            </a:r>
            <a:endParaRPr sz="2000">
              <a:solidFill>
                <a:srgbClr val="434343"/>
              </a:solidFill>
            </a:endParaRPr>
          </a:p>
          <a:p>
            <a:pPr indent="-342900" lvl="0" marL="342900" rtl="0" algn="l">
              <a:spcBef>
                <a:spcPts val="0"/>
              </a:spcBef>
              <a:spcAft>
                <a:spcPts val="0"/>
              </a:spcAft>
              <a:buClr>
                <a:srgbClr val="434343"/>
              </a:buClr>
              <a:buSzPts val="2000"/>
              <a:buChar char="●"/>
            </a:pPr>
            <a:r>
              <a:rPr lang="en-US" sz="2000">
                <a:solidFill>
                  <a:srgbClr val="434343"/>
                </a:solidFill>
              </a:rPr>
              <a:t>Primary outcome composite of stroke, systemic embolism, and major </a:t>
            </a:r>
            <a:r>
              <a:rPr lang="en-US" sz="2000">
                <a:solidFill>
                  <a:srgbClr val="434343"/>
                </a:solidFill>
              </a:rPr>
              <a:t>bleeding - given higher bleeding events, this biases results in favor of discontinuing OACs</a:t>
            </a:r>
            <a:endParaRPr sz="2000">
              <a:solidFill>
                <a:srgbClr val="434343"/>
              </a:solidFill>
            </a:endParaRPr>
          </a:p>
          <a:p>
            <a:pPr indent="-355600" lvl="0" marL="342900" rtl="0" algn="l">
              <a:spcBef>
                <a:spcPts val="0"/>
              </a:spcBef>
              <a:spcAft>
                <a:spcPts val="0"/>
              </a:spcAft>
              <a:buClr>
                <a:srgbClr val="434343"/>
              </a:buClr>
              <a:buSzPts val="2000"/>
              <a:buChar char="●"/>
            </a:pPr>
            <a:r>
              <a:rPr lang="en-US" sz="2000">
                <a:solidFill>
                  <a:srgbClr val="434343"/>
                </a:solidFill>
              </a:rPr>
              <a:t>Caution applying to higher-risk patients, patients with prior stroke/TEE-documented thrombus history, or those with incomplete rhythm surveillance</a:t>
            </a:r>
            <a:endParaRPr sz="2000">
              <a:solidFill>
                <a:srgbClr val="434343"/>
              </a:solidFill>
            </a:endParaRPr>
          </a:p>
          <a:p>
            <a:pPr indent="-342900" lvl="0" marL="342900" rtl="0" algn="l">
              <a:spcBef>
                <a:spcPts val="0"/>
              </a:spcBef>
              <a:spcAft>
                <a:spcPts val="0"/>
              </a:spcAft>
              <a:buClr>
                <a:srgbClr val="434343"/>
              </a:buClr>
              <a:buSzPts val="2000"/>
              <a:buChar char="●"/>
            </a:pPr>
            <a:r>
              <a:rPr lang="en-US" sz="2000">
                <a:solidFill>
                  <a:srgbClr val="434343"/>
                </a:solidFill>
              </a:rPr>
              <a:t>Relatively low </a:t>
            </a:r>
            <a:r>
              <a:rPr lang="en-US" sz="1900">
                <a:solidFill>
                  <a:srgbClr val="434343"/>
                </a:solidFill>
              </a:rPr>
              <a:t>CHA₂DS₂-VASc of 2.1</a:t>
            </a:r>
            <a:endParaRPr sz="2000">
              <a:solidFill>
                <a:srgbClr val="434343"/>
              </a:solidFill>
            </a:endParaRPr>
          </a:p>
          <a:p>
            <a:pPr indent="-342900" lvl="0" marL="342900" rtl="0" algn="l">
              <a:spcBef>
                <a:spcPts val="0"/>
              </a:spcBef>
              <a:spcAft>
                <a:spcPts val="0"/>
              </a:spcAft>
              <a:buClr>
                <a:srgbClr val="434343"/>
              </a:buClr>
              <a:buSzPts val="2000"/>
              <a:buChar char="●"/>
            </a:pPr>
            <a:r>
              <a:rPr lang="en-US" sz="2000">
                <a:solidFill>
                  <a:srgbClr val="434343"/>
                </a:solidFill>
              </a:rPr>
              <a:t>Single-country (Korea), generalizability concerns</a:t>
            </a:r>
            <a:endParaRPr sz="2000">
              <a:solidFill>
                <a:srgbClr val="434343"/>
              </a:solidFill>
            </a:endParaRPr>
          </a:p>
          <a:p>
            <a:pPr indent="-298450" lvl="1" marL="742950" rtl="0" algn="l">
              <a:spcBef>
                <a:spcPts val="0"/>
              </a:spcBef>
              <a:spcAft>
                <a:spcPts val="0"/>
              </a:spcAft>
              <a:buClr>
                <a:srgbClr val="434343"/>
              </a:buClr>
              <a:buSzPts val="2000"/>
              <a:buChar char="○"/>
            </a:pPr>
            <a:r>
              <a:rPr lang="en-US" sz="2000">
                <a:solidFill>
                  <a:srgbClr val="434343"/>
                </a:solidFill>
              </a:rPr>
              <a:t>Relatively healthier population</a:t>
            </a:r>
            <a:endParaRPr sz="2000">
              <a:solidFill>
                <a:srgbClr val="434343"/>
              </a:solidFill>
            </a:endParaRPr>
          </a:p>
          <a:p>
            <a:pPr indent="-342900" lvl="0" marL="342900" rtl="0" algn="l">
              <a:spcBef>
                <a:spcPts val="0"/>
              </a:spcBef>
              <a:spcAft>
                <a:spcPts val="0"/>
              </a:spcAft>
              <a:buClr>
                <a:srgbClr val="434343"/>
              </a:buClr>
              <a:buSzPts val="2000"/>
              <a:buChar char="●"/>
            </a:pPr>
            <a:r>
              <a:rPr lang="en-US" sz="2000">
                <a:solidFill>
                  <a:srgbClr val="434343"/>
                </a:solidFill>
              </a:rPr>
              <a:t>Follow-up limited to 2 years </a:t>
            </a:r>
            <a:endParaRPr sz="2000">
              <a:solidFill>
                <a:srgbClr val="434343"/>
              </a:solidFill>
            </a:endParaRPr>
          </a:p>
        </p:txBody>
      </p:sp>
      <p:pic>
        <p:nvPicPr>
          <p:cNvPr descr="File:Florida Atlantic University logo.svg - Wikimedia Commons" id="296" name="Google Shape;296;p45"/>
          <p:cNvPicPr preferRelativeResize="0"/>
          <p:nvPr/>
        </p:nvPicPr>
        <p:blipFill>
          <a:blip r:embed="rId3">
            <a:alphaModFix/>
          </a:blip>
          <a:stretch>
            <a:fillRect/>
          </a:stretch>
        </p:blipFill>
        <p:spPr>
          <a:xfrm>
            <a:off x="7585233" y="6126175"/>
            <a:ext cx="1558769" cy="731826"/>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4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Comparison to Prior Evidence</a:t>
            </a:r>
            <a:endParaRPr/>
          </a:p>
        </p:txBody>
      </p:sp>
      <p:sp>
        <p:nvSpPr>
          <p:cNvPr id="302" name="Google Shape;302;p4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2000"/>
              <a:buChar char="●"/>
            </a:pPr>
            <a:r>
              <a:rPr lang="en-US" sz="2000"/>
              <a:t>Consistent with observational data (lower bleeding, no clear ↑ stroke)</a:t>
            </a:r>
            <a:endParaRPr/>
          </a:p>
          <a:p>
            <a:pPr indent="-342900" lvl="0" marL="342900" rtl="0" algn="l">
              <a:spcBef>
                <a:spcPts val="0"/>
              </a:spcBef>
              <a:spcAft>
                <a:spcPts val="0"/>
              </a:spcAft>
              <a:buClr>
                <a:schemeClr val="dk1"/>
              </a:buClr>
              <a:buSzPts val="2000"/>
              <a:buChar char="●"/>
            </a:pPr>
            <a:r>
              <a:rPr lang="en-US" sz="2000"/>
              <a:t>Provides randomized support for stopping OAC in low/mod risk, well-monitored patients</a:t>
            </a:r>
            <a:endParaRPr/>
          </a:p>
          <a:p>
            <a:pPr indent="-342900" lvl="0" marL="342900" rtl="0" algn="l">
              <a:spcBef>
                <a:spcPts val="0"/>
              </a:spcBef>
              <a:spcAft>
                <a:spcPts val="0"/>
              </a:spcAft>
              <a:buClr>
                <a:schemeClr val="dk1"/>
              </a:buClr>
              <a:buSzPts val="2000"/>
              <a:buChar char="●"/>
            </a:pPr>
            <a:r>
              <a:rPr lang="en-US" sz="2000"/>
              <a:t>Differs from guideline recommendations that mandate lifelong OAC by CHA₂DS₂-VASc</a:t>
            </a:r>
            <a:endParaRPr/>
          </a:p>
        </p:txBody>
      </p:sp>
      <p:pic>
        <p:nvPicPr>
          <p:cNvPr descr="File:Florida Atlantic University logo.svg - Wikimedia Commons" id="303" name="Google Shape;303;p46"/>
          <p:cNvPicPr preferRelativeResize="0"/>
          <p:nvPr/>
        </p:nvPicPr>
        <p:blipFill>
          <a:blip r:embed="rId3">
            <a:alphaModFix/>
          </a:blip>
          <a:stretch>
            <a:fillRect/>
          </a:stretch>
        </p:blipFill>
        <p:spPr>
          <a:xfrm>
            <a:off x="7585233" y="6126175"/>
            <a:ext cx="1558769" cy="731826"/>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4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Guideline Implications</a:t>
            </a:r>
            <a:endParaRPr/>
          </a:p>
        </p:txBody>
      </p:sp>
      <p:sp>
        <p:nvSpPr>
          <p:cNvPr id="309" name="Google Shape;309;p4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2000"/>
              <a:buChar char="●"/>
            </a:pPr>
            <a:r>
              <a:rPr lang="en-US" sz="2000"/>
              <a:t>Current ESC/ACC/AHA guidelines: lifelong OAC if CHA₂DS₂-VASc ≥2 (men), ≥3 (women)</a:t>
            </a:r>
            <a:endParaRPr sz="2000"/>
          </a:p>
          <a:p>
            <a:pPr indent="-355600" lvl="0" marL="342900" rtl="0" algn="l">
              <a:spcBef>
                <a:spcPts val="0"/>
              </a:spcBef>
              <a:spcAft>
                <a:spcPts val="0"/>
              </a:spcAft>
              <a:buSzPts val="2000"/>
              <a:buChar char="●"/>
            </a:pPr>
            <a:r>
              <a:rPr lang="en-US" sz="2000"/>
              <a:t>ALONE-AF suggests that in selected patient who have documented no AF recurrence ≥12 months after ablation, stopping DOAC may be reasonable</a:t>
            </a:r>
            <a:endParaRPr/>
          </a:p>
          <a:p>
            <a:pPr indent="-355600" lvl="0" marL="342900" rtl="0" algn="l">
              <a:spcBef>
                <a:spcPts val="0"/>
              </a:spcBef>
              <a:spcAft>
                <a:spcPts val="0"/>
              </a:spcAft>
              <a:buSzPts val="2000"/>
              <a:buChar char="●"/>
            </a:pPr>
            <a:r>
              <a:rPr lang="en-US" sz="2000"/>
              <a:t>Shared decision-making critical</a:t>
            </a:r>
            <a:endParaRPr/>
          </a:p>
          <a:p>
            <a:pPr indent="-355600" lvl="0" marL="342900" rtl="0" algn="l">
              <a:spcBef>
                <a:spcPts val="0"/>
              </a:spcBef>
              <a:spcAft>
                <a:spcPts val="0"/>
              </a:spcAft>
              <a:buSzPts val="2000"/>
              <a:buChar char="●"/>
            </a:pPr>
            <a:r>
              <a:rPr lang="en-US" sz="2000"/>
              <a:t>Future guidelines may emphasize individualized OAC strategy</a:t>
            </a:r>
            <a:endParaRPr/>
          </a:p>
        </p:txBody>
      </p:sp>
      <p:pic>
        <p:nvPicPr>
          <p:cNvPr descr="File:Florida Atlantic University logo.svg - Wikimedia Commons" id="310" name="Google Shape;310;p47"/>
          <p:cNvPicPr preferRelativeResize="0"/>
          <p:nvPr/>
        </p:nvPicPr>
        <p:blipFill>
          <a:blip r:embed="rId3">
            <a:alphaModFix/>
          </a:blip>
          <a:stretch>
            <a:fillRect/>
          </a:stretch>
        </p:blipFill>
        <p:spPr>
          <a:xfrm>
            <a:off x="7585233" y="6126175"/>
            <a:ext cx="1558769" cy="731826"/>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4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Future Research</a:t>
            </a:r>
            <a:endParaRPr/>
          </a:p>
        </p:txBody>
      </p:sp>
      <p:sp>
        <p:nvSpPr>
          <p:cNvPr id="316" name="Google Shape;316;p4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2000"/>
              <a:buChar char="●"/>
            </a:pPr>
            <a:r>
              <a:rPr lang="en-US" sz="2000"/>
              <a:t>Longer follow-up beyond 2 years</a:t>
            </a:r>
            <a:endParaRPr/>
          </a:p>
          <a:p>
            <a:pPr indent="-342900" lvl="0" marL="342900" rtl="0" algn="l">
              <a:spcBef>
                <a:spcPts val="0"/>
              </a:spcBef>
              <a:spcAft>
                <a:spcPts val="0"/>
              </a:spcAft>
              <a:buClr>
                <a:schemeClr val="dk1"/>
              </a:buClr>
              <a:buSzPts val="2000"/>
              <a:buChar char="●"/>
            </a:pPr>
            <a:r>
              <a:rPr lang="en-US" sz="2000"/>
              <a:t>Higher-risk patients (CHA₂DS₂-VASc ≥4)</a:t>
            </a:r>
            <a:endParaRPr/>
          </a:p>
          <a:p>
            <a:pPr indent="-342900" lvl="0" marL="342900" rtl="0" algn="l">
              <a:spcBef>
                <a:spcPts val="0"/>
              </a:spcBef>
              <a:spcAft>
                <a:spcPts val="0"/>
              </a:spcAft>
              <a:buClr>
                <a:schemeClr val="dk1"/>
              </a:buClr>
              <a:buSzPts val="2000"/>
              <a:buChar char="●"/>
            </a:pPr>
            <a:r>
              <a:rPr lang="en-US" sz="2000"/>
              <a:t>Role of continuous wearable/implantable monitoring</a:t>
            </a:r>
            <a:endParaRPr/>
          </a:p>
          <a:p>
            <a:pPr indent="-342900" lvl="0" marL="342900" rtl="0" algn="l">
              <a:spcBef>
                <a:spcPts val="0"/>
              </a:spcBef>
              <a:spcAft>
                <a:spcPts val="0"/>
              </a:spcAft>
              <a:buClr>
                <a:schemeClr val="dk1"/>
              </a:buClr>
              <a:buSzPts val="2000"/>
              <a:buChar char="●"/>
            </a:pPr>
            <a:r>
              <a:rPr lang="en-US" sz="2000"/>
              <a:t>Validation in non-Asian populations</a:t>
            </a:r>
            <a:endParaRPr sz="2000"/>
          </a:p>
          <a:p>
            <a:pPr indent="-342900" lvl="0" marL="342900" rtl="0" algn="l">
              <a:spcBef>
                <a:spcPts val="0"/>
              </a:spcBef>
              <a:spcAft>
                <a:spcPts val="0"/>
              </a:spcAft>
              <a:buSzPts val="2000"/>
              <a:buChar char="●"/>
            </a:pPr>
            <a:r>
              <a:rPr lang="en-US" sz="2000"/>
              <a:t>Larger female population involvement </a:t>
            </a:r>
            <a:endParaRPr sz="2000"/>
          </a:p>
          <a:p>
            <a:pPr indent="0" lvl="0" marL="0" rtl="0" algn="l">
              <a:spcBef>
                <a:spcPts val="400"/>
              </a:spcBef>
              <a:spcAft>
                <a:spcPts val="1200"/>
              </a:spcAft>
              <a:buNone/>
            </a:pPr>
            <a:r>
              <a:t/>
            </a:r>
            <a:endParaRPr/>
          </a:p>
        </p:txBody>
      </p:sp>
      <p:pic>
        <p:nvPicPr>
          <p:cNvPr descr="File:Florida Atlantic University logo.svg - Wikimedia Commons" id="317" name="Google Shape;317;p48"/>
          <p:cNvPicPr preferRelativeResize="0"/>
          <p:nvPr/>
        </p:nvPicPr>
        <p:blipFill>
          <a:blip r:embed="rId3">
            <a:alphaModFix/>
          </a:blip>
          <a:stretch>
            <a:fillRect/>
          </a:stretch>
        </p:blipFill>
        <p:spPr>
          <a:xfrm>
            <a:off x="7585233" y="6126175"/>
            <a:ext cx="1558769" cy="731826"/>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4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Take-Home Message</a:t>
            </a:r>
            <a:endParaRPr/>
          </a:p>
        </p:txBody>
      </p:sp>
      <p:sp>
        <p:nvSpPr>
          <p:cNvPr id="323" name="Google Shape;323;p4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2000"/>
              <a:buChar char="●"/>
            </a:pPr>
            <a:r>
              <a:rPr lang="en-US" sz="2000"/>
              <a:t>In selected, monitored patients free of AF ≥12 months post-ablation, stopping OAC was safe at 2 years</a:t>
            </a:r>
            <a:endParaRPr/>
          </a:p>
          <a:p>
            <a:pPr indent="-285750" lvl="1" marL="742950" rtl="0" algn="l">
              <a:spcBef>
                <a:spcPts val="400"/>
              </a:spcBef>
              <a:spcAft>
                <a:spcPts val="0"/>
              </a:spcAft>
              <a:buClr>
                <a:schemeClr val="dk1"/>
              </a:buClr>
              <a:buSzPts val="2000"/>
              <a:buChar char="○"/>
            </a:pPr>
            <a:r>
              <a:rPr lang="en-US" sz="2000"/>
              <a:t>Benefit driven by fewer major bleeds</a:t>
            </a:r>
            <a:endParaRPr/>
          </a:p>
          <a:p>
            <a:pPr indent="-285750" lvl="1" marL="742950" rtl="0" algn="l">
              <a:spcBef>
                <a:spcPts val="400"/>
              </a:spcBef>
              <a:spcAft>
                <a:spcPts val="0"/>
              </a:spcAft>
              <a:buClr>
                <a:schemeClr val="dk1"/>
              </a:buClr>
              <a:buSzPts val="2000"/>
              <a:buChar char="○"/>
            </a:pPr>
            <a:r>
              <a:rPr lang="en-US" sz="2000"/>
              <a:t>Not generalizable to all patients — requires careful selection</a:t>
            </a:r>
            <a:endParaRPr/>
          </a:p>
          <a:p>
            <a:pPr indent="-285750" lvl="1" marL="742950" rtl="0" algn="l">
              <a:spcBef>
                <a:spcPts val="400"/>
              </a:spcBef>
              <a:spcAft>
                <a:spcPts val="1200"/>
              </a:spcAft>
              <a:buClr>
                <a:schemeClr val="dk1"/>
              </a:buClr>
              <a:buSzPts val="2000"/>
              <a:buChar char="○"/>
            </a:pPr>
            <a:r>
              <a:rPr lang="en-US" sz="2000"/>
              <a:t>Represents a paradigm shift towards individualized anticoagulation strategy</a:t>
            </a:r>
            <a:endParaRPr sz="2000"/>
          </a:p>
        </p:txBody>
      </p:sp>
      <p:pic>
        <p:nvPicPr>
          <p:cNvPr descr="File:Florida Atlantic University logo.svg - Wikimedia Commons" id="324" name="Google Shape;324;p49"/>
          <p:cNvPicPr preferRelativeResize="0"/>
          <p:nvPr/>
        </p:nvPicPr>
        <p:blipFill>
          <a:blip r:embed="rId3">
            <a:alphaModFix/>
          </a:blip>
          <a:stretch>
            <a:fillRect/>
          </a:stretch>
        </p:blipFill>
        <p:spPr>
          <a:xfrm>
            <a:off x="7585233" y="6126175"/>
            <a:ext cx="1558769" cy="731826"/>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pic>
        <p:nvPicPr>
          <p:cNvPr id="329" name="Google Shape;329;p50" title="joi250063va_1756138226.37933.png"/>
          <p:cNvPicPr preferRelativeResize="0"/>
          <p:nvPr/>
        </p:nvPicPr>
        <p:blipFill>
          <a:blip r:embed="rId3">
            <a:alphaModFix/>
          </a:blip>
          <a:stretch>
            <a:fillRect/>
          </a:stretch>
        </p:blipFill>
        <p:spPr>
          <a:xfrm>
            <a:off x="0" y="0"/>
            <a:ext cx="9144003" cy="6857999"/>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5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Key References</a:t>
            </a:r>
            <a:endParaRPr/>
          </a:p>
        </p:txBody>
      </p:sp>
      <p:sp>
        <p:nvSpPr>
          <p:cNvPr id="335" name="Google Shape;335;p5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279400" lvl="0" marL="342900" rtl="0" algn="l">
              <a:spcBef>
                <a:spcPts val="0"/>
              </a:spcBef>
              <a:spcAft>
                <a:spcPts val="0"/>
              </a:spcAft>
              <a:buClr>
                <a:schemeClr val="dk1"/>
              </a:buClr>
              <a:buSzPts val="1000"/>
              <a:buChar char="●"/>
            </a:pPr>
            <a:r>
              <a:rPr lang="en-US" sz="1000">
                <a:solidFill>
                  <a:srgbClr val="333333"/>
                </a:solidFill>
                <a:highlight>
                  <a:srgbClr val="FFFFFF"/>
                </a:highlight>
              </a:rPr>
              <a:t>Kim D, Shim J, Choi E, et al. Long-Term Anticoagulation Discontinuation After Catheter Ablation for Atrial Fibrillation: The ALONE-AF Randomized Clinical Trial. JAMA. Published online August 31, 2025. doi:10.1001/jama.2025.14679</a:t>
            </a:r>
            <a:endParaRPr sz="1000"/>
          </a:p>
          <a:p>
            <a:pPr indent="-292100" lvl="0" marL="342900" rtl="0" algn="l">
              <a:spcBef>
                <a:spcPts val="400"/>
              </a:spcBef>
              <a:spcAft>
                <a:spcPts val="0"/>
              </a:spcAft>
              <a:buSzPts val="1000"/>
              <a:buChar char="●"/>
            </a:pPr>
            <a:r>
              <a:rPr lang="en-US" sz="1000">
                <a:solidFill>
                  <a:srgbClr val="1B1B1B"/>
                </a:solidFill>
                <a:highlight>
                  <a:srgbClr val="FFFFFF"/>
                </a:highlight>
              </a:rPr>
              <a:t>Kanaoka K, Nishida T, Iwanaga Y, Nakai M, Tonegawa-Kuji R, Nishioka Y, Myojin T, Okada K, Noda T, Kusano K, Miyamoto Y, Saito Y, Imamura T. Oral anticoagulation after atrial fibrillation catheter ablation: benefits and risks. Eur Heart J. 2024 Feb 16;45(7):522-534. doi: 10.1093/eurheartj/ehad798. PMID: 38117227; PMCID: PMC10873714.</a:t>
            </a:r>
            <a:endParaRPr sz="1000">
              <a:solidFill>
                <a:srgbClr val="1B1B1B"/>
              </a:solidFill>
              <a:highlight>
                <a:srgbClr val="FFFFFF"/>
              </a:highlight>
            </a:endParaRPr>
          </a:p>
          <a:p>
            <a:pPr indent="-292100" lvl="0" marL="342900" rtl="0" algn="l">
              <a:spcBef>
                <a:spcPts val="1200"/>
              </a:spcBef>
              <a:spcAft>
                <a:spcPts val="0"/>
              </a:spcAft>
              <a:buClr>
                <a:srgbClr val="1B1B1B"/>
              </a:buClr>
              <a:buSzPts val="1000"/>
              <a:buChar char="●"/>
            </a:pPr>
            <a:r>
              <a:rPr lang="en-US" sz="1000">
                <a:solidFill>
                  <a:srgbClr val="212121"/>
                </a:solidFill>
                <a:highlight>
                  <a:srgbClr val="FFFFFF"/>
                </a:highlight>
              </a:rPr>
              <a:t>Iwawaki T, Yanagisawa S, Inden Y, Hiramatsu K, Yamauchi R, Miyamae K, Miyazawa H, Goto T, Kondo S, Tachi M, Shimojo M, Tsuji Y, Murohara T. Discontinuation of Oral Anticoagulation After Successful Atrial Fibrillation Ablation. JAMA Netw Open. 2025 Mar 3;8(3):e251320. doi: 10.1001/jamanetworkopen.2025.1320. PMID: 40116829; PMCID: PMC11929034</a:t>
            </a:r>
            <a:endParaRPr sz="1000">
              <a:solidFill>
                <a:srgbClr val="212121"/>
              </a:solidFill>
              <a:highlight>
                <a:srgbClr val="FFFFFF"/>
              </a:highlight>
            </a:endParaRPr>
          </a:p>
          <a:p>
            <a:pPr indent="-292100" lvl="0" marL="342900" rtl="0" algn="l">
              <a:spcBef>
                <a:spcPts val="1200"/>
              </a:spcBef>
              <a:spcAft>
                <a:spcPts val="0"/>
              </a:spcAft>
              <a:buClr>
                <a:srgbClr val="212121"/>
              </a:buClr>
              <a:buSzPts val="1000"/>
              <a:buChar char="●"/>
            </a:pPr>
            <a:r>
              <a:rPr lang="en-US" sz="1000">
                <a:solidFill>
                  <a:srgbClr val="2A2A2A"/>
                </a:solidFill>
                <a:highlight>
                  <a:srgbClr val="FFFFFF"/>
                </a:highlight>
              </a:rPr>
              <a:t>Isabelle C Van Gelder, Michiel Rienstra, Karina V Bunting, et al. ESC Scientific Document Group , 2024 ESC Guidelines for the management of atrial fibrillation developed in collaboration with the European Association for Cardio-Thoracic Surgery (EACTS): Developed by the task force for the management of atrial fibrillation of the European Society of Cardiology (ESC), with the special contribution of the European Heart Rhythm Association (EHRA) of the ESC. Endorsed by the European Stroke Organisation (ESO), European Heart Journal, Volume 45, Issue 36, 21 September 2024, Pages 3314–3414, </a:t>
            </a:r>
            <a:r>
              <a:rPr lang="en-US" sz="1000">
                <a:solidFill>
                  <a:srgbClr val="006FB7"/>
                </a:solidFill>
                <a:highlight>
                  <a:srgbClr val="FFFFFF"/>
                </a:highlight>
                <a:uFill>
                  <a:noFill/>
                </a:uFill>
                <a:hlinkClick r:id="rId3">
                  <a:extLst>
                    <a:ext uri="{A12FA001-AC4F-418D-AE19-62706E023703}">
                      <ahyp:hlinkClr val="tx"/>
                    </a:ext>
                  </a:extLst>
                </a:hlinkClick>
              </a:rPr>
              <a:t>https://doi.org/10.1093/eurheartj/ehae176</a:t>
            </a:r>
            <a:endParaRPr sz="1000">
              <a:solidFill>
                <a:srgbClr val="212121"/>
              </a:solidFill>
              <a:highlight>
                <a:srgbClr val="FFFFFF"/>
              </a:highlight>
            </a:endParaRPr>
          </a:p>
          <a:p>
            <a:pPr indent="-292100" lvl="0" marL="342900" rtl="0" algn="l">
              <a:spcBef>
                <a:spcPts val="1200"/>
              </a:spcBef>
              <a:spcAft>
                <a:spcPts val="1200"/>
              </a:spcAft>
              <a:buClr>
                <a:srgbClr val="212121"/>
              </a:buClr>
              <a:buSzPts val="1000"/>
              <a:buChar char="●"/>
            </a:pPr>
            <a:r>
              <a:rPr lang="en-US" sz="1000">
                <a:solidFill>
                  <a:srgbClr val="212121"/>
                </a:solidFill>
                <a:highlight>
                  <a:srgbClr val="FFFFFF"/>
                </a:highlight>
              </a:rPr>
              <a:t>Joglar JA, Chung MK, Armbruster AL, et al., Peer Review Committee Members. 2023 ACC/AHA/ACCP/HRS Guideline for the Diagnosis and Management of Atrial Fibrillation: A Report of the American College of Cardiology/American Heart Association Joint Committee on Clinical Practice Guidelines. Circulation. 2024 Jan 2;149(1):e1-e156. doi: 10.1161/CIR.0000000000001193. Epub 2023 Nov 30. Erratum in: Circulation. 2024 Jan 2;149(1):e167. doi: 10.1161/CIR.0000000000001207. Erratum in: Circulation. 2024 Feb 27;149(9):e936. doi: 10.1161/CIR.0000000000001218. Erratum in: Circulation. 2024 Jun 11;149(24):e1413. doi: 10.1161/CIR.0000000000001263. PMID: 38033089; PMCID: PMC11095842.</a:t>
            </a:r>
            <a:endParaRPr sz="1000">
              <a:solidFill>
                <a:srgbClr val="212121"/>
              </a:solidFill>
              <a:highlight>
                <a:srgbClr val="FFFFFF"/>
              </a:highlight>
            </a:endParaRPr>
          </a:p>
        </p:txBody>
      </p:sp>
      <p:pic>
        <p:nvPicPr>
          <p:cNvPr descr="File:Florida Atlantic University logo.svg - Wikimedia Commons" id="336" name="Google Shape;336;p51"/>
          <p:cNvPicPr preferRelativeResize="0"/>
          <p:nvPr/>
        </p:nvPicPr>
        <p:blipFill>
          <a:blip r:embed="rId4">
            <a:alphaModFix/>
          </a:blip>
          <a:stretch>
            <a:fillRect/>
          </a:stretch>
        </p:blipFill>
        <p:spPr>
          <a:xfrm>
            <a:off x="7585233" y="6126175"/>
            <a:ext cx="1558769" cy="731826"/>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52"/>
          <p:cNvSpPr txBox="1"/>
          <p:nvPr>
            <p:ph type="title"/>
          </p:nvPr>
        </p:nvSpPr>
        <p:spPr>
          <a:xfrm>
            <a:off x="457200" y="274638"/>
            <a:ext cx="8229600" cy="11430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sz="3900"/>
              <a:t>Thank you! </a:t>
            </a:r>
            <a:endParaRPr sz="3900"/>
          </a:p>
        </p:txBody>
      </p:sp>
      <p:pic>
        <p:nvPicPr>
          <p:cNvPr id="342" name="Google Shape;342;p52" title="Screenshot 2025-10-03 at 03.35.07.png"/>
          <p:cNvPicPr preferRelativeResize="0"/>
          <p:nvPr/>
        </p:nvPicPr>
        <p:blipFill rotWithShape="1">
          <a:blip r:embed="rId3">
            <a:alphaModFix/>
          </a:blip>
          <a:srcRect b="0" l="0" r="0" t="12487"/>
          <a:stretch/>
        </p:blipFill>
        <p:spPr>
          <a:xfrm>
            <a:off x="1714450" y="1705175"/>
            <a:ext cx="5715100" cy="5152823"/>
          </a:xfrm>
          <a:prstGeom prst="rect">
            <a:avLst/>
          </a:prstGeom>
          <a:noFill/>
          <a:ln>
            <a:noFill/>
          </a:ln>
        </p:spPr>
      </p:pic>
      <p:pic>
        <p:nvPicPr>
          <p:cNvPr descr="File:Florida Atlantic University logo.svg - Wikimedia Commons" id="343" name="Google Shape;343;p52"/>
          <p:cNvPicPr preferRelativeResize="0"/>
          <p:nvPr/>
        </p:nvPicPr>
        <p:blipFill>
          <a:blip r:embed="rId4">
            <a:alphaModFix/>
          </a:blip>
          <a:stretch>
            <a:fillRect/>
          </a:stretch>
        </p:blipFill>
        <p:spPr>
          <a:xfrm>
            <a:off x="7585233" y="6126175"/>
            <a:ext cx="1558769" cy="73182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7"/>
          <p:cNvSpPr txBox="1"/>
          <p:nvPr>
            <p:ph type="title"/>
          </p:nvPr>
        </p:nvSpPr>
        <p:spPr>
          <a:xfrm>
            <a:off x="457200" y="274638"/>
            <a:ext cx="8229600" cy="11430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sz="3800"/>
              <a:t>Clinical Vignette</a:t>
            </a:r>
            <a:endParaRPr sz="3800"/>
          </a:p>
        </p:txBody>
      </p:sp>
      <p:sp>
        <p:nvSpPr>
          <p:cNvPr id="93" name="Google Shape;93;p17"/>
          <p:cNvSpPr txBox="1"/>
          <p:nvPr>
            <p:ph idx="1" type="body"/>
          </p:nvPr>
        </p:nvSpPr>
        <p:spPr>
          <a:xfrm>
            <a:off x="153000" y="1767625"/>
            <a:ext cx="8838000" cy="3580200"/>
          </a:xfrm>
          <a:prstGeom prst="rect">
            <a:avLst/>
          </a:prstGeom>
        </p:spPr>
        <p:txBody>
          <a:bodyPr anchorCtr="0" anchor="t" bIns="45700" lIns="91425" spcFirstLastPara="1" rIns="91425" wrap="square" tIns="45700">
            <a:normAutofit/>
          </a:bodyPr>
          <a:lstStyle/>
          <a:p>
            <a:pPr indent="0" lvl="0" marL="0" rtl="0" algn="l">
              <a:spcBef>
                <a:spcPts val="360"/>
              </a:spcBef>
              <a:spcAft>
                <a:spcPts val="1200"/>
              </a:spcAft>
              <a:buNone/>
            </a:pPr>
            <a:r>
              <a:rPr lang="en-US" sz="2000">
                <a:solidFill>
                  <a:srgbClr val="434343"/>
                </a:solidFill>
              </a:rPr>
              <a:t>66 year old male with a past medical history of HTN, DM2, </a:t>
            </a:r>
            <a:r>
              <a:rPr lang="en-US" sz="2000">
                <a:solidFill>
                  <a:srgbClr val="434343"/>
                </a:solidFill>
              </a:rPr>
              <a:t>paroxysmal</a:t>
            </a:r>
            <a:r>
              <a:rPr lang="en-US" sz="2000">
                <a:solidFill>
                  <a:srgbClr val="434343"/>
                </a:solidFill>
              </a:rPr>
              <a:t> atrial fibrillation (currently on apixaban) s/p first PVI ablation 16 months ago without documented recurrent </a:t>
            </a:r>
            <a:r>
              <a:rPr lang="en-US" sz="2000">
                <a:solidFill>
                  <a:srgbClr val="434343"/>
                </a:solidFill>
              </a:rPr>
              <a:t>episodes</a:t>
            </a:r>
            <a:r>
              <a:rPr lang="en-US" sz="2000">
                <a:solidFill>
                  <a:srgbClr val="434343"/>
                </a:solidFill>
              </a:rPr>
              <a:t> - should we stop his anticoagulation?</a:t>
            </a:r>
            <a:endParaRPr sz="2000">
              <a:solidFill>
                <a:srgbClr val="434343"/>
              </a:solidFill>
            </a:endParaRPr>
          </a:p>
        </p:txBody>
      </p:sp>
      <p:pic>
        <p:nvPicPr>
          <p:cNvPr descr="File:Florida Atlantic University logo.svg - Wikimedia Commons" id="94" name="Google Shape;94;p17"/>
          <p:cNvPicPr preferRelativeResize="0"/>
          <p:nvPr/>
        </p:nvPicPr>
        <p:blipFill>
          <a:blip r:embed="rId3">
            <a:alphaModFix/>
          </a:blip>
          <a:stretch>
            <a:fillRect/>
          </a:stretch>
        </p:blipFill>
        <p:spPr>
          <a:xfrm>
            <a:off x="7585233" y="6126175"/>
            <a:ext cx="1558769" cy="7318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8"/>
          <p:cNvSpPr txBox="1"/>
          <p:nvPr>
            <p:ph type="title"/>
          </p:nvPr>
        </p:nvSpPr>
        <p:spPr>
          <a:xfrm>
            <a:off x="457200" y="274638"/>
            <a:ext cx="8229600" cy="11430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latin typeface="Roboto"/>
                <a:ea typeface="Roboto"/>
                <a:cs typeface="Roboto"/>
                <a:sym typeface="Roboto"/>
              </a:rPr>
              <a:t>Why was the trial done?</a:t>
            </a:r>
            <a:endParaRPr>
              <a:latin typeface="Roboto"/>
              <a:ea typeface="Roboto"/>
              <a:cs typeface="Roboto"/>
              <a:sym typeface="Roboto"/>
            </a:endParaRPr>
          </a:p>
        </p:txBody>
      </p:sp>
      <p:sp>
        <p:nvSpPr>
          <p:cNvPr id="100" name="Google Shape;100;p18"/>
          <p:cNvSpPr txBox="1"/>
          <p:nvPr>
            <p:ph idx="1" type="body"/>
          </p:nvPr>
        </p:nvSpPr>
        <p:spPr>
          <a:xfrm>
            <a:off x="457200" y="1600200"/>
            <a:ext cx="8229600" cy="4526100"/>
          </a:xfrm>
          <a:prstGeom prst="rect">
            <a:avLst/>
          </a:prstGeom>
        </p:spPr>
        <p:txBody>
          <a:bodyPr anchorCtr="0" anchor="t" bIns="45700" lIns="91425" spcFirstLastPara="1" rIns="91425" wrap="square" tIns="45700">
            <a:normAutofit/>
          </a:bodyPr>
          <a:lstStyle/>
          <a:p>
            <a:pPr indent="-349250" lvl="0" marL="457200" rtl="0" algn="l">
              <a:spcBef>
                <a:spcPts val="360"/>
              </a:spcBef>
              <a:spcAft>
                <a:spcPts val="0"/>
              </a:spcAft>
              <a:buClr>
                <a:srgbClr val="434343"/>
              </a:buClr>
              <a:buSzPts val="1900"/>
              <a:buChar char="●"/>
            </a:pPr>
            <a:r>
              <a:rPr lang="en-US" sz="1900">
                <a:solidFill>
                  <a:srgbClr val="434343"/>
                </a:solidFill>
              </a:rPr>
              <a:t>Current </a:t>
            </a:r>
            <a:r>
              <a:rPr lang="en-US" sz="1900">
                <a:solidFill>
                  <a:srgbClr val="434343"/>
                </a:solidFill>
              </a:rPr>
              <a:t>guidelines </a:t>
            </a:r>
            <a:r>
              <a:rPr lang="en-US" sz="1900">
                <a:solidFill>
                  <a:srgbClr val="434343"/>
                </a:solidFill>
              </a:rPr>
              <a:t>recommend</a:t>
            </a:r>
            <a:r>
              <a:rPr lang="en-US" sz="1900">
                <a:solidFill>
                  <a:srgbClr val="434343"/>
                </a:solidFill>
              </a:rPr>
              <a:t> continuing long-term OAC based on </a:t>
            </a:r>
            <a:r>
              <a:rPr b="1" lang="en-US" sz="1900">
                <a:solidFill>
                  <a:srgbClr val="434343"/>
                </a:solidFill>
              </a:rPr>
              <a:t>stroke risk (CHA₂DS₂-VASc)</a:t>
            </a:r>
            <a:r>
              <a:rPr lang="en-US" sz="1900">
                <a:solidFill>
                  <a:srgbClr val="434343"/>
                </a:solidFill>
              </a:rPr>
              <a:t> irrespective of perceived ablation success, because randomized trial data were lacking. </a:t>
            </a:r>
            <a:endParaRPr sz="1900">
              <a:solidFill>
                <a:srgbClr val="434343"/>
              </a:solidFill>
            </a:endParaRPr>
          </a:p>
          <a:p>
            <a:pPr indent="-349250" lvl="0" marL="457200" rtl="0" algn="l">
              <a:spcBef>
                <a:spcPts val="0"/>
              </a:spcBef>
              <a:spcAft>
                <a:spcPts val="0"/>
              </a:spcAft>
              <a:buClr>
                <a:srgbClr val="434343"/>
              </a:buClr>
              <a:buSzPts val="1900"/>
              <a:buChar char="●"/>
            </a:pPr>
            <a:r>
              <a:rPr lang="en-US" sz="1900">
                <a:solidFill>
                  <a:srgbClr val="434343"/>
                </a:solidFill>
              </a:rPr>
              <a:t>Clinicians and patients often ask whether OAC can be stopped after a successful ablation when there are no recurrences. </a:t>
            </a:r>
            <a:endParaRPr sz="1900">
              <a:solidFill>
                <a:srgbClr val="434343"/>
              </a:solidFill>
            </a:endParaRPr>
          </a:p>
          <a:p>
            <a:pPr indent="-349250" lvl="0" marL="457200" rtl="0" algn="l">
              <a:spcBef>
                <a:spcPts val="0"/>
              </a:spcBef>
              <a:spcAft>
                <a:spcPts val="0"/>
              </a:spcAft>
              <a:buClr>
                <a:srgbClr val="434343"/>
              </a:buClr>
              <a:buSzPts val="1900"/>
              <a:buChar char="●"/>
            </a:pPr>
            <a:r>
              <a:rPr lang="en-US" sz="1900">
                <a:solidFill>
                  <a:srgbClr val="434343"/>
                </a:solidFill>
              </a:rPr>
              <a:t>ALONE-AF was the first randomized trial to test that question.</a:t>
            </a:r>
            <a:endParaRPr sz="1900">
              <a:solidFill>
                <a:srgbClr val="434343"/>
              </a:solidFill>
            </a:endParaRPr>
          </a:p>
          <a:p>
            <a:pPr indent="0" lvl="0" marL="0" rtl="0" algn="l">
              <a:spcBef>
                <a:spcPts val="1200"/>
              </a:spcBef>
              <a:spcAft>
                <a:spcPts val="1200"/>
              </a:spcAft>
              <a:buNone/>
            </a:pPr>
            <a:r>
              <a:t/>
            </a:r>
            <a:endParaRPr sz="1900">
              <a:solidFill>
                <a:srgbClr val="434343"/>
              </a:solidFill>
            </a:endParaRPr>
          </a:p>
        </p:txBody>
      </p:sp>
      <p:pic>
        <p:nvPicPr>
          <p:cNvPr descr="File:Florida Atlantic University logo.svg - Wikimedia Commons" id="101" name="Google Shape;101;p18"/>
          <p:cNvPicPr preferRelativeResize="0"/>
          <p:nvPr/>
        </p:nvPicPr>
        <p:blipFill>
          <a:blip r:embed="rId3">
            <a:alphaModFix/>
          </a:blip>
          <a:stretch>
            <a:fillRect/>
          </a:stretch>
        </p:blipFill>
        <p:spPr>
          <a:xfrm>
            <a:off x="7585233" y="6126175"/>
            <a:ext cx="1558769" cy="73182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9"/>
          <p:cNvSpPr txBox="1"/>
          <p:nvPr>
            <p:ph idx="1" type="body"/>
          </p:nvPr>
        </p:nvSpPr>
        <p:spPr>
          <a:xfrm>
            <a:off x="457200" y="1600200"/>
            <a:ext cx="8229600" cy="4526100"/>
          </a:xfrm>
          <a:prstGeom prst="rect">
            <a:avLst/>
          </a:prstGeom>
        </p:spPr>
        <p:txBody>
          <a:bodyPr anchorCtr="0" anchor="t" bIns="45700" lIns="91425" spcFirstLastPara="1" rIns="91425" wrap="square" tIns="45700">
            <a:normAutofit/>
          </a:bodyPr>
          <a:lstStyle/>
          <a:p>
            <a:pPr indent="0" lvl="0" marL="0" rtl="0" algn="l">
              <a:spcBef>
                <a:spcPts val="360"/>
              </a:spcBef>
              <a:spcAft>
                <a:spcPts val="1200"/>
              </a:spcAft>
              <a:buNone/>
            </a:pPr>
            <a:r>
              <a:t/>
            </a:r>
            <a:endParaRPr/>
          </a:p>
        </p:txBody>
      </p:sp>
      <p:pic>
        <p:nvPicPr>
          <p:cNvPr id="107" name="Google Shape;107;p19" title="Screenshot 2025-10-03 at 00.08.59.png"/>
          <p:cNvPicPr preferRelativeResize="0"/>
          <p:nvPr/>
        </p:nvPicPr>
        <p:blipFill>
          <a:blip r:embed="rId3">
            <a:alphaModFix/>
          </a:blip>
          <a:stretch>
            <a:fillRect/>
          </a:stretch>
        </p:blipFill>
        <p:spPr>
          <a:xfrm>
            <a:off x="0" y="878225"/>
            <a:ext cx="4572001" cy="5979774"/>
          </a:xfrm>
          <a:prstGeom prst="rect">
            <a:avLst/>
          </a:prstGeom>
          <a:noFill/>
          <a:ln>
            <a:noFill/>
          </a:ln>
        </p:spPr>
      </p:pic>
      <p:pic>
        <p:nvPicPr>
          <p:cNvPr id="108" name="Google Shape;108;p19" title="Screenshot 2025-10-03 at 00.01.28.png"/>
          <p:cNvPicPr preferRelativeResize="0"/>
          <p:nvPr/>
        </p:nvPicPr>
        <p:blipFill>
          <a:blip r:embed="rId4">
            <a:alphaModFix/>
          </a:blip>
          <a:stretch>
            <a:fillRect/>
          </a:stretch>
        </p:blipFill>
        <p:spPr>
          <a:xfrm>
            <a:off x="4572000" y="878225"/>
            <a:ext cx="4572000" cy="59797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0"/>
          <p:cNvSpPr txBox="1"/>
          <p:nvPr>
            <p:ph type="title"/>
          </p:nvPr>
        </p:nvSpPr>
        <p:spPr>
          <a:xfrm>
            <a:off x="457200" y="274638"/>
            <a:ext cx="8229600" cy="11430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sz="3300"/>
              <a:t>Question</a:t>
            </a:r>
            <a:endParaRPr sz="3300"/>
          </a:p>
        </p:txBody>
      </p:sp>
      <p:sp>
        <p:nvSpPr>
          <p:cNvPr id="114" name="Google Shape;114;p20"/>
          <p:cNvSpPr txBox="1"/>
          <p:nvPr>
            <p:ph idx="1" type="body"/>
          </p:nvPr>
        </p:nvSpPr>
        <p:spPr>
          <a:xfrm>
            <a:off x="457200" y="1600200"/>
            <a:ext cx="8229600" cy="4526100"/>
          </a:xfrm>
          <a:prstGeom prst="rect">
            <a:avLst/>
          </a:prstGeom>
        </p:spPr>
        <p:txBody>
          <a:bodyPr anchorCtr="0" anchor="t" bIns="45700" lIns="91425" spcFirstLastPara="1" rIns="91425" wrap="square" tIns="45700">
            <a:normAutofit/>
          </a:bodyPr>
          <a:lstStyle/>
          <a:p>
            <a:pPr indent="0" lvl="0" marL="0" rtl="0" algn="l">
              <a:spcBef>
                <a:spcPts val="360"/>
              </a:spcBef>
              <a:spcAft>
                <a:spcPts val="1200"/>
              </a:spcAft>
              <a:buNone/>
            </a:pPr>
            <a:r>
              <a:rPr lang="en-US" sz="2000"/>
              <a:t>In patients without documented atrial fibrillation (AF) recurrence after catheter ablation and at least 1 non-sex-related stroke risk factor, does discontinuing oral anticoagulant therapy result in superior clinical outcomes? </a:t>
            </a:r>
            <a:endParaRPr sz="2000"/>
          </a:p>
        </p:txBody>
      </p:sp>
      <p:pic>
        <p:nvPicPr>
          <p:cNvPr descr="File:Florida Atlantic University logo.svg - Wikimedia Commons" id="115" name="Google Shape;115;p20"/>
          <p:cNvPicPr preferRelativeResize="0"/>
          <p:nvPr/>
        </p:nvPicPr>
        <p:blipFill>
          <a:blip r:embed="rId3">
            <a:alphaModFix/>
          </a:blip>
          <a:stretch>
            <a:fillRect/>
          </a:stretch>
        </p:blipFill>
        <p:spPr>
          <a:xfrm>
            <a:off x="7585233" y="6126175"/>
            <a:ext cx="1558769" cy="73182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1"/>
          <p:cNvSpPr txBox="1"/>
          <p:nvPr>
            <p:ph type="title"/>
          </p:nvPr>
        </p:nvSpPr>
        <p:spPr>
          <a:xfrm>
            <a:off x="457200" y="-4"/>
            <a:ext cx="8229600" cy="7491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lang="en-US" sz="4400">
                <a:solidFill>
                  <a:schemeClr val="dk1"/>
                </a:solidFill>
                <a:latin typeface="Calibri"/>
                <a:ea typeface="Calibri"/>
                <a:cs typeface="Calibri"/>
                <a:sym typeface="Calibri"/>
              </a:rPr>
              <a:t>Prior Evidence</a:t>
            </a:r>
            <a:endParaRPr/>
          </a:p>
        </p:txBody>
      </p:sp>
      <p:pic>
        <p:nvPicPr>
          <p:cNvPr descr="File:Florida Atlantic University logo.svg - Wikimedia Commons" id="121" name="Google Shape;121;p21"/>
          <p:cNvPicPr preferRelativeResize="0"/>
          <p:nvPr/>
        </p:nvPicPr>
        <p:blipFill>
          <a:blip r:embed="rId3">
            <a:alphaModFix/>
          </a:blip>
          <a:stretch>
            <a:fillRect/>
          </a:stretch>
        </p:blipFill>
        <p:spPr>
          <a:xfrm>
            <a:off x="7214150" y="5951950"/>
            <a:ext cx="1929851" cy="906049"/>
          </a:xfrm>
          <a:prstGeom prst="rect">
            <a:avLst/>
          </a:prstGeom>
          <a:noFill/>
          <a:ln>
            <a:noFill/>
          </a:ln>
        </p:spPr>
      </p:pic>
      <p:pic>
        <p:nvPicPr>
          <p:cNvPr id="122" name="Google Shape;122;p21" title="Screenshot 2025-10-03 at 00.31.10.png"/>
          <p:cNvPicPr preferRelativeResize="0"/>
          <p:nvPr/>
        </p:nvPicPr>
        <p:blipFill>
          <a:blip r:embed="rId4">
            <a:alphaModFix/>
          </a:blip>
          <a:stretch>
            <a:fillRect/>
          </a:stretch>
        </p:blipFill>
        <p:spPr>
          <a:xfrm>
            <a:off x="0" y="547600"/>
            <a:ext cx="8991599" cy="2881400"/>
          </a:xfrm>
          <a:prstGeom prst="rect">
            <a:avLst/>
          </a:prstGeom>
          <a:noFill/>
          <a:ln>
            <a:noFill/>
          </a:ln>
        </p:spPr>
      </p:pic>
      <p:pic>
        <p:nvPicPr>
          <p:cNvPr id="123" name="Google Shape;123;p21" title="Screenshot 2025-10-03 at 00.31.18.png"/>
          <p:cNvPicPr preferRelativeResize="0"/>
          <p:nvPr/>
        </p:nvPicPr>
        <p:blipFill>
          <a:blip r:embed="rId5">
            <a:alphaModFix/>
          </a:blip>
          <a:stretch>
            <a:fillRect/>
          </a:stretch>
        </p:blipFill>
        <p:spPr>
          <a:xfrm>
            <a:off x="0" y="4547850"/>
            <a:ext cx="9143998" cy="2310150"/>
          </a:xfrm>
          <a:prstGeom prst="rect">
            <a:avLst/>
          </a:prstGeom>
          <a:noFill/>
          <a:ln>
            <a:noFill/>
          </a:ln>
        </p:spPr>
      </p:pic>
      <p:pic>
        <p:nvPicPr>
          <p:cNvPr id="124" name="Google Shape;124;p21" title="Screenshot 2025-10-03 at 00.35.28.png"/>
          <p:cNvPicPr preferRelativeResize="0"/>
          <p:nvPr/>
        </p:nvPicPr>
        <p:blipFill>
          <a:blip r:embed="rId6">
            <a:alphaModFix/>
          </a:blip>
          <a:stretch>
            <a:fillRect/>
          </a:stretch>
        </p:blipFill>
        <p:spPr>
          <a:xfrm>
            <a:off x="-76200" y="2164276"/>
            <a:ext cx="9143999" cy="237249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pic>
        <p:nvPicPr>
          <p:cNvPr id="129" name="Google Shape;129;p22" title="Screen Shot 2025-10-03 at 2.59.41 AM.png"/>
          <p:cNvPicPr preferRelativeResize="0"/>
          <p:nvPr/>
        </p:nvPicPr>
        <p:blipFill>
          <a:blip r:embed="rId3">
            <a:alphaModFix/>
          </a:blip>
          <a:stretch>
            <a:fillRect/>
          </a:stretch>
        </p:blipFill>
        <p:spPr>
          <a:xfrm>
            <a:off x="0" y="-12"/>
            <a:ext cx="9144000" cy="2762473"/>
          </a:xfrm>
          <a:prstGeom prst="rect">
            <a:avLst/>
          </a:prstGeom>
          <a:noFill/>
          <a:ln>
            <a:noFill/>
          </a:ln>
        </p:spPr>
      </p:pic>
      <p:pic>
        <p:nvPicPr>
          <p:cNvPr id="130" name="Google Shape;130;p22" title="Screen Shot 2025-10-03 at 2.59.46 AM.png"/>
          <p:cNvPicPr preferRelativeResize="0"/>
          <p:nvPr/>
        </p:nvPicPr>
        <p:blipFill>
          <a:blip r:embed="rId4">
            <a:alphaModFix/>
          </a:blip>
          <a:stretch>
            <a:fillRect/>
          </a:stretch>
        </p:blipFill>
        <p:spPr>
          <a:xfrm>
            <a:off x="0" y="4602318"/>
            <a:ext cx="9144000" cy="2449515"/>
          </a:xfrm>
          <a:prstGeom prst="rect">
            <a:avLst/>
          </a:prstGeom>
          <a:noFill/>
          <a:ln>
            <a:noFill/>
          </a:ln>
        </p:spPr>
      </p:pic>
      <p:pic>
        <p:nvPicPr>
          <p:cNvPr id="131" name="Google Shape;131;p22" title="Screen Shot 2025-10-03 at 3.00.59 AM.png"/>
          <p:cNvPicPr preferRelativeResize="0"/>
          <p:nvPr/>
        </p:nvPicPr>
        <p:blipFill rotWithShape="1">
          <a:blip r:embed="rId5">
            <a:alphaModFix/>
          </a:blip>
          <a:srcRect b="0" l="0" r="0" t="71737"/>
          <a:stretch/>
        </p:blipFill>
        <p:spPr>
          <a:xfrm>
            <a:off x="0" y="3341300"/>
            <a:ext cx="9144000" cy="1705024"/>
          </a:xfrm>
          <a:prstGeom prst="rect">
            <a:avLst/>
          </a:prstGeom>
          <a:noFill/>
          <a:ln>
            <a:noFill/>
          </a:ln>
        </p:spPr>
      </p:pic>
      <p:pic>
        <p:nvPicPr>
          <p:cNvPr id="132" name="Google Shape;132;p22" title="Screen Shot 2025-10-03 at 3.00.59 AM.png"/>
          <p:cNvPicPr preferRelativeResize="0"/>
          <p:nvPr/>
        </p:nvPicPr>
        <p:blipFill rotWithShape="1">
          <a:blip r:embed="rId5">
            <a:alphaModFix/>
          </a:blip>
          <a:srcRect b="74035" l="0" r="0" t="9189"/>
          <a:stretch/>
        </p:blipFill>
        <p:spPr>
          <a:xfrm>
            <a:off x="0" y="2329325"/>
            <a:ext cx="9144000" cy="1011976"/>
          </a:xfrm>
          <a:prstGeom prst="rect">
            <a:avLst/>
          </a:prstGeom>
          <a:noFill/>
          <a:ln>
            <a:noFill/>
          </a:ln>
        </p:spPr>
      </p:pic>
      <p:sp>
        <p:nvSpPr>
          <p:cNvPr id="133" name="Google Shape;133;p22"/>
          <p:cNvSpPr/>
          <p:nvPr/>
        </p:nvSpPr>
        <p:spPr>
          <a:xfrm>
            <a:off x="29600" y="3345125"/>
            <a:ext cx="1263000" cy="315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oboto"/>
              <a:ea typeface="Roboto"/>
              <a:cs typeface="Roboto"/>
              <a:sym typeface="Roboto"/>
            </a:endParaRPr>
          </a:p>
        </p:txBody>
      </p:sp>
      <p:sp>
        <p:nvSpPr>
          <p:cNvPr id="134" name="Google Shape;134;p22"/>
          <p:cNvSpPr/>
          <p:nvPr/>
        </p:nvSpPr>
        <p:spPr>
          <a:xfrm>
            <a:off x="3858250" y="2989900"/>
            <a:ext cx="5141100" cy="315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