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72"/>
  </p:notesMasterIdLst>
  <p:sldIdLst>
    <p:sldId id="290" r:id="rId2"/>
    <p:sldId id="330" r:id="rId3"/>
    <p:sldId id="329" r:id="rId4"/>
    <p:sldId id="291" r:id="rId5"/>
    <p:sldId id="289" r:id="rId6"/>
    <p:sldId id="293" r:id="rId7"/>
    <p:sldId id="292" r:id="rId8"/>
    <p:sldId id="294" r:id="rId9"/>
    <p:sldId id="295" r:id="rId10"/>
    <p:sldId id="296" r:id="rId11"/>
    <p:sldId id="298" r:id="rId12"/>
    <p:sldId id="299" r:id="rId13"/>
    <p:sldId id="300" r:id="rId14"/>
    <p:sldId id="301" r:id="rId15"/>
    <p:sldId id="303" r:id="rId16"/>
    <p:sldId id="302" r:id="rId17"/>
    <p:sldId id="306" r:id="rId18"/>
    <p:sldId id="305" r:id="rId19"/>
    <p:sldId id="256" r:id="rId20"/>
    <p:sldId id="257" r:id="rId21"/>
    <p:sldId id="258" r:id="rId22"/>
    <p:sldId id="259" r:id="rId23"/>
    <p:sldId id="260" r:id="rId24"/>
    <p:sldId id="262" r:id="rId25"/>
    <p:sldId id="261" r:id="rId26"/>
    <p:sldId id="263" r:id="rId27"/>
    <p:sldId id="264" r:id="rId28"/>
    <p:sldId id="265" r:id="rId29"/>
    <p:sldId id="266" r:id="rId30"/>
    <p:sldId id="267" r:id="rId31"/>
    <p:sldId id="268" r:id="rId32"/>
    <p:sldId id="269" r:id="rId33"/>
    <p:sldId id="309" r:id="rId34"/>
    <p:sldId id="270" r:id="rId35"/>
    <p:sldId id="272" r:id="rId36"/>
    <p:sldId id="271" r:id="rId37"/>
    <p:sldId id="274" r:id="rId38"/>
    <p:sldId id="273" r:id="rId39"/>
    <p:sldId id="275" r:id="rId40"/>
    <p:sldId id="277" r:id="rId41"/>
    <p:sldId id="276" r:id="rId42"/>
    <p:sldId id="278" r:id="rId43"/>
    <p:sldId id="279" r:id="rId44"/>
    <p:sldId id="282" r:id="rId45"/>
    <p:sldId id="280" r:id="rId46"/>
    <p:sldId id="283" r:id="rId47"/>
    <p:sldId id="281" r:id="rId48"/>
    <p:sldId id="284" r:id="rId49"/>
    <p:sldId id="285" r:id="rId50"/>
    <p:sldId id="286" r:id="rId51"/>
    <p:sldId id="287" r:id="rId52"/>
    <p:sldId id="288"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Hamed" initials="MH" lastIdx="2" clrIdx="0">
    <p:extLst>
      <p:ext uri="{19B8F6BF-5375-455C-9EA6-DF929625EA0E}">
        <p15:presenceInfo xmlns:p15="http://schemas.microsoft.com/office/powerpoint/2012/main" userId="733a221fa3d76a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9-24T11:37:55.340" idx="2">
    <p:pos x="7639" y="17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09T10:12:32.517" idx="1">
    <p:pos x="7680" y="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B0BEA-1291-4337-820B-8A54FC6A8405}"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FB73A-7C3F-4612-B71F-3915222EE211}" type="slidenum">
              <a:rPr lang="en-US" smtClean="0"/>
              <a:t>‹#›</a:t>
            </a:fld>
            <a:endParaRPr lang="en-US"/>
          </a:p>
        </p:txBody>
      </p:sp>
    </p:spTree>
    <p:extLst>
      <p:ext uri="{BB962C8B-B14F-4D97-AF65-F5344CB8AC3E}">
        <p14:creationId xmlns:p14="http://schemas.microsoft.com/office/powerpoint/2010/main" val="276857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FB73A-7C3F-4612-B71F-3915222EE211}" type="slidenum">
              <a:rPr lang="en-US" smtClean="0"/>
              <a:t>1</a:t>
            </a:fld>
            <a:endParaRPr lang="en-US" dirty="0"/>
          </a:p>
        </p:txBody>
      </p:sp>
    </p:spTree>
    <p:extLst>
      <p:ext uri="{BB962C8B-B14F-4D97-AF65-F5344CB8AC3E}">
        <p14:creationId xmlns:p14="http://schemas.microsoft.com/office/powerpoint/2010/main" val="176667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E17642-F0C3-4D3B-B523-8E9AE4368BE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168409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6474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67346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3005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983114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EE17642-F0C3-4D3B-B523-8E9AE4368BE4}"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4158161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EE17642-F0C3-4D3B-B523-8E9AE4368BE4}"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02300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17642-F0C3-4D3B-B523-8E9AE4368BE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524367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17642-F0C3-4D3B-B523-8E9AE4368BE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120815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E17642-F0C3-4D3B-B523-8E9AE4368BE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265864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17642-F0C3-4D3B-B523-8E9AE4368BE4}"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11395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240678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E17642-F0C3-4D3B-B523-8E9AE4368BE4}"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275851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E17642-F0C3-4D3B-B523-8E9AE4368BE4}"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418506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17642-F0C3-4D3B-B523-8E9AE4368BE4}"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3704229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164348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E17642-F0C3-4D3B-B523-8E9AE4368BE4}"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CD94A-4272-4ABE-BB18-5DE1E240A7D5}" type="slidenum">
              <a:rPr lang="en-US" smtClean="0"/>
              <a:t>‹#›</a:t>
            </a:fld>
            <a:endParaRPr lang="en-US"/>
          </a:p>
        </p:txBody>
      </p:sp>
    </p:spTree>
    <p:extLst>
      <p:ext uri="{BB962C8B-B14F-4D97-AF65-F5344CB8AC3E}">
        <p14:creationId xmlns:p14="http://schemas.microsoft.com/office/powerpoint/2010/main" val="271923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EE17642-F0C3-4D3B-B523-8E9AE4368BE4}" type="datetimeFigureOut">
              <a:rPr lang="en-US" smtClean="0"/>
              <a:t>9/24/2025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E0CD94A-4272-4ABE-BB18-5DE1E240A7D5}" type="slidenum">
              <a:rPr lang="en-US" smtClean="0"/>
              <a:t>‹#›</a:t>
            </a:fld>
            <a:endParaRPr lang="en-US"/>
          </a:p>
        </p:txBody>
      </p:sp>
    </p:spTree>
    <p:extLst>
      <p:ext uri="{BB962C8B-B14F-4D97-AF65-F5344CB8AC3E}">
        <p14:creationId xmlns:p14="http://schemas.microsoft.com/office/powerpoint/2010/main" val="53605171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274CFB-C764-3656-325A-CD2C8EB7D8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8145DC-A72F-F49E-BD3C-21BDD6851D56}"/>
              </a:ext>
            </a:extLst>
          </p:cNvPr>
          <p:cNvSpPr>
            <a:spLocks noGrp="1"/>
          </p:cNvSpPr>
          <p:nvPr>
            <p:ph type="title"/>
          </p:nvPr>
        </p:nvSpPr>
        <p:spPr>
          <a:xfrm>
            <a:off x="838201" y="1037179"/>
            <a:ext cx="7975060" cy="3565301"/>
          </a:xfrm>
        </p:spPr>
        <p:txBody>
          <a:bodyPr>
            <a:normAutofit/>
          </a:bodyPr>
          <a:lstStyle/>
          <a:p>
            <a:pPr algn="l"/>
            <a:r>
              <a:rPr lang="en-US" sz="4800" b="1" dirty="0"/>
              <a:t>SENIOR-RITA trial and a recent Meta-analysis of RCTs</a:t>
            </a:r>
          </a:p>
        </p:txBody>
      </p:sp>
      <p:sp>
        <p:nvSpPr>
          <p:cNvPr id="5" name="Content Placeholder 4">
            <a:extLst>
              <a:ext uri="{FF2B5EF4-FFF2-40B4-BE49-F238E27FC236}">
                <a16:creationId xmlns:a16="http://schemas.microsoft.com/office/drawing/2014/main" id="{93066EB4-F51E-7A5D-A482-148636B66FA5}"/>
              </a:ext>
            </a:extLst>
          </p:cNvPr>
          <p:cNvSpPr>
            <a:spLocks noGrp="1"/>
          </p:cNvSpPr>
          <p:nvPr>
            <p:ph idx="1"/>
          </p:nvPr>
        </p:nvSpPr>
        <p:spPr>
          <a:xfrm>
            <a:off x="838201" y="4460240"/>
            <a:ext cx="7975060" cy="1989198"/>
          </a:xfrm>
        </p:spPr>
        <p:txBody>
          <a:bodyPr>
            <a:normAutofit fontScale="92500" lnSpcReduction="10000"/>
          </a:bodyPr>
          <a:lstStyle/>
          <a:p>
            <a:r>
              <a:rPr lang="en-US" sz="2800" b="1" dirty="0"/>
              <a:t>Presented by:</a:t>
            </a:r>
          </a:p>
          <a:p>
            <a:pPr marL="36900" indent="0">
              <a:buNone/>
            </a:pPr>
            <a:r>
              <a:rPr lang="en-US" sz="2800" b="1" dirty="0"/>
              <a:t>Mohamed Hamed</a:t>
            </a:r>
          </a:p>
          <a:p>
            <a:pPr marL="36900" indent="0">
              <a:buNone/>
            </a:pPr>
            <a:r>
              <a:rPr lang="en-US" sz="2800" b="1" dirty="0"/>
              <a:t>PGY-6 </a:t>
            </a:r>
          </a:p>
          <a:p>
            <a:pPr marL="36900" indent="0">
              <a:buNone/>
            </a:pPr>
            <a:r>
              <a:rPr lang="en-US" sz="2800" b="1" dirty="0"/>
              <a:t>FAU CVD Fellowship</a:t>
            </a:r>
          </a:p>
        </p:txBody>
      </p:sp>
    </p:spTree>
    <p:extLst>
      <p:ext uri="{BB962C8B-B14F-4D97-AF65-F5344CB8AC3E}">
        <p14:creationId xmlns:p14="http://schemas.microsoft.com/office/powerpoint/2010/main" val="118481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10B587-F6A8-A2B9-3DBA-B6CB64F39D91}"/>
              </a:ext>
            </a:extLst>
          </p:cNvPr>
          <p:cNvSpPr>
            <a:spLocks noGrp="1"/>
          </p:cNvSpPr>
          <p:nvPr>
            <p:ph idx="1"/>
          </p:nvPr>
        </p:nvSpPr>
        <p:spPr>
          <a:xfrm>
            <a:off x="913795" y="711201"/>
            <a:ext cx="10353762" cy="5080000"/>
          </a:xfrm>
        </p:spPr>
        <p:txBody>
          <a:bodyPr/>
          <a:lstStyle/>
          <a:p>
            <a:r>
              <a:rPr lang="en-US" b="1" dirty="0">
                <a:solidFill>
                  <a:schemeClr val="bg2"/>
                </a:solidFill>
              </a:rPr>
              <a:t>Population:</a:t>
            </a:r>
            <a:r>
              <a:rPr lang="en-US" dirty="0">
                <a:solidFill>
                  <a:schemeClr val="bg2"/>
                </a:solidFill>
              </a:rPr>
              <a:t> 457 patients ≥80 years with NSTEMI or unstable angina.</a:t>
            </a:r>
          </a:p>
          <a:p>
            <a:r>
              <a:rPr lang="en-US" b="1" dirty="0">
                <a:solidFill>
                  <a:schemeClr val="bg2"/>
                </a:solidFill>
              </a:rPr>
              <a:t>Design:</a:t>
            </a:r>
            <a:r>
              <a:rPr lang="en-US" dirty="0">
                <a:solidFill>
                  <a:schemeClr val="bg2"/>
                </a:solidFill>
              </a:rPr>
              <a:t> Invasive (early angiography ± PCI/CABG) vs conservative (optimal medical therapy, </a:t>
            </a:r>
            <a:r>
              <a:rPr lang="en-US" dirty="0" err="1">
                <a:solidFill>
                  <a:schemeClr val="bg2"/>
                </a:solidFill>
              </a:rPr>
              <a:t>cath</a:t>
            </a:r>
            <a:r>
              <a:rPr lang="en-US" dirty="0">
                <a:solidFill>
                  <a:schemeClr val="bg2"/>
                </a:solidFill>
              </a:rPr>
              <a:t> only if refractory).</a:t>
            </a:r>
          </a:p>
          <a:p>
            <a:r>
              <a:rPr lang="en-US" b="1" dirty="0">
                <a:solidFill>
                  <a:schemeClr val="bg2"/>
                </a:solidFill>
              </a:rPr>
              <a:t>Primary outcome:</a:t>
            </a:r>
            <a:r>
              <a:rPr lang="en-US" dirty="0">
                <a:solidFill>
                  <a:schemeClr val="bg2"/>
                </a:solidFill>
              </a:rPr>
              <a:t> Composite of MI, urgent revascularization, stroke, or death.</a:t>
            </a:r>
          </a:p>
          <a:p>
            <a:r>
              <a:rPr lang="en-US" b="1" dirty="0">
                <a:solidFill>
                  <a:schemeClr val="bg2"/>
                </a:solidFill>
              </a:rPr>
              <a:t>Results:</a:t>
            </a:r>
            <a:endParaRPr lang="en-US" dirty="0">
              <a:solidFill>
                <a:schemeClr val="bg2"/>
              </a:solidFill>
            </a:endParaRPr>
          </a:p>
          <a:p>
            <a:pPr lvl="1"/>
            <a:r>
              <a:rPr lang="en-US" dirty="0">
                <a:solidFill>
                  <a:schemeClr val="bg2"/>
                </a:solidFill>
              </a:rPr>
              <a:t>Primary outcome reduced (40.6% invasive vs 61.4% conservative; HR ~0.53).</a:t>
            </a:r>
          </a:p>
          <a:p>
            <a:pPr lvl="1"/>
            <a:r>
              <a:rPr lang="en-US" dirty="0">
                <a:solidFill>
                  <a:schemeClr val="bg2"/>
                </a:solidFill>
              </a:rPr>
              <a:t>Benefit mainly driven by fewer MIs and urgent revascularizations.</a:t>
            </a:r>
          </a:p>
          <a:p>
            <a:pPr lvl="1"/>
            <a:r>
              <a:rPr lang="en-US" dirty="0">
                <a:solidFill>
                  <a:schemeClr val="bg2"/>
                </a:solidFill>
              </a:rPr>
              <a:t>Mortality alone not significantly reduced.</a:t>
            </a:r>
          </a:p>
          <a:p>
            <a:r>
              <a:rPr lang="en-US" b="1" dirty="0">
                <a:solidFill>
                  <a:schemeClr val="bg2"/>
                </a:solidFill>
              </a:rPr>
              <a:t>Takeaway:</a:t>
            </a:r>
            <a:r>
              <a:rPr lang="en-US" dirty="0">
                <a:solidFill>
                  <a:schemeClr val="bg2"/>
                </a:solidFill>
              </a:rPr>
              <a:t> </a:t>
            </a:r>
            <a:r>
              <a:rPr lang="en-US" dirty="0">
                <a:solidFill>
                  <a:schemeClr val="bg2"/>
                </a:solidFill>
                <a:highlight>
                  <a:srgbClr val="FFFF00"/>
                </a:highlight>
              </a:rPr>
              <a:t>Routine invasive strategy reduced ischemic events in patients ≥80 yrs.</a:t>
            </a:r>
          </a:p>
        </p:txBody>
      </p:sp>
    </p:spTree>
    <p:extLst>
      <p:ext uri="{BB962C8B-B14F-4D97-AF65-F5344CB8AC3E}">
        <p14:creationId xmlns:p14="http://schemas.microsoft.com/office/powerpoint/2010/main" val="275762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52CF-6D48-F949-DE51-93590A83009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510C225-628A-0A08-BC76-D57588617599}"/>
              </a:ext>
            </a:extLst>
          </p:cNvPr>
          <p:cNvPicPr>
            <a:picLocks noChangeAspect="1"/>
          </p:cNvPicPr>
          <p:nvPr/>
        </p:nvPicPr>
        <p:blipFill>
          <a:blip r:embed="rId2"/>
          <a:srcRect l="33333" t="20148" r="29833" b="43111"/>
          <a:stretch>
            <a:fillRect/>
          </a:stretch>
        </p:blipFill>
        <p:spPr>
          <a:xfrm>
            <a:off x="1219200" y="447039"/>
            <a:ext cx="9418320" cy="5284487"/>
          </a:xfrm>
          <a:prstGeom prst="rect">
            <a:avLst/>
          </a:prstGeom>
        </p:spPr>
      </p:pic>
      <p:sp>
        <p:nvSpPr>
          <p:cNvPr id="6" name="Rectangle 5">
            <a:extLst>
              <a:ext uri="{FF2B5EF4-FFF2-40B4-BE49-F238E27FC236}">
                <a16:creationId xmlns:a16="http://schemas.microsoft.com/office/drawing/2014/main" id="{7D05E1C4-B90B-3253-1FAA-4F6C272366A1}"/>
              </a:ext>
            </a:extLst>
          </p:cNvPr>
          <p:cNvSpPr/>
          <p:nvPr/>
        </p:nvSpPr>
        <p:spPr>
          <a:xfrm>
            <a:off x="650240" y="2103120"/>
            <a:ext cx="10271760" cy="396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FE00BB75-ABB4-71B9-F8EE-2AF6D58A8313}"/>
              </a:ext>
            </a:extLst>
          </p:cNvPr>
          <p:cNvSpPr/>
          <p:nvPr/>
        </p:nvSpPr>
        <p:spPr>
          <a:xfrm>
            <a:off x="680720" y="3119120"/>
            <a:ext cx="10271760" cy="396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73546306-8A87-BFA7-9C15-A3301DF48CE0}"/>
              </a:ext>
            </a:extLst>
          </p:cNvPr>
          <p:cNvSpPr/>
          <p:nvPr/>
        </p:nvSpPr>
        <p:spPr>
          <a:xfrm>
            <a:off x="619760" y="3799840"/>
            <a:ext cx="10271760" cy="396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9" name="Picture 8">
            <a:extLst>
              <a:ext uri="{FF2B5EF4-FFF2-40B4-BE49-F238E27FC236}">
                <a16:creationId xmlns:a16="http://schemas.microsoft.com/office/drawing/2014/main" id="{38C70C08-D63E-0070-C2CF-28A6BC556B4E}"/>
              </a:ext>
            </a:extLst>
          </p:cNvPr>
          <p:cNvPicPr>
            <a:picLocks noChangeAspect="1"/>
          </p:cNvPicPr>
          <p:nvPr/>
        </p:nvPicPr>
        <p:blipFill>
          <a:blip r:embed="rId3"/>
          <a:srcRect l="6833" t="36444" r="56750" b="23852"/>
          <a:stretch>
            <a:fillRect/>
          </a:stretch>
        </p:blipFill>
        <p:spPr>
          <a:xfrm>
            <a:off x="1219200" y="133591"/>
            <a:ext cx="9225280" cy="5657609"/>
          </a:xfrm>
          <a:prstGeom prst="rect">
            <a:avLst/>
          </a:prstGeom>
        </p:spPr>
      </p:pic>
    </p:spTree>
    <p:extLst>
      <p:ext uri="{BB962C8B-B14F-4D97-AF65-F5344CB8AC3E}">
        <p14:creationId xmlns:p14="http://schemas.microsoft.com/office/powerpoint/2010/main" val="246030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2084-57C4-2389-A6E2-667551AD0D53}"/>
              </a:ext>
            </a:extLst>
          </p:cNvPr>
          <p:cNvSpPr>
            <a:spLocks noGrp="1"/>
          </p:cNvSpPr>
          <p:nvPr>
            <p:ph type="title"/>
          </p:nvPr>
        </p:nvSpPr>
        <p:spPr>
          <a:xfrm>
            <a:off x="913795" y="243840"/>
            <a:ext cx="10353762" cy="970450"/>
          </a:xfrm>
        </p:spPr>
        <p:txBody>
          <a:bodyPr>
            <a:normAutofit/>
          </a:bodyPr>
          <a:lstStyle/>
          <a:p>
            <a:r>
              <a:rPr lang="en-US" dirty="0">
                <a:solidFill>
                  <a:schemeClr val="bg2"/>
                </a:solidFill>
              </a:rPr>
              <a:t>80+ study</a:t>
            </a:r>
          </a:p>
        </p:txBody>
      </p:sp>
      <p:sp>
        <p:nvSpPr>
          <p:cNvPr id="3" name="Content Placeholder 2">
            <a:extLst>
              <a:ext uri="{FF2B5EF4-FFF2-40B4-BE49-F238E27FC236}">
                <a16:creationId xmlns:a16="http://schemas.microsoft.com/office/drawing/2014/main" id="{90A96032-5BBF-5D7C-6E6E-3749C8A1D1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754E288-B285-A45A-F138-639AAC722005}"/>
              </a:ext>
            </a:extLst>
          </p:cNvPr>
          <p:cNvPicPr>
            <a:picLocks noChangeAspect="1"/>
          </p:cNvPicPr>
          <p:nvPr/>
        </p:nvPicPr>
        <p:blipFill>
          <a:blip r:embed="rId2"/>
          <a:srcRect l="13666" t="18222" r="10167" b="22595"/>
          <a:stretch>
            <a:fillRect/>
          </a:stretch>
        </p:blipFill>
        <p:spPr>
          <a:xfrm>
            <a:off x="203464" y="1290321"/>
            <a:ext cx="11774424" cy="4500879"/>
          </a:xfrm>
          <a:prstGeom prst="rect">
            <a:avLst/>
          </a:prstGeom>
        </p:spPr>
      </p:pic>
    </p:spTree>
    <p:extLst>
      <p:ext uri="{BB962C8B-B14F-4D97-AF65-F5344CB8AC3E}">
        <p14:creationId xmlns:p14="http://schemas.microsoft.com/office/powerpoint/2010/main" val="3406177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5D5761-D95B-F859-1FA2-18B949687710}"/>
              </a:ext>
            </a:extLst>
          </p:cNvPr>
          <p:cNvSpPr>
            <a:spLocks noGrp="1"/>
          </p:cNvSpPr>
          <p:nvPr>
            <p:ph idx="1"/>
          </p:nvPr>
        </p:nvSpPr>
        <p:spPr>
          <a:xfrm>
            <a:off x="913795" y="843281"/>
            <a:ext cx="10353762" cy="4947920"/>
          </a:xfrm>
        </p:spPr>
        <p:txBody>
          <a:bodyPr>
            <a:normAutofit/>
          </a:bodyPr>
          <a:lstStyle/>
          <a:p>
            <a:r>
              <a:rPr lang="en-US" b="1" dirty="0">
                <a:solidFill>
                  <a:schemeClr val="bg2"/>
                </a:solidFill>
              </a:rPr>
              <a:t>Population:</a:t>
            </a:r>
            <a:r>
              <a:rPr lang="en-US" dirty="0">
                <a:solidFill>
                  <a:schemeClr val="bg2"/>
                </a:solidFill>
              </a:rPr>
              <a:t> 186 patients ≥80 years with NSTEMI or unstable angina.</a:t>
            </a:r>
          </a:p>
          <a:p>
            <a:r>
              <a:rPr lang="en-US" b="1" dirty="0">
                <a:solidFill>
                  <a:schemeClr val="bg2"/>
                </a:solidFill>
              </a:rPr>
              <a:t>Design:</a:t>
            </a:r>
            <a:r>
              <a:rPr lang="en-US" dirty="0">
                <a:solidFill>
                  <a:schemeClr val="bg2"/>
                </a:solidFill>
              </a:rPr>
              <a:t>  Patients with NSTE-ACS to an invasive strategy with coronary angiography and optimal medical treatment or a conservative strategy with only optimal medical treatment.</a:t>
            </a:r>
          </a:p>
          <a:p>
            <a:r>
              <a:rPr lang="en-US" b="1" dirty="0">
                <a:solidFill>
                  <a:schemeClr val="bg2"/>
                </a:solidFill>
              </a:rPr>
              <a:t>Primary outcome:</a:t>
            </a:r>
            <a:r>
              <a:rPr lang="en-US" dirty="0">
                <a:solidFill>
                  <a:schemeClr val="bg2"/>
                </a:solidFill>
              </a:rPr>
              <a:t> Combined endpoint of major adverse cardiac and cerebrovascular events (MACCE).</a:t>
            </a:r>
          </a:p>
          <a:p>
            <a:r>
              <a:rPr lang="en-US" b="1" dirty="0">
                <a:solidFill>
                  <a:schemeClr val="bg2"/>
                </a:solidFill>
              </a:rPr>
              <a:t>Results:</a:t>
            </a:r>
            <a:endParaRPr lang="en-US" dirty="0">
              <a:solidFill>
                <a:schemeClr val="bg2"/>
              </a:solidFill>
            </a:endParaRPr>
          </a:p>
          <a:p>
            <a:pPr lvl="1"/>
            <a:r>
              <a:rPr lang="en-US" dirty="0">
                <a:solidFill>
                  <a:schemeClr val="bg2"/>
                </a:solidFill>
              </a:rPr>
              <a:t>No difference in primary outcome </a:t>
            </a:r>
          </a:p>
          <a:p>
            <a:endParaRPr lang="en-US" dirty="0">
              <a:solidFill>
                <a:schemeClr val="bg2"/>
              </a:solidFill>
            </a:endParaRPr>
          </a:p>
        </p:txBody>
      </p:sp>
    </p:spTree>
    <p:extLst>
      <p:ext uri="{BB962C8B-B14F-4D97-AF65-F5344CB8AC3E}">
        <p14:creationId xmlns:p14="http://schemas.microsoft.com/office/powerpoint/2010/main" val="56322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6637-F0EC-CB8F-6C04-125194F4C3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A0179E-71E6-308B-F4AE-E43280F10E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B3AE13-652F-4BFC-2E7D-8488C21F8A91}"/>
              </a:ext>
            </a:extLst>
          </p:cNvPr>
          <p:cNvPicPr>
            <a:picLocks noChangeAspect="1"/>
          </p:cNvPicPr>
          <p:nvPr/>
        </p:nvPicPr>
        <p:blipFill>
          <a:blip r:embed="rId2"/>
          <a:srcRect l="8833" t="36591" r="12583" b="39690"/>
          <a:stretch>
            <a:fillRect/>
          </a:stretch>
        </p:blipFill>
        <p:spPr>
          <a:xfrm>
            <a:off x="0" y="269410"/>
            <a:ext cx="12127471" cy="2621280"/>
          </a:xfrm>
          <a:prstGeom prst="rect">
            <a:avLst/>
          </a:prstGeom>
        </p:spPr>
      </p:pic>
      <p:pic>
        <p:nvPicPr>
          <p:cNvPr id="8" name="Picture 7">
            <a:extLst>
              <a:ext uri="{FF2B5EF4-FFF2-40B4-BE49-F238E27FC236}">
                <a16:creationId xmlns:a16="http://schemas.microsoft.com/office/drawing/2014/main" id="{E5902D7E-71A8-5C23-5FAE-67716E4F0C20}"/>
              </a:ext>
            </a:extLst>
          </p:cNvPr>
          <p:cNvPicPr>
            <a:picLocks noChangeAspect="1"/>
          </p:cNvPicPr>
          <p:nvPr/>
        </p:nvPicPr>
        <p:blipFill>
          <a:blip r:embed="rId3"/>
          <a:srcRect l="23417" t="32812" r="26500" b="5926"/>
          <a:stretch>
            <a:fillRect/>
          </a:stretch>
        </p:blipFill>
        <p:spPr>
          <a:xfrm>
            <a:off x="1865813" y="801658"/>
            <a:ext cx="7061200" cy="4858443"/>
          </a:xfrm>
          <a:prstGeom prst="rect">
            <a:avLst/>
          </a:prstGeom>
        </p:spPr>
      </p:pic>
    </p:spTree>
    <p:extLst>
      <p:ext uri="{BB962C8B-B14F-4D97-AF65-F5344CB8AC3E}">
        <p14:creationId xmlns:p14="http://schemas.microsoft.com/office/powerpoint/2010/main" val="12711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9BE1-8CB5-1BB8-FADB-64164EA2D852}"/>
              </a:ext>
            </a:extLst>
          </p:cNvPr>
          <p:cNvSpPr>
            <a:spLocks noGrp="1"/>
          </p:cNvSpPr>
          <p:nvPr>
            <p:ph type="title"/>
          </p:nvPr>
        </p:nvSpPr>
        <p:spPr>
          <a:xfrm>
            <a:off x="822355" y="360850"/>
            <a:ext cx="10353762" cy="970450"/>
          </a:xfrm>
        </p:spPr>
        <p:txBody>
          <a:bodyPr>
            <a:normAutofit/>
          </a:bodyPr>
          <a:lstStyle/>
          <a:p>
            <a:r>
              <a:rPr lang="en-US" b="1" dirty="0">
                <a:solidFill>
                  <a:schemeClr val="bg2"/>
                </a:solidFill>
              </a:rPr>
              <a:t>RINCAL Trial (2021, </a:t>
            </a:r>
            <a:r>
              <a:rPr lang="en-US" b="1" i="1" dirty="0" err="1">
                <a:solidFill>
                  <a:schemeClr val="bg2"/>
                </a:solidFill>
              </a:rPr>
              <a:t>EuroIntervention</a:t>
            </a:r>
            <a:r>
              <a:rPr lang="en-US" b="1" dirty="0">
                <a:solidFill>
                  <a:schemeClr val="bg2"/>
                </a:solidFill>
              </a:rPr>
              <a:t>)</a:t>
            </a:r>
            <a:endParaRPr lang="en-US" dirty="0">
              <a:solidFill>
                <a:schemeClr val="bg2"/>
              </a:solidFill>
            </a:endParaRPr>
          </a:p>
        </p:txBody>
      </p:sp>
      <p:sp>
        <p:nvSpPr>
          <p:cNvPr id="4" name="Rectangle 1">
            <a:extLst>
              <a:ext uri="{FF2B5EF4-FFF2-40B4-BE49-F238E27FC236}">
                <a16:creationId xmlns:a16="http://schemas.microsoft.com/office/drawing/2014/main" id="{8024314E-1CF9-BFB4-22A2-E68610E5F7A6}"/>
              </a:ext>
            </a:extLst>
          </p:cNvPr>
          <p:cNvSpPr>
            <a:spLocks noGrp="1" noChangeArrowheads="1"/>
          </p:cNvSpPr>
          <p:nvPr>
            <p:ph idx="1"/>
          </p:nvPr>
        </p:nvSpPr>
        <p:spPr bwMode="auto">
          <a:xfrm>
            <a:off x="265736" y="2784007"/>
            <a:ext cx="119262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Population:</a:t>
            </a:r>
            <a:r>
              <a:rPr kumimoji="0" lang="en-US" altLang="en-US" sz="2400" b="0" i="0" u="none" strike="noStrike" cap="none" normalizeH="0" baseline="0" dirty="0">
                <a:ln>
                  <a:noFill/>
                </a:ln>
                <a:solidFill>
                  <a:schemeClr val="bg2"/>
                </a:solidFill>
                <a:effectLst/>
                <a:latin typeface="Arial" panose="020B0604020202020204" pitchFamily="34" charset="0"/>
              </a:rPr>
              <a:t> ~251 patients ≥80 yrs with NSTEMI.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Design:</a:t>
            </a:r>
            <a:r>
              <a:rPr kumimoji="0" lang="en-US" altLang="en-US" sz="2400" b="0" i="0" u="none" strike="noStrike" cap="none" normalizeH="0" baseline="0" dirty="0">
                <a:ln>
                  <a:noFill/>
                </a:ln>
                <a:solidFill>
                  <a:schemeClr val="bg2"/>
                </a:solidFill>
                <a:effectLst/>
                <a:latin typeface="Arial" panose="020B0604020202020204" pitchFamily="34" charset="0"/>
              </a:rPr>
              <a:t> Invasive-guided therapy + OMT vs OMT alone.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Primary outcome:</a:t>
            </a:r>
            <a:r>
              <a:rPr kumimoji="0" lang="en-US" altLang="en-US" sz="2400" b="0" i="0" u="none" strike="noStrike" cap="none" normalizeH="0" baseline="0" dirty="0">
                <a:ln>
                  <a:noFill/>
                </a:ln>
                <a:solidFill>
                  <a:schemeClr val="bg2"/>
                </a:solidFill>
                <a:effectLst/>
                <a:latin typeface="Arial" panose="020B0604020202020204" pitchFamily="34" charset="0"/>
              </a:rPr>
              <a:t> Composite of CV death, nonfatal MI, or readmission with ischemia.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Results:</a:t>
            </a:r>
            <a:endParaRPr kumimoji="0" lang="en-US" altLang="en-US" sz="2400" b="0" i="0" u="none" strike="noStrike" cap="none" normalizeH="0" baseline="0" dirty="0">
              <a:ln>
                <a:noFill/>
              </a:ln>
              <a:solidFill>
                <a:schemeClr val="bg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2"/>
                </a:solidFill>
                <a:effectLst/>
                <a:latin typeface="Arial" panose="020B0604020202020204" pitchFamily="34" charset="0"/>
              </a:rPr>
              <a:t>Event rates lower in invasive arm 18.5% vs  22.2%, but study underpowered (did not reach statistical significance).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bg2"/>
                </a:solidFill>
                <a:effectLst/>
                <a:latin typeface="Arial" panose="020B0604020202020204" pitchFamily="34" charset="0"/>
              </a:rPr>
              <a:t>Early revascularization reduced unplanned MI/revascularization but not mortality.</a:t>
            </a:r>
          </a:p>
        </p:txBody>
      </p:sp>
      <p:pic>
        <p:nvPicPr>
          <p:cNvPr id="6" name="Picture 5">
            <a:extLst>
              <a:ext uri="{FF2B5EF4-FFF2-40B4-BE49-F238E27FC236}">
                <a16:creationId xmlns:a16="http://schemas.microsoft.com/office/drawing/2014/main" id="{F56B1C5D-520B-B270-FD4E-B076B466B91C}"/>
              </a:ext>
            </a:extLst>
          </p:cNvPr>
          <p:cNvPicPr>
            <a:picLocks noChangeAspect="1"/>
          </p:cNvPicPr>
          <p:nvPr/>
        </p:nvPicPr>
        <p:blipFill>
          <a:blip r:embed="rId2"/>
          <a:srcRect l="13583" t="28593" r="20416" b="53629"/>
          <a:stretch>
            <a:fillRect/>
          </a:stretch>
        </p:blipFill>
        <p:spPr>
          <a:xfrm>
            <a:off x="508000" y="1331300"/>
            <a:ext cx="11013440" cy="1219200"/>
          </a:xfrm>
          <a:prstGeom prst="rect">
            <a:avLst/>
          </a:prstGeom>
        </p:spPr>
      </p:pic>
    </p:spTree>
    <p:extLst>
      <p:ext uri="{BB962C8B-B14F-4D97-AF65-F5344CB8AC3E}">
        <p14:creationId xmlns:p14="http://schemas.microsoft.com/office/powerpoint/2010/main" val="396206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6FD4-68CC-D2FF-330F-0F272E5924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41B324-7DC0-C237-2638-78D8E1DD142B}"/>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FB96215F-E726-0620-DB1A-FCC59C1EB7F8}"/>
              </a:ext>
            </a:extLst>
          </p:cNvPr>
          <p:cNvPicPr>
            <a:picLocks noChangeAspect="1"/>
          </p:cNvPicPr>
          <p:nvPr/>
        </p:nvPicPr>
        <p:blipFill>
          <a:blip r:embed="rId2"/>
          <a:srcRect l="17751" t="55704" r="22849" b="19111"/>
          <a:stretch>
            <a:fillRect/>
          </a:stretch>
        </p:blipFill>
        <p:spPr>
          <a:xfrm>
            <a:off x="207523" y="227168"/>
            <a:ext cx="11984477" cy="4058751"/>
          </a:xfrm>
          <a:prstGeom prst="rect">
            <a:avLst/>
          </a:prstGeom>
        </p:spPr>
      </p:pic>
      <p:sp>
        <p:nvSpPr>
          <p:cNvPr id="8" name="Rectangle 7">
            <a:extLst>
              <a:ext uri="{FF2B5EF4-FFF2-40B4-BE49-F238E27FC236}">
                <a16:creationId xmlns:a16="http://schemas.microsoft.com/office/drawing/2014/main" id="{D093BFBD-59BE-7B12-A825-EC458596DB0E}"/>
              </a:ext>
            </a:extLst>
          </p:cNvPr>
          <p:cNvSpPr/>
          <p:nvPr/>
        </p:nvSpPr>
        <p:spPr>
          <a:xfrm>
            <a:off x="111760" y="1962482"/>
            <a:ext cx="11872717" cy="4149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0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5873-5F6C-BA71-9413-F17F3A749771}"/>
              </a:ext>
            </a:extLst>
          </p:cNvPr>
          <p:cNvSpPr>
            <a:spLocks noGrp="1"/>
          </p:cNvSpPr>
          <p:nvPr>
            <p:ph type="title"/>
          </p:nvPr>
        </p:nvSpPr>
        <p:spPr/>
        <p:txBody>
          <a:bodyPr>
            <a:normAutofit/>
          </a:bodyPr>
          <a:lstStyle/>
          <a:p>
            <a:r>
              <a:rPr lang="en-US" dirty="0">
                <a:solidFill>
                  <a:schemeClr val="bg2"/>
                </a:solidFill>
              </a:rPr>
              <a:t>MOSCA-FRAIL Trial (2023, </a:t>
            </a:r>
            <a:r>
              <a:rPr lang="en-US" i="1" dirty="0">
                <a:solidFill>
                  <a:schemeClr val="bg2"/>
                </a:solidFill>
              </a:rPr>
              <a:t>JAMA</a:t>
            </a:r>
            <a:r>
              <a:rPr lang="en-US" dirty="0">
                <a:solidFill>
                  <a:schemeClr val="bg2"/>
                </a:solidFill>
              </a:rPr>
              <a:t>)</a:t>
            </a:r>
          </a:p>
        </p:txBody>
      </p:sp>
      <p:sp>
        <p:nvSpPr>
          <p:cNvPr id="3" name="Content Placeholder 2">
            <a:extLst>
              <a:ext uri="{FF2B5EF4-FFF2-40B4-BE49-F238E27FC236}">
                <a16:creationId xmlns:a16="http://schemas.microsoft.com/office/drawing/2014/main" id="{057A2246-362E-2960-FCF7-A08ACA7CFF88}"/>
              </a:ext>
            </a:extLst>
          </p:cNvPr>
          <p:cNvSpPr>
            <a:spLocks noGrp="1"/>
          </p:cNvSpPr>
          <p:nvPr>
            <p:ph idx="1"/>
          </p:nvPr>
        </p:nvSpPr>
        <p:spPr/>
        <p:txBody>
          <a:bodyPr/>
          <a:lstStyle/>
          <a:p>
            <a:r>
              <a:rPr lang="en-US" b="1" dirty="0">
                <a:solidFill>
                  <a:schemeClr val="bg2"/>
                </a:solidFill>
              </a:rPr>
              <a:t>Population:</a:t>
            </a:r>
            <a:r>
              <a:rPr lang="en-US" dirty="0">
                <a:solidFill>
                  <a:schemeClr val="bg2"/>
                </a:solidFill>
              </a:rPr>
              <a:t> 167 frail patients ≥70 yrs with NSTEMI (frailty defined by Clinical Frailty Scale ≥4).</a:t>
            </a:r>
          </a:p>
          <a:p>
            <a:r>
              <a:rPr lang="en-US" b="1" dirty="0">
                <a:solidFill>
                  <a:schemeClr val="bg2"/>
                </a:solidFill>
              </a:rPr>
              <a:t>Design:</a:t>
            </a:r>
            <a:r>
              <a:rPr lang="en-US" dirty="0">
                <a:solidFill>
                  <a:schemeClr val="bg2"/>
                </a:solidFill>
              </a:rPr>
              <a:t> Invasive vs conservative.</a:t>
            </a:r>
          </a:p>
          <a:p>
            <a:r>
              <a:rPr lang="en-US" b="1" dirty="0">
                <a:solidFill>
                  <a:schemeClr val="bg2"/>
                </a:solidFill>
              </a:rPr>
              <a:t>Primary outcome:</a:t>
            </a:r>
            <a:r>
              <a:rPr lang="en-US" dirty="0">
                <a:solidFill>
                  <a:schemeClr val="bg2"/>
                </a:solidFill>
              </a:rPr>
              <a:t> Days alive and out of hospital at 1 year.</a:t>
            </a:r>
          </a:p>
          <a:p>
            <a:r>
              <a:rPr lang="en-US" b="1" dirty="0">
                <a:solidFill>
                  <a:schemeClr val="bg2"/>
                </a:solidFill>
              </a:rPr>
              <a:t>Results:</a:t>
            </a:r>
            <a:endParaRPr lang="en-US" dirty="0">
              <a:solidFill>
                <a:schemeClr val="bg2"/>
              </a:solidFill>
            </a:endParaRPr>
          </a:p>
          <a:p>
            <a:pPr lvl="1"/>
            <a:r>
              <a:rPr lang="en-US" dirty="0">
                <a:solidFill>
                  <a:schemeClr val="bg2"/>
                </a:solidFill>
              </a:rPr>
              <a:t>No significant difference between groups.</a:t>
            </a:r>
          </a:p>
          <a:p>
            <a:pPr lvl="1"/>
            <a:r>
              <a:rPr lang="en-US" dirty="0">
                <a:solidFill>
                  <a:schemeClr val="bg2"/>
                </a:solidFill>
              </a:rPr>
              <a:t>Early invasive strategy linked to higher early complications.</a:t>
            </a:r>
          </a:p>
          <a:p>
            <a:r>
              <a:rPr lang="en-US" b="1" dirty="0">
                <a:solidFill>
                  <a:schemeClr val="bg2"/>
                </a:solidFill>
              </a:rPr>
              <a:t>Takeaway:</a:t>
            </a:r>
            <a:r>
              <a:rPr lang="en-US" dirty="0">
                <a:solidFill>
                  <a:schemeClr val="bg2"/>
                </a:solidFill>
              </a:rPr>
              <a:t> In frail elderly, invasive approach offers no clear benefit and may add harm.</a:t>
            </a:r>
          </a:p>
          <a:p>
            <a:endParaRPr lang="en-US" dirty="0">
              <a:solidFill>
                <a:schemeClr val="bg2"/>
              </a:solidFill>
            </a:endParaRPr>
          </a:p>
        </p:txBody>
      </p:sp>
    </p:spTree>
    <p:extLst>
      <p:ext uri="{BB962C8B-B14F-4D97-AF65-F5344CB8AC3E}">
        <p14:creationId xmlns:p14="http://schemas.microsoft.com/office/powerpoint/2010/main" val="3465061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A73E-46D2-1B29-AB83-5018560BCA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EB1041-E650-5C17-B22E-3452129DE8E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F8AD992-A131-3A5D-AA86-93F4DCAD2491}"/>
              </a:ext>
            </a:extLst>
          </p:cNvPr>
          <p:cNvPicPr>
            <a:picLocks noChangeAspect="1"/>
          </p:cNvPicPr>
          <p:nvPr/>
        </p:nvPicPr>
        <p:blipFill>
          <a:blip r:embed="rId2"/>
          <a:srcRect l="11667" t="23039" r="50000" b="30074"/>
          <a:stretch>
            <a:fillRect/>
          </a:stretch>
        </p:blipFill>
        <p:spPr>
          <a:xfrm>
            <a:off x="5781040" y="568960"/>
            <a:ext cx="6400800" cy="4403796"/>
          </a:xfrm>
          <a:prstGeom prst="rect">
            <a:avLst/>
          </a:prstGeom>
        </p:spPr>
      </p:pic>
      <p:pic>
        <p:nvPicPr>
          <p:cNvPr id="7" name="Picture 6">
            <a:extLst>
              <a:ext uri="{FF2B5EF4-FFF2-40B4-BE49-F238E27FC236}">
                <a16:creationId xmlns:a16="http://schemas.microsoft.com/office/drawing/2014/main" id="{948F8D4B-9234-04E4-0D2C-02804673A204}"/>
              </a:ext>
            </a:extLst>
          </p:cNvPr>
          <p:cNvPicPr>
            <a:picLocks noChangeAspect="1"/>
          </p:cNvPicPr>
          <p:nvPr/>
        </p:nvPicPr>
        <p:blipFill>
          <a:blip r:embed="rId3"/>
          <a:srcRect l="48084" t="27852" r="16250" b="25262"/>
          <a:stretch>
            <a:fillRect/>
          </a:stretch>
        </p:blipFill>
        <p:spPr>
          <a:xfrm>
            <a:off x="111759" y="457200"/>
            <a:ext cx="6018119" cy="4592320"/>
          </a:xfrm>
          <a:prstGeom prst="rect">
            <a:avLst/>
          </a:prstGeom>
        </p:spPr>
      </p:pic>
    </p:spTree>
    <p:extLst>
      <p:ext uri="{BB962C8B-B14F-4D97-AF65-F5344CB8AC3E}">
        <p14:creationId xmlns:p14="http://schemas.microsoft.com/office/powerpoint/2010/main" val="137485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F4CA-F949-0135-E640-557412130E5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DBD3121-7AEB-B7E7-0B85-BDF35A707E8D}"/>
              </a:ext>
            </a:extLst>
          </p:cNvPr>
          <p:cNvSpPr>
            <a:spLocks noGrp="1"/>
          </p:cNvSpPr>
          <p:nvPr>
            <p:ph type="subTitle" idx="1"/>
          </p:nvPr>
        </p:nvSpPr>
        <p:spPr>
          <a:xfrm>
            <a:off x="1605280" y="5126279"/>
            <a:ext cx="9144000" cy="1655762"/>
          </a:xfrm>
        </p:spPr>
        <p:txBody>
          <a:bodyPr/>
          <a:lstStyle/>
          <a:p>
            <a:endParaRPr lang="en-US" dirty="0"/>
          </a:p>
        </p:txBody>
      </p:sp>
      <p:pic>
        <p:nvPicPr>
          <p:cNvPr id="5" name="Picture 4">
            <a:extLst>
              <a:ext uri="{FF2B5EF4-FFF2-40B4-BE49-F238E27FC236}">
                <a16:creationId xmlns:a16="http://schemas.microsoft.com/office/drawing/2014/main" id="{877E4771-8B61-6234-4303-92F3C14056F7}"/>
              </a:ext>
            </a:extLst>
          </p:cNvPr>
          <p:cNvPicPr>
            <a:picLocks noChangeAspect="1"/>
          </p:cNvPicPr>
          <p:nvPr/>
        </p:nvPicPr>
        <p:blipFill>
          <a:blip r:embed="rId2"/>
          <a:srcRect l="18250" t="12296" r="31000" b="37778"/>
          <a:stretch/>
        </p:blipFill>
        <p:spPr>
          <a:xfrm>
            <a:off x="487680" y="182005"/>
            <a:ext cx="10678160" cy="5239254"/>
          </a:xfrm>
          <a:prstGeom prst="rect">
            <a:avLst/>
          </a:prstGeom>
        </p:spPr>
      </p:pic>
    </p:spTree>
    <p:extLst>
      <p:ext uri="{BB962C8B-B14F-4D97-AF65-F5344CB8AC3E}">
        <p14:creationId xmlns:p14="http://schemas.microsoft.com/office/powerpoint/2010/main" val="283622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F4F5E-77CA-555E-6324-579E2AAC6DAA}"/>
              </a:ext>
            </a:extLst>
          </p:cNvPr>
          <p:cNvSpPr>
            <a:spLocks noGrp="1"/>
          </p:cNvSpPr>
          <p:nvPr>
            <p:ph type="title"/>
          </p:nvPr>
        </p:nvSpPr>
        <p:spPr/>
        <p:txBody>
          <a:bodyPr/>
          <a:lstStyle/>
          <a:p>
            <a:r>
              <a:rPr lang="en-US" dirty="0">
                <a:solidFill>
                  <a:schemeClr val="bg1"/>
                </a:solidFill>
              </a:rPr>
              <a:t>Disclosures</a:t>
            </a:r>
          </a:p>
        </p:txBody>
      </p:sp>
      <p:sp>
        <p:nvSpPr>
          <p:cNvPr id="3" name="Content Placeholder 2">
            <a:extLst>
              <a:ext uri="{FF2B5EF4-FFF2-40B4-BE49-F238E27FC236}">
                <a16:creationId xmlns:a16="http://schemas.microsoft.com/office/drawing/2014/main" id="{BAAC6176-F06D-C1E0-2EAB-32B04350928A}"/>
              </a:ext>
            </a:extLst>
          </p:cNvPr>
          <p:cNvSpPr>
            <a:spLocks noGrp="1"/>
          </p:cNvSpPr>
          <p:nvPr>
            <p:ph idx="1"/>
          </p:nvPr>
        </p:nvSpPr>
        <p:spPr/>
        <p:txBody>
          <a:bodyPr>
            <a:normAutofit/>
          </a:bodyPr>
          <a:lstStyle/>
          <a:p>
            <a:r>
              <a:rPr lang="en-US" sz="3600" dirty="0">
                <a:solidFill>
                  <a:schemeClr val="accent1"/>
                </a:solidFill>
              </a:rPr>
              <a:t>Neither the planners nor the speakers have financial disclosure or conflict of interests with the presented material in this presentation</a:t>
            </a:r>
          </a:p>
          <a:p>
            <a:endParaRPr lang="en-US" sz="3600" dirty="0"/>
          </a:p>
        </p:txBody>
      </p:sp>
    </p:spTree>
    <p:extLst>
      <p:ext uri="{BB962C8B-B14F-4D97-AF65-F5344CB8AC3E}">
        <p14:creationId xmlns:p14="http://schemas.microsoft.com/office/powerpoint/2010/main" val="3664500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80CE-6918-8754-210A-4A16A78FA9AE}"/>
              </a:ext>
            </a:extLst>
          </p:cNvPr>
          <p:cNvSpPr>
            <a:spLocks noGrp="1"/>
          </p:cNvSpPr>
          <p:nvPr>
            <p:ph type="title"/>
          </p:nvPr>
        </p:nvSpPr>
        <p:spPr/>
        <p:txBody>
          <a:bodyPr/>
          <a:lstStyle/>
          <a:p>
            <a:r>
              <a:rPr lang="en-US" dirty="0">
                <a:solidFill>
                  <a:schemeClr val="bg2"/>
                </a:solidFill>
              </a:rPr>
              <a:t>Introduction</a:t>
            </a:r>
          </a:p>
        </p:txBody>
      </p:sp>
      <p:sp>
        <p:nvSpPr>
          <p:cNvPr id="3" name="Content Placeholder 2">
            <a:extLst>
              <a:ext uri="{FF2B5EF4-FFF2-40B4-BE49-F238E27FC236}">
                <a16:creationId xmlns:a16="http://schemas.microsoft.com/office/drawing/2014/main" id="{82648EB9-F718-4C8A-18DA-3200CBD16A7E}"/>
              </a:ext>
            </a:extLst>
          </p:cNvPr>
          <p:cNvSpPr>
            <a:spLocks noGrp="1"/>
          </p:cNvSpPr>
          <p:nvPr>
            <p:ph idx="1"/>
          </p:nvPr>
        </p:nvSpPr>
        <p:spPr/>
        <p:txBody>
          <a:bodyPr>
            <a:normAutofit/>
          </a:bodyPr>
          <a:lstStyle/>
          <a:p>
            <a:pPr algn="l"/>
            <a:r>
              <a:rPr lang="en-US" sz="2400" b="0" i="0" u="none" strike="noStrike" baseline="0" dirty="0">
                <a:solidFill>
                  <a:schemeClr val="bg2"/>
                </a:solidFill>
              </a:rPr>
              <a:t>Specific pharmacologic and invasive treatment guidelines for older patients with acute coronary syndromes are lacking owing to the underrepresentation of older patients in clinical trials. </a:t>
            </a:r>
            <a:endParaRPr lang="en-US" sz="2400" dirty="0">
              <a:solidFill>
                <a:schemeClr val="bg2"/>
              </a:solidFill>
            </a:endParaRPr>
          </a:p>
          <a:p>
            <a:pPr algn="l"/>
            <a:r>
              <a:rPr lang="en-US" sz="2400" b="0" i="0" dirty="0">
                <a:solidFill>
                  <a:schemeClr val="bg2"/>
                </a:solidFill>
                <a:effectLst/>
              </a:rPr>
              <a:t>SENIOR-RITA (Older Patients with Non–ST-Segment Elevation Myocardial Infarction Randomized Interventional Treatment) trial evaluated the potential beneficial effects of a routine invasive approach compared with a conservative approach of the best available medical treatment in a broadly representative population of older patients, including </a:t>
            </a:r>
            <a:r>
              <a:rPr lang="en-US" sz="2400" b="0" i="0" dirty="0">
                <a:solidFill>
                  <a:srgbClr val="FF0000"/>
                </a:solidFill>
                <a:effectLst/>
              </a:rPr>
              <a:t>frail patients, presenting with NSTEMI and coexisting conditions.</a:t>
            </a:r>
            <a:endParaRPr lang="en-US" sz="2400" dirty="0">
              <a:solidFill>
                <a:srgbClr val="FF0000"/>
              </a:solidFill>
            </a:endParaRPr>
          </a:p>
        </p:txBody>
      </p:sp>
    </p:spTree>
    <p:extLst>
      <p:ext uri="{BB962C8B-B14F-4D97-AF65-F5344CB8AC3E}">
        <p14:creationId xmlns:p14="http://schemas.microsoft.com/office/powerpoint/2010/main" val="137614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58A1-7EBD-9E40-A9C8-49FE9FDA41CD}"/>
              </a:ext>
            </a:extLst>
          </p:cNvPr>
          <p:cNvSpPr>
            <a:spLocks noGrp="1"/>
          </p:cNvSpPr>
          <p:nvPr>
            <p:ph type="title"/>
          </p:nvPr>
        </p:nvSpPr>
        <p:spPr/>
        <p:txBody>
          <a:bodyPr/>
          <a:lstStyle/>
          <a:p>
            <a:r>
              <a:rPr lang="en-US" sz="3200" b="1" i="0" u="none" strike="noStrike" baseline="0" dirty="0">
                <a:solidFill>
                  <a:schemeClr val="bg1"/>
                </a:solidFill>
                <a:latin typeface="+mn-lt"/>
              </a:rPr>
              <a:t>Methods</a:t>
            </a:r>
            <a:endParaRPr lang="en-US" b="1" dirty="0">
              <a:solidFill>
                <a:schemeClr val="bg1"/>
              </a:solidFill>
              <a:latin typeface="+mn-lt"/>
            </a:endParaRPr>
          </a:p>
        </p:txBody>
      </p:sp>
      <p:sp>
        <p:nvSpPr>
          <p:cNvPr id="3" name="Content Placeholder 2">
            <a:extLst>
              <a:ext uri="{FF2B5EF4-FFF2-40B4-BE49-F238E27FC236}">
                <a16:creationId xmlns:a16="http://schemas.microsoft.com/office/drawing/2014/main" id="{BBB2D4F0-7502-1153-0B77-CDE82759094F}"/>
              </a:ext>
            </a:extLst>
          </p:cNvPr>
          <p:cNvSpPr>
            <a:spLocks noGrp="1"/>
          </p:cNvSpPr>
          <p:nvPr>
            <p:ph idx="1"/>
          </p:nvPr>
        </p:nvSpPr>
        <p:spPr/>
        <p:txBody>
          <a:bodyPr>
            <a:normAutofit/>
          </a:bodyPr>
          <a:lstStyle/>
          <a:p>
            <a:pPr algn="l"/>
            <a:r>
              <a:rPr lang="en-US" sz="2400" dirty="0">
                <a:solidFill>
                  <a:schemeClr val="bg1"/>
                </a:solidFill>
                <a:latin typeface="OTNEJMQuadraat"/>
              </a:rPr>
              <a:t>P</a:t>
            </a:r>
            <a:r>
              <a:rPr lang="en-US" sz="2400" b="0" i="0" dirty="0">
                <a:solidFill>
                  <a:schemeClr val="bg1"/>
                </a:solidFill>
                <a:effectLst/>
                <a:latin typeface="OTNEJMQuadraat"/>
              </a:rPr>
              <a:t>rospective</a:t>
            </a:r>
          </a:p>
          <a:p>
            <a:pPr algn="l"/>
            <a:r>
              <a:rPr lang="en-US" sz="2400" b="0" i="0" dirty="0">
                <a:solidFill>
                  <a:schemeClr val="bg1"/>
                </a:solidFill>
                <a:effectLst/>
                <a:latin typeface="OTNEJMQuadraat"/>
              </a:rPr>
              <a:t>Multicenter</a:t>
            </a:r>
          </a:p>
          <a:p>
            <a:pPr algn="l"/>
            <a:r>
              <a:rPr lang="en-US" sz="2400" b="0" i="0" dirty="0">
                <a:solidFill>
                  <a:schemeClr val="bg1"/>
                </a:solidFill>
                <a:effectLst/>
                <a:latin typeface="OTNEJMQuadraat"/>
              </a:rPr>
              <a:t>open-label</a:t>
            </a:r>
          </a:p>
          <a:p>
            <a:pPr algn="l"/>
            <a:r>
              <a:rPr lang="en-US" sz="2400" b="0" i="0" dirty="0">
                <a:solidFill>
                  <a:schemeClr val="bg1"/>
                </a:solidFill>
                <a:effectLst/>
                <a:latin typeface="OTNEJMQuadraat"/>
              </a:rPr>
              <a:t>randomized controlled trial </a:t>
            </a:r>
          </a:p>
          <a:p>
            <a:pPr algn="l"/>
            <a:r>
              <a:rPr lang="en-US" sz="2400" b="0" i="0" dirty="0">
                <a:solidFill>
                  <a:schemeClr val="bg1"/>
                </a:solidFill>
                <a:effectLst/>
                <a:latin typeface="OTNEJMQuadraat"/>
              </a:rPr>
              <a:t>patients who were least 75 years of age with NSTEMI </a:t>
            </a:r>
          </a:p>
          <a:p>
            <a:pPr algn="l"/>
            <a:r>
              <a:rPr lang="en-US" sz="2400" b="0" i="0" dirty="0">
                <a:solidFill>
                  <a:schemeClr val="bg1"/>
                </a:solidFill>
                <a:effectLst/>
                <a:latin typeface="OTNEJMQuadraat"/>
              </a:rPr>
              <a:t>invasive strategy vs. conservative treatment strategy</a:t>
            </a:r>
          </a:p>
        </p:txBody>
      </p:sp>
    </p:spTree>
    <p:extLst>
      <p:ext uri="{BB962C8B-B14F-4D97-AF65-F5344CB8AC3E}">
        <p14:creationId xmlns:p14="http://schemas.microsoft.com/office/powerpoint/2010/main" val="3385059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F197-1CA0-6370-B681-728C5E2B08C9}"/>
              </a:ext>
            </a:extLst>
          </p:cNvPr>
          <p:cNvSpPr>
            <a:spLocks noGrp="1"/>
          </p:cNvSpPr>
          <p:nvPr>
            <p:ph type="title"/>
          </p:nvPr>
        </p:nvSpPr>
        <p:spPr/>
        <p:txBody>
          <a:bodyPr/>
          <a:lstStyle/>
          <a:p>
            <a:r>
              <a:rPr lang="en-US" dirty="0">
                <a:solidFill>
                  <a:schemeClr val="bg1"/>
                </a:solidFill>
              </a:rPr>
              <a:t>Inclusion criteria</a:t>
            </a:r>
          </a:p>
        </p:txBody>
      </p:sp>
      <p:sp>
        <p:nvSpPr>
          <p:cNvPr id="3" name="Content Placeholder 2">
            <a:extLst>
              <a:ext uri="{FF2B5EF4-FFF2-40B4-BE49-F238E27FC236}">
                <a16:creationId xmlns:a16="http://schemas.microsoft.com/office/drawing/2014/main" id="{0C9A25B4-1220-4B89-D54C-363F45C72D3F}"/>
              </a:ext>
            </a:extLst>
          </p:cNvPr>
          <p:cNvSpPr>
            <a:spLocks noGrp="1"/>
          </p:cNvSpPr>
          <p:nvPr>
            <p:ph idx="1"/>
          </p:nvPr>
        </p:nvSpPr>
        <p:spPr>
          <a:xfrm>
            <a:off x="913795" y="1783249"/>
            <a:ext cx="10353762" cy="4058751"/>
          </a:xfrm>
        </p:spPr>
        <p:txBody>
          <a:bodyPr>
            <a:normAutofit/>
          </a:bodyPr>
          <a:lstStyle/>
          <a:p>
            <a:r>
              <a:rPr lang="en-US" sz="2800" b="0" i="0" dirty="0">
                <a:solidFill>
                  <a:schemeClr val="bg1"/>
                </a:solidFill>
                <a:effectLst/>
                <a:latin typeface="Times New Roman" panose="02020603050405020304" pitchFamily="18" charset="0"/>
                <a:cs typeface="Times New Roman" panose="02020603050405020304" pitchFamily="18" charset="0"/>
              </a:rPr>
              <a:t>At least 75 years of age </a:t>
            </a:r>
          </a:p>
          <a:p>
            <a:r>
              <a:rPr lang="en-US" sz="2800" b="0" i="0" dirty="0">
                <a:solidFill>
                  <a:schemeClr val="bg1"/>
                </a:solidFill>
                <a:effectLst/>
                <a:latin typeface="Times New Roman" panose="02020603050405020304" pitchFamily="18" charset="0"/>
                <a:cs typeface="Times New Roman" panose="02020603050405020304" pitchFamily="18" charset="0"/>
              </a:rPr>
              <a:t>Patients with a type 1 NSTEMI during the index hospitalization</a:t>
            </a:r>
          </a:p>
          <a:p>
            <a:r>
              <a:rPr lang="en-US" sz="2800" b="0" i="0" u="none" strike="noStrike" baseline="0" dirty="0">
                <a:solidFill>
                  <a:schemeClr val="bg1"/>
                </a:solidFill>
                <a:latin typeface="Times New Roman" panose="02020603050405020304" pitchFamily="18" charset="0"/>
                <a:cs typeface="Times New Roman" panose="02020603050405020304" pitchFamily="18" charset="0"/>
              </a:rPr>
              <a:t>Myocardial infarction (MI) is defined by the fourth universal definition.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881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CF23-91A6-1AF1-663A-43CAE1FDDA40}"/>
              </a:ext>
            </a:extLst>
          </p:cNvPr>
          <p:cNvSpPr>
            <a:spLocks noGrp="1"/>
          </p:cNvSpPr>
          <p:nvPr>
            <p:ph type="title"/>
          </p:nvPr>
        </p:nvSpPr>
        <p:spPr/>
        <p:txBody>
          <a:bodyPr/>
          <a:lstStyle/>
          <a:p>
            <a:r>
              <a:rPr lang="en-US" dirty="0">
                <a:solidFill>
                  <a:schemeClr val="bg1"/>
                </a:solidFill>
              </a:rPr>
              <a:t>Exclusion criteria</a:t>
            </a:r>
          </a:p>
        </p:txBody>
      </p:sp>
      <p:sp>
        <p:nvSpPr>
          <p:cNvPr id="3" name="Content Placeholder 2">
            <a:extLst>
              <a:ext uri="{FF2B5EF4-FFF2-40B4-BE49-F238E27FC236}">
                <a16:creationId xmlns:a16="http://schemas.microsoft.com/office/drawing/2014/main" id="{8B0986B5-F4A8-DB98-2AE3-1CCF40F7E1E8}"/>
              </a:ext>
            </a:extLst>
          </p:cNvPr>
          <p:cNvSpPr>
            <a:spLocks noGrp="1"/>
          </p:cNvSpPr>
          <p:nvPr>
            <p:ph idx="1"/>
          </p:nvPr>
        </p:nvSpPr>
        <p:spPr/>
        <p:txBody>
          <a:bodyPr>
            <a:normAutofit/>
          </a:bodyPr>
          <a:lstStyle/>
          <a:p>
            <a:pPr marL="0" indent="0" algn="l">
              <a:buNone/>
            </a:pPr>
            <a:r>
              <a:rPr lang="en-US" sz="2400" b="0" i="0" u="none" strike="noStrike" baseline="0" dirty="0">
                <a:solidFill>
                  <a:schemeClr val="bg1"/>
                </a:solidFill>
                <a:latin typeface="TimesNewRomanPSMT"/>
              </a:rPr>
              <a:t>1. Patients presenting with STEMI or unstable angina</a:t>
            </a:r>
          </a:p>
          <a:p>
            <a:pPr marL="0" indent="0" algn="l">
              <a:buNone/>
            </a:pPr>
            <a:r>
              <a:rPr lang="en-US" sz="2400" b="0" i="0" u="none" strike="noStrike" baseline="0" dirty="0">
                <a:solidFill>
                  <a:schemeClr val="bg1"/>
                </a:solidFill>
                <a:latin typeface="TimesNewRomanPSMT"/>
              </a:rPr>
              <a:t>2. Patients with cardiogenic shock</a:t>
            </a:r>
          </a:p>
          <a:p>
            <a:pPr marL="0" indent="0" algn="l">
              <a:buNone/>
            </a:pPr>
            <a:r>
              <a:rPr lang="en-US" sz="2400" b="0" i="0" u="none" strike="noStrike" baseline="0" dirty="0">
                <a:solidFill>
                  <a:schemeClr val="bg1"/>
                </a:solidFill>
                <a:latin typeface="TimesNewRomanPSMT"/>
              </a:rPr>
              <a:t>3. Patients with a known life expectancy of &lt;1 year</a:t>
            </a:r>
          </a:p>
          <a:p>
            <a:pPr marL="0" indent="0" algn="l">
              <a:buNone/>
            </a:pPr>
            <a:r>
              <a:rPr lang="en-US" sz="2400" b="0" i="0" u="none" strike="noStrike" baseline="0" dirty="0">
                <a:solidFill>
                  <a:schemeClr val="bg1"/>
                </a:solidFill>
                <a:latin typeface="TimesNewRomanPSMT"/>
              </a:rPr>
              <a:t>4. Unable to provide written informed consent</a:t>
            </a:r>
          </a:p>
          <a:p>
            <a:pPr marL="0" indent="0" algn="l">
              <a:buNone/>
            </a:pPr>
            <a:r>
              <a:rPr lang="en-US" sz="2400" b="0" i="0" u="none" strike="noStrike" baseline="0" dirty="0">
                <a:solidFill>
                  <a:schemeClr val="bg1"/>
                </a:solidFill>
                <a:latin typeface="TimesNewRomanPSMT"/>
              </a:rPr>
              <a:t>5. Previous randomization in the SENIOR RITA trial</a:t>
            </a:r>
          </a:p>
          <a:p>
            <a:pPr marL="0" indent="0" algn="l">
              <a:buNone/>
            </a:pPr>
            <a:r>
              <a:rPr lang="en-US" sz="2400" b="0" i="0" u="none" strike="noStrike" baseline="0" dirty="0">
                <a:solidFill>
                  <a:schemeClr val="bg1"/>
                </a:solidFill>
                <a:latin typeface="TimesNewRomanPSMT"/>
              </a:rPr>
              <a:t>6. Inability to undergo invasive coronary angiography, such as no vascular access site, or absolute contraindication to coronary revascularization</a:t>
            </a:r>
            <a:endParaRPr lang="en-US" sz="4400" dirty="0">
              <a:solidFill>
                <a:schemeClr val="bg1"/>
              </a:solidFill>
            </a:endParaRPr>
          </a:p>
        </p:txBody>
      </p:sp>
    </p:spTree>
    <p:extLst>
      <p:ext uri="{BB962C8B-B14F-4D97-AF65-F5344CB8AC3E}">
        <p14:creationId xmlns:p14="http://schemas.microsoft.com/office/powerpoint/2010/main" val="1587816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9F1C-34E0-9A15-2661-F0A1F5F3F33C}"/>
              </a:ext>
            </a:extLst>
          </p:cNvPr>
          <p:cNvSpPr>
            <a:spLocks noGrp="1"/>
          </p:cNvSpPr>
          <p:nvPr>
            <p:ph type="title"/>
          </p:nvPr>
        </p:nvSpPr>
        <p:spPr/>
        <p:txBody>
          <a:bodyPr>
            <a:normAutofit fontScale="90000"/>
          </a:bodyPr>
          <a:lstStyle/>
          <a:p>
            <a:r>
              <a:rPr lang="en-US" b="1" i="0" cap="all" dirty="0">
                <a:solidFill>
                  <a:schemeClr val="bg1"/>
                </a:solidFill>
                <a:effectLst/>
                <a:latin typeface="OTNEJMScalaSansLF"/>
              </a:rPr>
              <a:t>Frailty, Coexisting Conditions, and Cognitive Impairment</a:t>
            </a:r>
            <a:endParaRPr lang="en-US" dirty="0">
              <a:solidFill>
                <a:schemeClr val="bg1"/>
              </a:solidFill>
            </a:endParaRPr>
          </a:p>
        </p:txBody>
      </p:sp>
      <p:sp>
        <p:nvSpPr>
          <p:cNvPr id="3" name="Content Placeholder 2">
            <a:extLst>
              <a:ext uri="{FF2B5EF4-FFF2-40B4-BE49-F238E27FC236}">
                <a16:creationId xmlns:a16="http://schemas.microsoft.com/office/drawing/2014/main" id="{6373C6DD-04E0-7A14-5D7D-012819821ECE}"/>
              </a:ext>
            </a:extLst>
          </p:cNvPr>
          <p:cNvSpPr>
            <a:spLocks noGrp="1"/>
          </p:cNvSpPr>
          <p:nvPr>
            <p:ph idx="1"/>
          </p:nvPr>
        </p:nvSpPr>
        <p:spPr/>
        <p:txBody>
          <a:bodyPr>
            <a:normAutofit/>
          </a:bodyPr>
          <a:lstStyle/>
          <a:p>
            <a:r>
              <a:rPr lang="en-US" sz="3600" dirty="0">
                <a:solidFill>
                  <a:schemeClr val="bg1"/>
                </a:solidFill>
                <a:effectLst/>
              </a:rPr>
              <a:t>Frailty by </a:t>
            </a:r>
            <a:r>
              <a:rPr lang="en-US" sz="3600" dirty="0">
                <a:solidFill>
                  <a:schemeClr val="bg1"/>
                </a:solidFill>
                <a:effectLst/>
                <a:cs typeface="Times New Roman" panose="02020603050405020304" pitchFamily="18" charset="0"/>
              </a:rPr>
              <a:t>Fried Frailty Index </a:t>
            </a:r>
            <a:endParaRPr lang="en-US" sz="3600" dirty="0">
              <a:solidFill>
                <a:schemeClr val="bg1"/>
              </a:solidFill>
              <a:effectLst/>
            </a:endParaRPr>
          </a:p>
          <a:p>
            <a:r>
              <a:rPr lang="en-US" sz="3600" dirty="0">
                <a:solidFill>
                  <a:schemeClr val="bg1"/>
                </a:solidFill>
                <a:effectLst/>
              </a:rPr>
              <a:t>modified Rockwood Clinical Frailty Scale </a:t>
            </a:r>
          </a:p>
          <a:p>
            <a:r>
              <a:rPr lang="en-US" sz="3600" dirty="0" err="1">
                <a:solidFill>
                  <a:schemeClr val="bg1"/>
                </a:solidFill>
                <a:effectLst/>
              </a:rPr>
              <a:t>Charlson</a:t>
            </a:r>
            <a:r>
              <a:rPr lang="en-US" sz="3600" dirty="0">
                <a:solidFill>
                  <a:schemeClr val="bg1"/>
                </a:solidFill>
                <a:effectLst/>
              </a:rPr>
              <a:t> Comorbidity Index</a:t>
            </a:r>
          </a:p>
          <a:p>
            <a:r>
              <a:rPr lang="en-US" sz="3600" dirty="0">
                <a:solidFill>
                  <a:schemeClr val="bg1"/>
                </a:solidFill>
                <a:effectLst/>
              </a:rPr>
              <a:t>Montreal Cognitive Assessment</a:t>
            </a:r>
          </a:p>
          <a:p>
            <a:endParaRPr lang="en-US" sz="3600" dirty="0">
              <a:solidFill>
                <a:schemeClr val="bg1"/>
              </a:solidFill>
            </a:endParaRPr>
          </a:p>
        </p:txBody>
      </p:sp>
    </p:spTree>
    <p:extLst>
      <p:ext uri="{BB962C8B-B14F-4D97-AF65-F5344CB8AC3E}">
        <p14:creationId xmlns:p14="http://schemas.microsoft.com/office/powerpoint/2010/main" val="854831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512BBA-79D5-5F11-E940-DA48733033C2}"/>
              </a:ext>
            </a:extLst>
          </p:cNvPr>
          <p:cNvSpPr>
            <a:spLocks noGrp="1"/>
          </p:cNvSpPr>
          <p:nvPr>
            <p:ph idx="1"/>
          </p:nvPr>
        </p:nvSpPr>
        <p:spPr>
          <a:xfrm>
            <a:off x="838200" y="741680"/>
            <a:ext cx="10515600" cy="5435283"/>
          </a:xfrm>
        </p:spPr>
        <p:txBody>
          <a:bodyPr>
            <a:normAutofit/>
          </a:bodyPr>
          <a:lstStyle/>
          <a:p>
            <a:r>
              <a:rPr lang="en-US" sz="2800" dirty="0">
                <a:solidFill>
                  <a:schemeClr val="bg1"/>
                </a:solidFill>
                <a:effectLst/>
                <a:latin typeface="Times New Roman" panose="02020603050405020304" pitchFamily="18" charset="0"/>
                <a:cs typeface="Times New Roman" panose="02020603050405020304" pitchFamily="18" charset="0"/>
              </a:rPr>
              <a:t>Frailty was assessed with the use of the Fried Frailty Index </a:t>
            </a:r>
          </a:p>
          <a:p>
            <a:pPr marL="0" indent="0">
              <a:buNone/>
            </a:pPr>
            <a:r>
              <a:rPr lang="en-US" sz="2800" dirty="0">
                <a:solidFill>
                  <a:schemeClr val="bg1"/>
                </a:solidFill>
                <a:effectLst/>
                <a:latin typeface="Times New Roman" panose="02020603050405020304" pitchFamily="18" charset="0"/>
                <a:cs typeface="Times New Roman" panose="02020603050405020304" pitchFamily="18" charset="0"/>
              </a:rPr>
              <a:t>(three categories of patient frailty graded on five criteria):</a:t>
            </a:r>
          </a:p>
          <a:p>
            <a:pPr marL="0" indent="0">
              <a:buNone/>
            </a:pPr>
            <a:r>
              <a:rPr lang="en-US" sz="2800" b="1" i="0" u="none" strike="noStrike" baseline="0" dirty="0">
                <a:solidFill>
                  <a:schemeClr val="bg1"/>
                </a:solidFill>
                <a:latin typeface="Times New Roman" panose="02020603050405020304" pitchFamily="18" charset="0"/>
                <a:cs typeface="Times New Roman" panose="02020603050405020304" pitchFamily="18" charset="0"/>
              </a:rPr>
              <a:t>Criteria: </a:t>
            </a:r>
            <a:r>
              <a:rPr lang="en-US" sz="2800" b="1" i="0" u="none" strike="noStrike" baseline="0" dirty="0">
                <a:solidFill>
                  <a:srgbClr val="FFC000"/>
                </a:solidFill>
                <a:latin typeface="Times New Roman" panose="02020603050405020304" pitchFamily="18" charset="0"/>
                <a:cs typeface="Times New Roman" panose="02020603050405020304" pitchFamily="18" charset="0"/>
              </a:rPr>
              <a:t>Shrinking, Physical endurance/energy, Low physical activity, Weakness and Slow walking speed</a:t>
            </a:r>
          </a:p>
          <a:p>
            <a:pPr marL="0" indent="0">
              <a:buNone/>
            </a:pPr>
            <a:endParaRPr lang="en-US" sz="2800" b="1" dirty="0">
              <a:solidFill>
                <a:schemeClr val="bg1"/>
              </a:solidFill>
              <a:effectLst/>
              <a:latin typeface="Times New Roman" panose="02020603050405020304" pitchFamily="18" charset="0"/>
              <a:cs typeface="Times New Roman" panose="02020603050405020304" pitchFamily="18" charset="0"/>
            </a:endParaRPr>
          </a:p>
          <a:p>
            <a:pPr marL="0" indent="0">
              <a:buNone/>
            </a:pPr>
            <a:endParaRPr lang="en-US" sz="2800" dirty="0">
              <a:solidFill>
                <a:schemeClr val="bg1"/>
              </a:solidFill>
              <a:effectLst/>
              <a:latin typeface="Times New Roman" panose="02020603050405020304" pitchFamily="18" charset="0"/>
              <a:cs typeface="Times New Roman" panose="02020603050405020304" pitchFamily="18" charset="0"/>
            </a:endParaRPr>
          </a:p>
          <a:p>
            <a:pPr algn="l"/>
            <a:r>
              <a:rPr lang="en-US" sz="2800" b="1" i="0" u="none" strike="noStrike" baseline="0" dirty="0">
                <a:solidFill>
                  <a:schemeClr val="bg1"/>
                </a:solidFill>
                <a:latin typeface="Times New Roman" panose="02020603050405020304" pitchFamily="18" charset="0"/>
                <a:cs typeface="Times New Roman" panose="02020603050405020304" pitchFamily="18" charset="0"/>
              </a:rPr>
              <a:t>Frail: </a:t>
            </a:r>
            <a:r>
              <a:rPr lang="en-US" sz="2800" b="0" i="0" u="none" strike="noStrike" baseline="0" dirty="0">
                <a:solidFill>
                  <a:schemeClr val="bg1"/>
                </a:solidFill>
                <a:latin typeface="Times New Roman" panose="02020603050405020304" pitchFamily="18" charset="0"/>
                <a:cs typeface="Times New Roman" panose="02020603050405020304" pitchFamily="18" charset="0"/>
              </a:rPr>
              <a:t>≥3 criteria present</a:t>
            </a:r>
          </a:p>
          <a:p>
            <a:pPr algn="l"/>
            <a:r>
              <a:rPr lang="en-US" sz="2800" b="1" i="0" u="none" strike="noStrike" baseline="0" dirty="0">
                <a:solidFill>
                  <a:schemeClr val="bg1"/>
                </a:solidFill>
                <a:latin typeface="Times New Roman" panose="02020603050405020304" pitchFamily="18" charset="0"/>
                <a:cs typeface="Times New Roman" panose="02020603050405020304" pitchFamily="18" charset="0"/>
              </a:rPr>
              <a:t>Intermediate or Pre-Frail:</a:t>
            </a:r>
            <a:r>
              <a:rPr lang="en-US" sz="2800" b="0" i="0" u="none" strike="noStrike" baseline="0" dirty="0">
                <a:solidFill>
                  <a:schemeClr val="bg1"/>
                </a:solidFill>
                <a:latin typeface="Times New Roman" panose="02020603050405020304" pitchFamily="18" charset="0"/>
                <a:cs typeface="Times New Roman" panose="02020603050405020304" pitchFamily="18" charset="0"/>
              </a:rPr>
              <a:t>1 or 2 criteria present</a:t>
            </a:r>
          </a:p>
          <a:p>
            <a:pPr algn="l"/>
            <a:r>
              <a:rPr lang="en-US" sz="2800" b="1" i="0" u="none" strike="noStrike" baseline="0" dirty="0">
                <a:solidFill>
                  <a:schemeClr val="bg1"/>
                </a:solidFill>
                <a:latin typeface="Times New Roman" panose="02020603050405020304" pitchFamily="18" charset="0"/>
                <a:cs typeface="Times New Roman" panose="02020603050405020304" pitchFamily="18" charset="0"/>
              </a:rPr>
              <a:t>Robust: </a:t>
            </a:r>
            <a:r>
              <a:rPr lang="en-US" sz="2800" b="0" i="0" u="none" strike="noStrike" baseline="0" dirty="0">
                <a:solidFill>
                  <a:schemeClr val="bg1"/>
                </a:solidFill>
                <a:latin typeface="Times New Roman" panose="02020603050405020304" pitchFamily="18" charset="0"/>
                <a:cs typeface="Times New Roman" panose="02020603050405020304" pitchFamily="18" charset="0"/>
              </a:rPr>
              <a:t>0 criteria Present</a:t>
            </a:r>
          </a:p>
        </p:txBody>
      </p:sp>
    </p:spTree>
    <p:extLst>
      <p:ext uri="{BB962C8B-B14F-4D97-AF65-F5344CB8AC3E}">
        <p14:creationId xmlns:p14="http://schemas.microsoft.com/office/powerpoint/2010/main" val="197900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EC17-45E4-4B65-05B6-33C48137EDEC}"/>
              </a:ext>
            </a:extLst>
          </p:cNvPr>
          <p:cNvSpPr>
            <a:spLocks noGrp="1"/>
          </p:cNvSpPr>
          <p:nvPr>
            <p:ph type="title"/>
          </p:nvPr>
        </p:nvSpPr>
        <p:spPr/>
        <p:txBody>
          <a:bodyPr>
            <a:normAutofit fontScale="90000"/>
          </a:bodyPr>
          <a:lstStyle/>
          <a:p>
            <a:r>
              <a:rPr lang="en-US" dirty="0">
                <a:solidFill>
                  <a:schemeClr val="bg1"/>
                </a:solidFill>
              </a:rPr>
              <a:t>M</a:t>
            </a:r>
            <a:r>
              <a:rPr lang="en-US" dirty="0">
                <a:solidFill>
                  <a:schemeClr val="bg1"/>
                </a:solidFill>
                <a:effectLst/>
              </a:rPr>
              <a:t>odified Rockwood Clinical Frailty Scale </a:t>
            </a:r>
            <a:br>
              <a:rPr lang="en-US" dirty="0">
                <a:solidFill>
                  <a:schemeClr val="bg1"/>
                </a:solidFill>
                <a:effectLst/>
              </a:rPr>
            </a:br>
            <a:endParaRPr lang="en-US" dirty="0">
              <a:solidFill>
                <a:schemeClr val="bg1"/>
              </a:solidFill>
            </a:endParaRPr>
          </a:p>
        </p:txBody>
      </p:sp>
      <p:sp>
        <p:nvSpPr>
          <p:cNvPr id="3" name="Content Placeholder 2">
            <a:extLst>
              <a:ext uri="{FF2B5EF4-FFF2-40B4-BE49-F238E27FC236}">
                <a16:creationId xmlns:a16="http://schemas.microsoft.com/office/drawing/2014/main" id="{413FB92C-A005-B701-6BFC-E7733289AA25}"/>
              </a:ext>
            </a:extLst>
          </p:cNvPr>
          <p:cNvSpPr>
            <a:spLocks noGrp="1"/>
          </p:cNvSpPr>
          <p:nvPr>
            <p:ph idx="1"/>
          </p:nvPr>
        </p:nvSpPr>
        <p:spPr>
          <a:xfrm>
            <a:off x="660400" y="1219200"/>
            <a:ext cx="11135360" cy="4744403"/>
          </a:xfrm>
        </p:spPr>
        <p:txBody>
          <a:bodyPr/>
          <a:lstStyle/>
          <a:p>
            <a:r>
              <a:rPr lang="en-US" sz="2200" dirty="0">
                <a:solidFill>
                  <a:schemeClr val="bg1"/>
                </a:solidFill>
                <a:effectLst/>
              </a:rPr>
              <a:t>ranging from 1 [very fit] to 7 [severely frail], with a score of 5 or greater indicating frailty</a:t>
            </a:r>
            <a:endParaRPr lang="en-US" sz="2200" b="1" baseline="30000" dirty="0">
              <a:solidFill>
                <a:schemeClr val="bg1"/>
              </a:solidFill>
              <a:effectLst/>
            </a:endParaRPr>
          </a:p>
          <a:p>
            <a:pPr algn="l"/>
            <a:endParaRPr lang="en-US" dirty="0">
              <a:solidFill>
                <a:schemeClr val="bg1"/>
              </a:solidFill>
            </a:endParaRPr>
          </a:p>
        </p:txBody>
      </p:sp>
      <p:pic>
        <p:nvPicPr>
          <p:cNvPr id="5" name="Picture 4">
            <a:extLst>
              <a:ext uri="{FF2B5EF4-FFF2-40B4-BE49-F238E27FC236}">
                <a16:creationId xmlns:a16="http://schemas.microsoft.com/office/drawing/2014/main" id="{ACC707A2-0720-9ECB-44DD-1803DAF3C290}"/>
              </a:ext>
            </a:extLst>
          </p:cNvPr>
          <p:cNvPicPr>
            <a:picLocks noChangeAspect="1"/>
          </p:cNvPicPr>
          <p:nvPr/>
        </p:nvPicPr>
        <p:blipFill>
          <a:blip r:embed="rId2"/>
          <a:srcRect l="19750" t="26667" r="20416" b="24741"/>
          <a:stretch/>
        </p:blipFill>
        <p:spPr>
          <a:xfrm>
            <a:off x="741680" y="1842550"/>
            <a:ext cx="10515600" cy="4803784"/>
          </a:xfrm>
          <a:prstGeom prst="rect">
            <a:avLst/>
          </a:prstGeom>
        </p:spPr>
      </p:pic>
    </p:spTree>
    <p:extLst>
      <p:ext uri="{BB962C8B-B14F-4D97-AF65-F5344CB8AC3E}">
        <p14:creationId xmlns:p14="http://schemas.microsoft.com/office/powerpoint/2010/main" val="351934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036A-3F54-BE54-9758-FF3A40A58BF5}"/>
              </a:ext>
            </a:extLst>
          </p:cNvPr>
          <p:cNvSpPr>
            <a:spLocks noGrp="1"/>
          </p:cNvSpPr>
          <p:nvPr>
            <p:ph type="title"/>
          </p:nvPr>
        </p:nvSpPr>
        <p:spPr/>
        <p:txBody>
          <a:bodyPr/>
          <a:lstStyle/>
          <a:p>
            <a:r>
              <a:rPr lang="en-US" dirty="0" err="1">
                <a:solidFill>
                  <a:schemeClr val="bg1"/>
                </a:solidFill>
                <a:effectLst/>
              </a:rPr>
              <a:t>Charlson</a:t>
            </a:r>
            <a:r>
              <a:rPr lang="en-US" dirty="0">
                <a:solidFill>
                  <a:schemeClr val="bg1"/>
                </a:solidFill>
                <a:effectLst/>
              </a:rPr>
              <a:t> Comorbidity Index</a:t>
            </a:r>
            <a:endParaRPr lang="en-US" dirty="0">
              <a:solidFill>
                <a:schemeClr val="bg1"/>
              </a:solidFill>
            </a:endParaRPr>
          </a:p>
        </p:txBody>
      </p:sp>
      <p:sp>
        <p:nvSpPr>
          <p:cNvPr id="3" name="Content Placeholder 2">
            <a:extLst>
              <a:ext uri="{FF2B5EF4-FFF2-40B4-BE49-F238E27FC236}">
                <a16:creationId xmlns:a16="http://schemas.microsoft.com/office/drawing/2014/main" id="{11B3C192-A05F-FAAB-9AD0-32224416432E}"/>
              </a:ext>
            </a:extLst>
          </p:cNvPr>
          <p:cNvSpPr>
            <a:spLocks noGrp="1"/>
          </p:cNvSpPr>
          <p:nvPr>
            <p:ph idx="1"/>
          </p:nvPr>
        </p:nvSpPr>
        <p:spPr/>
        <p:txBody>
          <a:bodyPr>
            <a:normAutofit/>
          </a:bodyPr>
          <a:lstStyle/>
          <a:p>
            <a:pPr marL="0" indent="0">
              <a:buNone/>
            </a:pPr>
            <a:r>
              <a:rPr lang="en-US" sz="3200" dirty="0">
                <a:solidFill>
                  <a:schemeClr val="bg1"/>
                </a:solidFill>
                <a:effectLst/>
              </a:rPr>
              <a:t>Assess degree of coexisting conditions that was graded according to age-adjusted scores </a:t>
            </a:r>
          </a:p>
          <a:p>
            <a:pPr marL="0" indent="0">
              <a:buNone/>
            </a:pPr>
            <a:r>
              <a:rPr lang="en-US" sz="3200" dirty="0">
                <a:solidFill>
                  <a:schemeClr val="bg1"/>
                </a:solidFill>
                <a:effectLst/>
              </a:rPr>
              <a:t>Range, 0 to 37, with higher scores indicating a greater burden of coexisting conditions</a:t>
            </a:r>
          </a:p>
        </p:txBody>
      </p:sp>
    </p:spTree>
    <p:extLst>
      <p:ext uri="{BB962C8B-B14F-4D97-AF65-F5344CB8AC3E}">
        <p14:creationId xmlns:p14="http://schemas.microsoft.com/office/powerpoint/2010/main" val="324918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4D94-7B90-08F2-A0B8-030BF51B9DFB}"/>
              </a:ext>
            </a:extLst>
          </p:cNvPr>
          <p:cNvSpPr>
            <a:spLocks noGrp="1"/>
          </p:cNvSpPr>
          <p:nvPr>
            <p:ph type="title"/>
          </p:nvPr>
        </p:nvSpPr>
        <p:spPr/>
        <p:txBody>
          <a:bodyPr/>
          <a:lstStyle/>
          <a:p>
            <a:r>
              <a:rPr lang="en-US" dirty="0">
                <a:solidFill>
                  <a:schemeClr val="bg1"/>
                </a:solidFill>
                <a:effectLst/>
              </a:rPr>
              <a:t>Cognitive impairment</a:t>
            </a:r>
            <a:endParaRPr lang="en-US" dirty="0">
              <a:solidFill>
                <a:schemeClr val="bg1"/>
              </a:solidFill>
            </a:endParaRPr>
          </a:p>
        </p:txBody>
      </p:sp>
      <p:sp>
        <p:nvSpPr>
          <p:cNvPr id="3" name="Content Placeholder 2">
            <a:extLst>
              <a:ext uri="{FF2B5EF4-FFF2-40B4-BE49-F238E27FC236}">
                <a16:creationId xmlns:a16="http://schemas.microsoft.com/office/drawing/2014/main" id="{8FB0D2C5-2B0A-E05A-9A32-1BABC7E78595}"/>
              </a:ext>
            </a:extLst>
          </p:cNvPr>
          <p:cNvSpPr>
            <a:spLocks noGrp="1"/>
          </p:cNvSpPr>
          <p:nvPr>
            <p:ph idx="1"/>
          </p:nvPr>
        </p:nvSpPr>
        <p:spPr/>
        <p:txBody>
          <a:bodyPr>
            <a:normAutofit/>
          </a:bodyPr>
          <a:lstStyle/>
          <a:p>
            <a:r>
              <a:rPr lang="en-US" sz="3200" dirty="0">
                <a:solidFill>
                  <a:schemeClr val="bg1"/>
                </a:solidFill>
                <a:effectLst/>
              </a:rPr>
              <a:t>It was evaluated with the use of the </a:t>
            </a:r>
            <a:r>
              <a:rPr lang="en-US" sz="3200" dirty="0">
                <a:solidFill>
                  <a:srgbClr val="FF0000"/>
                </a:solidFill>
                <a:effectLst/>
              </a:rPr>
              <a:t>Montreal Cognitive Assessment </a:t>
            </a:r>
            <a:r>
              <a:rPr lang="en-US" sz="3200" dirty="0">
                <a:solidFill>
                  <a:schemeClr val="bg1"/>
                </a:solidFill>
                <a:effectLst/>
              </a:rPr>
              <a:t>(MoCA; range, 0 to 30, with a score of </a:t>
            </a:r>
            <a:r>
              <a:rPr lang="en-US" sz="3200" dirty="0">
                <a:solidFill>
                  <a:srgbClr val="0070C0"/>
                </a:solidFill>
                <a:effectLst/>
              </a:rPr>
              <a:t>26 or higher indicating normal cognitive function</a:t>
            </a:r>
            <a:r>
              <a:rPr lang="en-US" sz="3200" dirty="0">
                <a:solidFill>
                  <a:schemeClr val="bg1"/>
                </a:solidFill>
                <a:effectLst/>
              </a:rPr>
              <a:t>)</a:t>
            </a:r>
            <a:endParaRPr lang="en-US" sz="3200" b="1" cap="all" dirty="0">
              <a:solidFill>
                <a:schemeClr val="bg1"/>
              </a:solidFill>
              <a:effectLst/>
              <a:latin typeface="OTNEJMScalaSansLF"/>
            </a:endParaRPr>
          </a:p>
          <a:p>
            <a:endParaRPr lang="en-US" sz="3200" dirty="0">
              <a:solidFill>
                <a:schemeClr val="bg1"/>
              </a:solidFill>
            </a:endParaRPr>
          </a:p>
        </p:txBody>
      </p:sp>
    </p:spTree>
    <p:extLst>
      <p:ext uri="{BB962C8B-B14F-4D97-AF65-F5344CB8AC3E}">
        <p14:creationId xmlns:p14="http://schemas.microsoft.com/office/powerpoint/2010/main" val="2367563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B1D1-DE73-3493-9A52-9AFDEC8248A2}"/>
              </a:ext>
            </a:extLst>
          </p:cNvPr>
          <p:cNvSpPr>
            <a:spLocks noGrp="1"/>
          </p:cNvSpPr>
          <p:nvPr>
            <p:ph type="title"/>
          </p:nvPr>
        </p:nvSpPr>
        <p:spPr/>
        <p:txBody>
          <a:bodyPr>
            <a:normAutofit fontScale="90000"/>
          </a:bodyPr>
          <a:lstStyle/>
          <a:p>
            <a:r>
              <a:rPr lang="en-US" b="1" i="0" cap="all" dirty="0">
                <a:solidFill>
                  <a:schemeClr val="bg1"/>
                </a:solidFill>
                <a:effectLst/>
                <a:latin typeface="OTNEJMScalaSansLF"/>
              </a:rPr>
              <a:t>Randomization</a:t>
            </a:r>
            <a:br>
              <a:rPr lang="en-US" b="1" i="0" cap="all" dirty="0">
                <a:solidFill>
                  <a:schemeClr val="bg1"/>
                </a:solidFill>
                <a:effectLst/>
                <a:latin typeface="OTNEJMScalaSansLF"/>
              </a:rPr>
            </a:br>
            <a:endParaRPr lang="en-US" dirty="0">
              <a:solidFill>
                <a:schemeClr val="bg1"/>
              </a:solidFill>
            </a:endParaRPr>
          </a:p>
        </p:txBody>
      </p:sp>
      <p:sp>
        <p:nvSpPr>
          <p:cNvPr id="3" name="Content Placeholder 2">
            <a:extLst>
              <a:ext uri="{FF2B5EF4-FFF2-40B4-BE49-F238E27FC236}">
                <a16:creationId xmlns:a16="http://schemas.microsoft.com/office/drawing/2014/main" id="{5CCEE752-F4D7-883F-A157-D9832F88794B}"/>
              </a:ext>
            </a:extLst>
          </p:cNvPr>
          <p:cNvSpPr>
            <a:spLocks noGrp="1"/>
          </p:cNvSpPr>
          <p:nvPr>
            <p:ph idx="1"/>
          </p:nvPr>
        </p:nvSpPr>
        <p:spPr/>
        <p:txBody>
          <a:bodyPr>
            <a:normAutofit/>
          </a:bodyPr>
          <a:lstStyle/>
          <a:p>
            <a:r>
              <a:rPr lang="en-US" sz="2400" b="0" i="0" dirty="0">
                <a:solidFill>
                  <a:schemeClr val="bg1"/>
                </a:solidFill>
                <a:effectLst/>
                <a:latin typeface="OTNEJMQuadraat"/>
              </a:rPr>
              <a:t>Randomly assigned in a 1:1 ratio </a:t>
            </a:r>
          </a:p>
          <a:p>
            <a:pPr marL="0" indent="0">
              <a:buNone/>
            </a:pPr>
            <a:r>
              <a:rPr lang="en-US" sz="2400" b="0" i="0" dirty="0">
                <a:solidFill>
                  <a:schemeClr val="bg1"/>
                </a:solidFill>
                <a:effectLst/>
                <a:latin typeface="OTNEJMQuadraat"/>
              </a:rPr>
              <a:t>- invasive-treatment strategy of coronary angiography (and if appropriate, coronary revascularization) plus the best available medical therapy (the invasive-strategy group) </a:t>
            </a:r>
          </a:p>
          <a:p>
            <a:pPr marL="0" indent="0">
              <a:buNone/>
            </a:pPr>
            <a:r>
              <a:rPr lang="en-US" sz="2400" b="0" i="0" dirty="0">
                <a:solidFill>
                  <a:schemeClr val="bg1"/>
                </a:solidFill>
                <a:effectLst/>
                <a:latin typeface="OTNEJMQuadraat"/>
              </a:rPr>
              <a:t>OR</a:t>
            </a:r>
          </a:p>
          <a:p>
            <a:pPr marL="0" indent="0">
              <a:buNone/>
            </a:pPr>
            <a:r>
              <a:rPr lang="en-US" sz="2400" b="0" i="0" dirty="0">
                <a:solidFill>
                  <a:schemeClr val="bg1"/>
                </a:solidFill>
                <a:effectLst/>
                <a:latin typeface="OTNEJMQuadraat"/>
              </a:rPr>
              <a:t>- only the best available medical therapy (the conservative-strategy group). </a:t>
            </a:r>
          </a:p>
        </p:txBody>
      </p:sp>
    </p:spTree>
    <p:extLst>
      <p:ext uri="{BB962C8B-B14F-4D97-AF65-F5344CB8AC3E}">
        <p14:creationId xmlns:p14="http://schemas.microsoft.com/office/powerpoint/2010/main" val="337149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6136-04BE-746E-C46E-929A0637D32E}"/>
              </a:ext>
            </a:extLst>
          </p:cNvPr>
          <p:cNvSpPr>
            <a:spLocks noGrp="1"/>
          </p:cNvSpPr>
          <p:nvPr>
            <p:ph type="title"/>
          </p:nvPr>
        </p:nvSpPr>
        <p:spPr/>
        <p:txBody>
          <a:bodyPr/>
          <a:lstStyle/>
          <a:p>
            <a:r>
              <a:rPr lang="en-US" dirty="0">
                <a:solidFill>
                  <a:schemeClr val="bg1"/>
                </a:solidFill>
              </a:rPr>
              <a:t>Question?</a:t>
            </a:r>
          </a:p>
        </p:txBody>
      </p:sp>
      <p:sp>
        <p:nvSpPr>
          <p:cNvPr id="3" name="Content Placeholder 2">
            <a:extLst>
              <a:ext uri="{FF2B5EF4-FFF2-40B4-BE49-F238E27FC236}">
                <a16:creationId xmlns:a16="http://schemas.microsoft.com/office/drawing/2014/main" id="{9786ED3D-704A-F914-F0E7-27E7F2435F27}"/>
              </a:ext>
            </a:extLst>
          </p:cNvPr>
          <p:cNvSpPr>
            <a:spLocks noGrp="1"/>
          </p:cNvSpPr>
          <p:nvPr>
            <p:ph idx="1"/>
          </p:nvPr>
        </p:nvSpPr>
        <p:spPr/>
        <p:txBody>
          <a:bodyPr>
            <a:normAutofit/>
          </a:bodyPr>
          <a:lstStyle/>
          <a:p>
            <a:r>
              <a:rPr lang="en-US" sz="3200" dirty="0">
                <a:solidFill>
                  <a:schemeClr val="bg2"/>
                </a:solidFill>
              </a:rPr>
              <a:t>Lack of Pharmacologic and invasive treatment guidelines for older patients with acute coronary syndromes</a:t>
            </a:r>
            <a:endParaRPr lang="en-US" sz="3200" dirty="0"/>
          </a:p>
        </p:txBody>
      </p:sp>
    </p:spTree>
    <p:extLst>
      <p:ext uri="{BB962C8B-B14F-4D97-AF65-F5344CB8AC3E}">
        <p14:creationId xmlns:p14="http://schemas.microsoft.com/office/powerpoint/2010/main" val="4126244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60877-CAFC-7D6F-6526-D2B23902C85C}"/>
              </a:ext>
            </a:extLst>
          </p:cNvPr>
          <p:cNvSpPr>
            <a:spLocks noGrp="1"/>
          </p:cNvSpPr>
          <p:nvPr>
            <p:ph type="title"/>
          </p:nvPr>
        </p:nvSpPr>
        <p:spPr/>
        <p:txBody>
          <a:bodyPr/>
          <a:lstStyle/>
          <a:p>
            <a:r>
              <a:rPr lang="en-US" b="1" i="0" dirty="0">
                <a:solidFill>
                  <a:schemeClr val="bg1"/>
                </a:solidFill>
                <a:effectLst/>
                <a:latin typeface="OTNEJMQuadraat"/>
              </a:rPr>
              <a:t>Best available medical therapy</a:t>
            </a:r>
            <a:endParaRPr lang="en-US" b="1" dirty="0">
              <a:solidFill>
                <a:schemeClr val="bg1"/>
              </a:solidFill>
            </a:endParaRPr>
          </a:p>
        </p:txBody>
      </p:sp>
      <p:sp>
        <p:nvSpPr>
          <p:cNvPr id="3" name="Content Placeholder 2">
            <a:extLst>
              <a:ext uri="{FF2B5EF4-FFF2-40B4-BE49-F238E27FC236}">
                <a16:creationId xmlns:a16="http://schemas.microsoft.com/office/drawing/2014/main" id="{DA4E7AA6-F563-C5D7-6C4E-78FF19760FAC}"/>
              </a:ext>
            </a:extLst>
          </p:cNvPr>
          <p:cNvSpPr>
            <a:spLocks noGrp="1"/>
          </p:cNvSpPr>
          <p:nvPr>
            <p:ph idx="1"/>
          </p:nvPr>
        </p:nvSpPr>
        <p:spPr/>
        <p:txBody>
          <a:bodyPr>
            <a:normAutofit/>
          </a:bodyPr>
          <a:lstStyle/>
          <a:p>
            <a:r>
              <a:rPr lang="en-US" sz="2400" b="0" i="0" dirty="0">
                <a:solidFill>
                  <a:schemeClr val="bg1"/>
                </a:solidFill>
                <a:effectLst/>
                <a:latin typeface="OTNEJMQuadraat"/>
              </a:rPr>
              <a:t>aspirin (at a dose of 75 mg daily)</a:t>
            </a:r>
          </a:p>
          <a:p>
            <a:r>
              <a:rPr lang="en-US" sz="2400" b="0" i="0" dirty="0">
                <a:solidFill>
                  <a:schemeClr val="bg1"/>
                </a:solidFill>
                <a:effectLst/>
                <a:latin typeface="OTNEJMQuadraat"/>
              </a:rPr>
              <a:t>a P2Y</a:t>
            </a:r>
            <a:r>
              <a:rPr lang="en-US" sz="2400" b="0" i="0" baseline="-25000" dirty="0">
                <a:solidFill>
                  <a:schemeClr val="bg1"/>
                </a:solidFill>
                <a:effectLst/>
                <a:latin typeface="OTNEJMQuadraat"/>
              </a:rPr>
              <a:t>12</a:t>
            </a:r>
            <a:r>
              <a:rPr lang="en-US" sz="2400" b="0" i="0" dirty="0">
                <a:solidFill>
                  <a:schemeClr val="bg1"/>
                </a:solidFill>
                <a:effectLst/>
                <a:latin typeface="OTNEJMQuadraat"/>
              </a:rPr>
              <a:t> receptor antagonist</a:t>
            </a:r>
          </a:p>
          <a:p>
            <a:r>
              <a:rPr lang="en-US" sz="2400" b="0" i="0" dirty="0">
                <a:solidFill>
                  <a:schemeClr val="bg1"/>
                </a:solidFill>
                <a:effectLst/>
                <a:latin typeface="OTNEJMQuadraat"/>
              </a:rPr>
              <a:t>statin therapy</a:t>
            </a:r>
          </a:p>
          <a:p>
            <a:r>
              <a:rPr lang="en-US" sz="2400" b="0" i="0" dirty="0">
                <a:solidFill>
                  <a:schemeClr val="bg1"/>
                </a:solidFill>
                <a:effectLst/>
                <a:latin typeface="OTNEJMQuadraat"/>
              </a:rPr>
              <a:t>a beta-blocker (to reach a target heart rate of 60 to 70 beats per minute)</a:t>
            </a:r>
          </a:p>
          <a:p>
            <a:r>
              <a:rPr lang="en-US" sz="2400" dirty="0">
                <a:solidFill>
                  <a:schemeClr val="bg1"/>
                </a:solidFill>
                <a:latin typeface="OTNEJMQuadraat"/>
              </a:rPr>
              <a:t>A</a:t>
            </a:r>
            <a:r>
              <a:rPr lang="en-US" sz="2400" b="0" i="0" dirty="0">
                <a:solidFill>
                  <a:schemeClr val="bg1"/>
                </a:solidFill>
                <a:effectLst/>
                <a:latin typeface="OTNEJMQuadraat"/>
              </a:rPr>
              <a:t>ngiotensin-converting enzyme inhibitor or angiotensin II receptor blocker. </a:t>
            </a:r>
          </a:p>
          <a:p>
            <a:r>
              <a:rPr lang="en-US" sz="2400" b="0" i="0" dirty="0">
                <a:solidFill>
                  <a:schemeClr val="bg1"/>
                </a:solidFill>
                <a:effectLst/>
                <a:latin typeface="OTNEJMQuadraat"/>
              </a:rPr>
              <a:t>Management of hypertension, diabetes, and hypercholesterolemia was in accordance with the relevant clinical practice guidelines.</a:t>
            </a:r>
            <a:endParaRPr lang="en-US" sz="2400" dirty="0">
              <a:solidFill>
                <a:schemeClr val="bg1"/>
              </a:solidFill>
            </a:endParaRPr>
          </a:p>
        </p:txBody>
      </p:sp>
    </p:spTree>
    <p:extLst>
      <p:ext uri="{BB962C8B-B14F-4D97-AF65-F5344CB8AC3E}">
        <p14:creationId xmlns:p14="http://schemas.microsoft.com/office/powerpoint/2010/main" val="1060081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4E52-79D0-C4DC-81DA-BB95D655DD57}"/>
              </a:ext>
            </a:extLst>
          </p:cNvPr>
          <p:cNvSpPr>
            <a:spLocks noGrp="1"/>
          </p:cNvSpPr>
          <p:nvPr>
            <p:ph type="title"/>
          </p:nvPr>
        </p:nvSpPr>
        <p:spPr>
          <a:xfrm>
            <a:off x="989995" y="403775"/>
            <a:ext cx="10353762" cy="970450"/>
          </a:xfrm>
        </p:spPr>
        <p:txBody>
          <a:bodyPr/>
          <a:lstStyle/>
          <a:p>
            <a:r>
              <a:rPr lang="en-US" b="0" i="0" dirty="0">
                <a:solidFill>
                  <a:schemeClr val="bg1"/>
                </a:solidFill>
                <a:effectLst/>
                <a:latin typeface="OTNEJMQuadraat"/>
              </a:rPr>
              <a:t>Coronary angiography</a:t>
            </a:r>
            <a:endParaRPr lang="en-US" dirty="0">
              <a:solidFill>
                <a:schemeClr val="bg1"/>
              </a:solidFill>
            </a:endParaRPr>
          </a:p>
        </p:txBody>
      </p:sp>
      <p:sp>
        <p:nvSpPr>
          <p:cNvPr id="3" name="Content Placeholder 2">
            <a:extLst>
              <a:ext uri="{FF2B5EF4-FFF2-40B4-BE49-F238E27FC236}">
                <a16:creationId xmlns:a16="http://schemas.microsoft.com/office/drawing/2014/main" id="{445EF84F-62B4-AFCE-37C9-4596F0009BBC}"/>
              </a:ext>
            </a:extLst>
          </p:cNvPr>
          <p:cNvSpPr>
            <a:spLocks noGrp="1"/>
          </p:cNvSpPr>
          <p:nvPr>
            <p:ph idx="1"/>
          </p:nvPr>
        </p:nvSpPr>
        <p:spPr>
          <a:xfrm>
            <a:off x="913795" y="1453049"/>
            <a:ext cx="10353762" cy="4515951"/>
          </a:xfrm>
        </p:spPr>
        <p:txBody>
          <a:bodyPr>
            <a:normAutofit/>
          </a:bodyPr>
          <a:lstStyle/>
          <a:p>
            <a:r>
              <a:rPr lang="en-US" sz="2800" b="0" i="0" dirty="0">
                <a:solidFill>
                  <a:schemeClr val="bg1"/>
                </a:solidFill>
                <a:effectLst/>
                <a:latin typeface="OTNEJMQuadraat"/>
              </a:rPr>
              <a:t>On the basis of angiographic findings, coronary revascularization was performed within </a:t>
            </a:r>
            <a:r>
              <a:rPr lang="en-US" sz="2800" b="0" i="0" dirty="0">
                <a:solidFill>
                  <a:schemeClr val="bg1"/>
                </a:solidFill>
                <a:effectLst/>
                <a:highlight>
                  <a:srgbClr val="FFFF00"/>
                </a:highlight>
                <a:latin typeface="OTNEJMQuadraat"/>
              </a:rPr>
              <a:t>3 to 7 days</a:t>
            </a:r>
            <a:r>
              <a:rPr lang="en-US" sz="2800" b="0" i="0" dirty="0">
                <a:solidFill>
                  <a:schemeClr val="bg1"/>
                </a:solidFill>
                <a:effectLst/>
                <a:latin typeface="OTNEJMQuadraat"/>
              </a:rPr>
              <a:t>, when feasible, by either percutaneous coronary intervention (PCI) or coronary-artery bypass grafting (CABG) at the discretion of the attending cardiologist and the multidisciplinary team. </a:t>
            </a:r>
          </a:p>
          <a:p>
            <a:endParaRPr lang="en-US" sz="2800" b="0" i="0" dirty="0">
              <a:solidFill>
                <a:schemeClr val="bg1"/>
              </a:solidFill>
              <a:effectLst/>
              <a:latin typeface="OTNEJMQuadraat"/>
            </a:endParaRPr>
          </a:p>
          <a:p>
            <a:r>
              <a:rPr lang="en-US" sz="2800" b="0" i="0" dirty="0">
                <a:solidFill>
                  <a:schemeClr val="bg1"/>
                </a:solidFill>
                <a:effectLst/>
                <a:latin typeface="OTNEJMQuadraat"/>
              </a:rPr>
              <a:t>In the conservative-therapy group, coronary angiography was allowed if the patient had clinical deterioration and the procedure was clinically indicated in the judgment of the treating physicians.</a:t>
            </a:r>
            <a:endParaRPr lang="en-US" sz="2800" dirty="0">
              <a:solidFill>
                <a:schemeClr val="bg1"/>
              </a:solidFill>
            </a:endParaRPr>
          </a:p>
        </p:txBody>
      </p:sp>
    </p:spTree>
    <p:extLst>
      <p:ext uri="{BB962C8B-B14F-4D97-AF65-F5344CB8AC3E}">
        <p14:creationId xmlns:p14="http://schemas.microsoft.com/office/powerpoint/2010/main" val="74988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7DA1-DF34-FBD1-F056-3CBED3881BCF}"/>
              </a:ext>
            </a:extLst>
          </p:cNvPr>
          <p:cNvSpPr>
            <a:spLocks noGrp="1"/>
          </p:cNvSpPr>
          <p:nvPr>
            <p:ph type="title"/>
          </p:nvPr>
        </p:nvSpPr>
        <p:spPr/>
        <p:txBody>
          <a:bodyPr/>
          <a:lstStyle/>
          <a:p>
            <a:r>
              <a:rPr lang="en-US" dirty="0">
                <a:solidFill>
                  <a:schemeClr val="bg1"/>
                </a:solidFill>
              </a:rPr>
              <a:t>Outcomes</a:t>
            </a:r>
          </a:p>
        </p:txBody>
      </p:sp>
      <p:sp>
        <p:nvSpPr>
          <p:cNvPr id="3" name="Content Placeholder 2">
            <a:extLst>
              <a:ext uri="{FF2B5EF4-FFF2-40B4-BE49-F238E27FC236}">
                <a16:creationId xmlns:a16="http://schemas.microsoft.com/office/drawing/2014/main" id="{96507187-6A75-A3A6-7D77-35EAA1BBC93A}"/>
              </a:ext>
            </a:extLst>
          </p:cNvPr>
          <p:cNvSpPr>
            <a:spLocks noGrp="1"/>
          </p:cNvSpPr>
          <p:nvPr>
            <p:ph idx="1"/>
          </p:nvPr>
        </p:nvSpPr>
        <p:spPr>
          <a:xfrm>
            <a:off x="913795" y="1732449"/>
            <a:ext cx="10353762" cy="4912191"/>
          </a:xfrm>
        </p:spPr>
        <p:txBody>
          <a:bodyPr>
            <a:normAutofit/>
          </a:bodyPr>
          <a:lstStyle/>
          <a:p>
            <a:r>
              <a:rPr lang="en-US" sz="2800" b="0" i="0" dirty="0">
                <a:solidFill>
                  <a:schemeClr val="bg1"/>
                </a:solidFill>
                <a:effectLst/>
                <a:latin typeface="OTNEJMQuadraat"/>
              </a:rPr>
              <a:t>The primary outcome, assessed in a time-to-event analysis</a:t>
            </a:r>
          </a:p>
          <a:p>
            <a:pPr marL="0" indent="0">
              <a:buNone/>
            </a:pPr>
            <a:r>
              <a:rPr lang="en-US" sz="2800" b="0" i="0" dirty="0">
                <a:solidFill>
                  <a:schemeClr val="bg1"/>
                </a:solidFill>
                <a:effectLst/>
                <a:latin typeface="OTNEJMQuadraat"/>
              </a:rPr>
              <a:t>- </a:t>
            </a:r>
            <a:r>
              <a:rPr lang="en-US" sz="2800" b="0" i="0" dirty="0">
                <a:solidFill>
                  <a:schemeClr val="bg1"/>
                </a:solidFill>
                <a:effectLst/>
                <a:highlight>
                  <a:srgbClr val="FFFF00"/>
                </a:highlight>
                <a:latin typeface="OTNEJMQuadraat"/>
              </a:rPr>
              <a:t>Composite of cardiovascular death or nonfatal myocardial infarction, </a:t>
            </a:r>
            <a:r>
              <a:rPr lang="en-US" sz="2800" b="0" i="0" dirty="0">
                <a:solidFill>
                  <a:schemeClr val="bg1"/>
                </a:solidFill>
                <a:effectLst/>
                <a:latin typeface="OTNEJMQuadraat"/>
              </a:rPr>
              <a:t>as defined by the fourth universal definition of myocardial infarction.</a:t>
            </a:r>
            <a:endParaRPr lang="en-US" sz="2800" b="1" i="0" baseline="30000" dirty="0">
              <a:solidFill>
                <a:schemeClr val="bg1"/>
              </a:solidFill>
              <a:effectLst/>
              <a:latin typeface="OTNEJMQuadraat"/>
            </a:endParaRPr>
          </a:p>
        </p:txBody>
      </p:sp>
    </p:spTree>
    <p:extLst>
      <p:ext uri="{BB962C8B-B14F-4D97-AF65-F5344CB8AC3E}">
        <p14:creationId xmlns:p14="http://schemas.microsoft.com/office/powerpoint/2010/main" val="7079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0719C6-85E6-6AA3-49B8-E42AB4E6D16B}"/>
              </a:ext>
            </a:extLst>
          </p:cNvPr>
          <p:cNvSpPr>
            <a:spLocks noGrp="1"/>
          </p:cNvSpPr>
          <p:nvPr>
            <p:ph idx="1"/>
          </p:nvPr>
        </p:nvSpPr>
        <p:spPr>
          <a:xfrm>
            <a:off x="913795" y="575733"/>
            <a:ext cx="10353762" cy="5215467"/>
          </a:xfrm>
        </p:spPr>
        <p:txBody>
          <a:bodyPr>
            <a:normAutofit/>
          </a:bodyPr>
          <a:lstStyle/>
          <a:p>
            <a:r>
              <a:rPr lang="en-US" sz="2800" dirty="0">
                <a:solidFill>
                  <a:schemeClr val="bg1"/>
                </a:solidFill>
                <a:effectLst/>
                <a:latin typeface="OTNEJMQuadraat"/>
              </a:rPr>
              <a:t>Key secondary outcomes were cardiovascular death, nonfatal myocardial infarction, a composite of death from any cause or nonfatal myocardial infarction, death from any cause, recurrent myocardial infarction, subsequent coronary angiography, subsequent coronary revascularization, hospitalization for heart failure, stroke, transient ischemic attack, and bleeding (as defined by the Bleeding Academic Research Consortium criteria).</a:t>
            </a:r>
          </a:p>
          <a:p>
            <a:endParaRPr lang="en-US" sz="2800" b="1" baseline="30000" dirty="0">
              <a:solidFill>
                <a:schemeClr val="bg1"/>
              </a:solidFill>
              <a:effectLst/>
              <a:latin typeface="OTNEJMQuadraat"/>
            </a:endParaRPr>
          </a:p>
          <a:p>
            <a:r>
              <a:rPr lang="en-US" sz="2800" dirty="0">
                <a:solidFill>
                  <a:schemeClr val="bg1"/>
                </a:solidFill>
                <a:effectLst/>
                <a:latin typeface="OTNEJMQuadraat"/>
              </a:rPr>
              <a:t>Safety outcomes included procedural and in-hospital complications occurring in patients in the invasive-strategy group. </a:t>
            </a:r>
            <a:endParaRPr lang="en-US" sz="2800" dirty="0">
              <a:solidFill>
                <a:schemeClr val="bg1"/>
              </a:solidFill>
            </a:endParaRPr>
          </a:p>
        </p:txBody>
      </p:sp>
    </p:spTree>
    <p:extLst>
      <p:ext uri="{BB962C8B-B14F-4D97-AF65-F5344CB8AC3E}">
        <p14:creationId xmlns:p14="http://schemas.microsoft.com/office/powerpoint/2010/main" val="621901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04D7-E0E0-FE3D-A432-EA2757D7E5B2}"/>
              </a:ext>
            </a:extLst>
          </p:cNvPr>
          <p:cNvSpPr>
            <a:spLocks noGrp="1"/>
          </p:cNvSpPr>
          <p:nvPr>
            <p:ph type="title"/>
          </p:nvPr>
        </p:nvSpPr>
        <p:spPr/>
        <p:txBody>
          <a:bodyPr>
            <a:normAutofit fontScale="90000"/>
          </a:bodyPr>
          <a:lstStyle/>
          <a:p>
            <a:r>
              <a:rPr lang="en-US" b="1" i="0" cap="all" dirty="0">
                <a:solidFill>
                  <a:schemeClr val="bg1"/>
                </a:solidFill>
                <a:effectLst/>
                <a:latin typeface="OTNEJMScalaSansLF"/>
              </a:rPr>
              <a:t>Statistical Analysis</a:t>
            </a:r>
            <a:br>
              <a:rPr lang="en-US" b="1" i="0" cap="all" dirty="0">
                <a:solidFill>
                  <a:schemeClr val="bg1"/>
                </a:solidFill>
                <a:effectLst/>
                <a:latin typeface="OTNEJMScalaSansLF"/>
              </a:rPr>
            </a:br>
            <a:endParaRPr lang="en-US" dirty="0">
              <a:solidFill>
                <a:schemeClr val="bg1"/>
              </a:solidFill>
            </a:endParaRPr>
          </a:p>
        </p:txBody>
      </p:sp>
      <p:sp>
        <p:nvSpPr>
          <p:cNvPr id="3" name="Content Placeholder 2">
            <a:extLst>
              <a:ext uri="{FF2B5EF4-FFF2-40B4-BE49-F238E27FC236}">
                <a16:creationId xmlns:a16="http://schemas.microsoft.com/office/drawing/2014/main" id="{C401F8C5-0FEE-ADCE-083F-B7A74C7053C7}"/>
              </a:ext>
            </a:extLst>
          </p:cNvPr>
          <p:cNvSpPr>
            <a:spLocks noGrp="1"/>
          </p:cNvSpPr>
          <p:nvPr>
            <p:ph idx="1"/>
          </p:nvPr>
        </p:nvSpPr>
        <p:spPr>
          <a:xfrm>
            <a:off x="838200" y="1320800"/>
            <a:ext cx="10515600" cy="4419600"/>
          </a:xfrm>
        </p:spPr>
        <p:txBody>
          <a:bodyPr>
            <a:normAutofit fontScale="92500" lnSpcReduction="20000"/>
          </a:bodyPr>
          <a:lstStyle/>
          <a:p>
            <a:pPr algn="l"/>
            <a:r>
              <a:rPr lang="en-US" sz="2400" b="0" i="0" dirty="0">
                <a:solidFill>
                  <a:schemeClr val="bg1"/>
                </a:solidFill>
                <a:effectLst/>
              </a:rPr>
              <a:t>Assuming 20% risk of a primary-outcome event in the conservative-therapy group at 12 months and aimed to detect a 16% risk of a primary-outcome event in the invasive-therapy group, which corresponds to a hazard ratio of 0.78. </a:t>
            </a:r>
          </a:p>
          <a:p>
            <a:pPr algn="l"/>
            <a:r>
              <a:rPr lang="en-US" sz="2400" b="0" i="0" dirty="0">
                <a:solidFill>
                  <a:schemeClr val="bg1"/>
                </a:solidFill>
                <a:effectLst/>
              </a:rPr>
              <a:t>Estimated sample size was 1668 patients would provide at least 688 events of cardiovascular death or nonfatal myocardial infarction (with a minimum follow-up period of 1 year and maximum of 5 years), which would provide the trial with 90% power to detect a hazard ratio of 0.78 at a two-sided type I error rate of 0.05 with the use of a log-rank test. </a:t>
            </a:r>
          </a:p>
          <a:p>
            <a:pPr algn="l"/>
            <a:r>
              <a:rPr lang="en-US" sz="2400" b="0" i="0" dirty="0">
                <a:solidFill>
                  <a:schemeClr val="bg1"/>
                </a:solidFill>
                <a:effectLst/>
              </a:rPr>
              <a:t>Analyses used an intention-to-treat basis</a:t>
            </a:r>
          </a:p>
          <a:p>
            <a:pPr algn="l"/>
            <a:r>
              <a:rPr lang="en-US" sz="2400" b="0" i="0" dirty="0">
                <a:solidFill>
                  <a:schemeClr val="bg1"/>
                </a:solidFill>
                <a:effectLst/>
              </a:rPr>
              <a:t>Cumulative incidence was estimated with Kaplan–Meier methods</a:t>
            </a:r>
          </a:p>
          <a:p>
            <a:pPr algn="l"/>
            <a:r>
              <a:rPr lang="en-US" sz="2400" b="0" i="0" dirty="0">
                <a:solidFill>
                  <a:schemeClr val="bg1"/>
                </a:solidFill>
                <a:effectLst/>
              </a:rPr>
              <a:t>log-rank test was used and stratified according to the Rockwood frailty status at baseline</a:t>
            </a:r>
          </a:p>
          <a:p>
            <a:pPr algn="l"/>
            <a:r>
              <a:rPr lang="en-US" sz="2400" b="0" i="0" dirty="0">
                <a:solidFill>
                  <a:schemeClr val="bg1"/>
                </a:solidFill>
                <a:effectLst/>
              </a:rPr>
              <a:t>a proportional-hazards model, with adjustment for Rockwood frailty status</a:t>
            </a:r>
            <a:endParaRPr lang="en-US" sz="2400" dirty="0">
              <a:solidFill>
                <a:schemeClr val="bg1"/>
              </a:solidFill>
            </a:endParaRPr>
          </a:p>
        </p:txBody>
      </p:sp>
    </p:spTree>
    <p:extLst>
      <p:ext uri="{BB962C8B-B14F-4D97-AF65-F5344CB8AC3E}">
        <p14:creationId xmlns:p14="http://schemas.microsoft.com/office/powerpoint/2010/main" val="3439529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C570-1C97-EE54-1E00-682ADCDA41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058421-E495-E1B9-983D-C015B9F5CE90}"/>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679E1400-39ED-23AA-3548-EB076C0B7983}"/>
              </a:ext>
            </a:extLst>
          </p:cNvPr>
          <p:cNvPicPr>
            <a:picLocks noChangeAspect="1"/>
          </p:cNvPicPr>
          <p:nvPr/>
        </p:nvPicPr>
        <p:blipFill>
          <a:blip r:embed="rId2"/>
          <a:srcRect l="17250" t="13629" r="15667" b="9931"/>
          <a:stretch/>
        </p:blipFill>
        <p:spPr>
          <a:xfrm>
            <a:off x="264160" y="101600"/>
            <a:ext cx="11592560" cy="6635833"/>
          </a:xfrm>
          <a:prstGeom prst="rect">
            <a:avLst/>
          </a:prstGeom>
        </p:spPr>
      </p:pic>
      <p:sp>
        <p:nvSpPr>
          <p:cNvPr id="4" name="Oval 3">
            <a:extLst>
              <a:ext uri="{FF2B5EF4-FFF2-40B4-BE49-F238E27FC236}">
                <a16:creationId xmlns:a16="http://schemas.microsoft.com/office/drawing/2014/main" id="{9D1F1B54-DC09-0E94-2B59-6B5690C0C222}"/>
              </a:ext>
            </a:extLst>
          </p:cNvPr>
          <p:cNvSpPr/>
          <p:nvPr/>
        </p:nvSpPr>
        <p:spPr>
          <a:xfrm>
            <a:off x="4378960" y="599440"/>
            <a:ext cx="2468880" cy="25704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427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9D1D-A09C-E943-2548-96659C05F8B8}"/>
              </a:ext>
            </a:extLst>
          </p:cNvPr>
          <p:cNvSpPr>
            <a:spLocks noGrp="1"/>
          </p:cNvSpPr>
          <p:nvPr>
            <p:ph type="title"/>
          </p:nvPr>
        </p:nvSpPr>
        <p:spPr/>
        <p:txBody>
          <a:bodyPr/>
          <a:lstStyle/>
          <a:p>
            <a:r>
              <a:rPr lang="en-US" b="1" i="0" dirty="0">
                <a:solidFill>
                  <a:schemeClr val="bg1"/>
                </a:solidFill>
                <a:effectLst/>
                <a:latin typeface="OTNEJMQuadraat"/>
              </a:rPr>
              <a:t>Results</a:t>
            </a:r>
            <a:endParaRPr lang="en-US" dirty="0">
              <a:solidFill>
                <a:schemeClr val="bg1"/>
              </a:solidFill>
            </a:endParaRPr>
          </a:p>
        </p:txBody>
      </p:sp>
      <p:sp>
        <p:nvSpPr>
          <p:cNvPr id="3" name="Content Placeholder 2">
            <a:extLst>
              <a:ext uri="{FF2B5EF4-FFF2-40B4-BE49-F238E27FC236}">
                <a16:creationId xmlns:a16="http://schemas.microsoft.com/office/drawing/2014/main" id="{5296634B-A8F5-4C28-939E-83407CE96A7B}"/>
              </a:ext>
            </a:extLst>
          </p:cNvPr>
          <p:cNvSpPr>
            <a:spLocks noGrp="1"/>
          </p:cNvSpPr>
          <p:nvPr>
            <p:ph idx="1"/>
          </p:nvPr>
        </p:nvSpPr>
        <p:spPr>
          <a:xfrm>
            <a:off x="913795" y="1732449"/>
            <a:ext cx="10353762" cy="4302591"/>
          </a:xfrm>
        </p:spPr>
        <p:txBody>
          <a:bodyPr>
            <a:normAutofit/>
          </a:bodyPr>
          <a:lstStyle/>
          <a:p>
            <a:pPr algn="l"/>
            <a:r>
              <a:rPr lang="en-US" sz="2800" b="0" i="0" dirty="0">
                <a:solidFill>
                  <a:schemeClr val="bg1"/>
                </a:solidFill>
                <a:effectLst/>
                <a:latin typeface="OTNEJMQuadraat"/>
              </a:rPr>
              <a:t>From November 2016 through March 2023, a total of 6977 eligible patients from 48 National Health Service trusts across England and Scotland underwent screening  then 1518 were randomized with 5 years follow up</a:t>
            </a:r>
          </a:p>
          <a:p>
            <a:pPr algn="l"/>
            <a:r>
              <a:rPr lang="en-US" sz="2800" b="0" i="0" dirty="0">
                <a:solidFill>
                  <a:schemeClr val="bg1"/>
                </a:solidFill>
                <a:effectLst/>
                <a:latin typeface="OTNEJMQuadraat"/>
              </a:rPr>
              <a:t>55% received invasive treatment</a:t>
            </a:r>
          </a:p>
          <a:p>
            <a:pPr algn="l"/>
            <a:r>
              <a:rPr lang="en-US" sz="2800" b="0" i="0" dirty="0">
                <a:solidFill>
                  <a:schemeClr val="bg1"/>
                </a:solidFill>
                <a:effectLst/>
                <a:latin typeface="OTNEJMQuadraat"/>
              </a:rPr>
              <a:t>44% received conservative care</a:t>
            </a:r>
          </a:p>
          <a:p>
            <a:pPr algn="l"/>
            <a:r>
              <a:rPr lang="en-US" sz="2800" b="0" i="0" dirty="0">
                <a:solidFill>
                  <a:schemeClr val="bg1"/>
                </a:solidFill>
                <a:effectLst/>
                <a:latin typeface="OTNEJMQuadraat"/>
              </a:rPr>
              <a:t>1% received palliative care </a:t>
            </a:r>
          </a:p>
        </p:txBody>
      </p:sp>
    </p:spTree>
    <p:extLst>
      <p:ext uri="{BB962C8B-B14F-4D97-AF65-F5344CB8AC3E}">
        <p14:creationId xmlns:p14="http://schemas.microsoft.com/office/powerpoint/2010/main" val="1652260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B35B-4F93-228D-D3A1-C70A6B895EF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A48B1DE-0904-88DF-94DC-69F3CE19FFE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01207D6-C160-093A-B9A9-30C89E7AE3A5}"/>
              </a:ext>
            </a:extLst>
          </p:cNvPr>
          <p:cNvPicPr>
            <a:picLocks noChangeAspect="1"/>
          </p:cNvPicPr>
          <p:nvPr/>
        </p:nvPicPr>
        <p:blipFill>
          <a:blip r:embed="rId2"/>
          <a:srcRect l="34417" t="19248" r="37500" b="38941"/>
          <a:stretch/>
        </p:blipFill>
        <p:spPr>
          <a:xfrm>
            <a:off x="243840" y="1"/>
            <a:ext cx="11704320" cy="6858000"/>
          </a:xfrm>
          <a:prstGeom prst="rect">
            <a:avLst/>
          </a:prstGeom>
        </p:spPr>
      </p:pic>
      <p:sp>
        <p:nvSpPr>
          <p:cNvPr id="6" name="Rectangle 5">
            <a:extLst>
              <a:ext uri="{FF2B5EF4-FFF2-40B4-BE49-F238E27FC236}">
                <a16:creationId xmlns:a16="http://schemas.microsoft.com/office/drawing/2014/main" id="{56C148C6-4367-785A-7002-273D26B5DFA3}"/>
              </a:ext>
            </a:extLst>
          </p:cNvPr>
          <p:cNvSpPr/>
          <p:nvPr/>
        </p:nvSpPr>
        <p:spPr>
          <a:xfrm>
            <a:off x="838200" y="104648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893BED7-CFA0-EED4-0099-6FCE961FA0D2}"/>
              </a:ext>
            </a:extLst>
          </p:cNvPr>
          <p:cNvSpPr/>
          <p:nvPr/>
        </p:nvSpPr>
        <p:spPr>
          <a:xfrm>
            <a:off x="838200" y="1771332"/>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AD53E38-9EBC-1B73-4AF2-BE00AC1B5B2B}"/>
              </a:ext>
            </a:extLst>
          </p:cNvPr>
          <p:cNvSpPr/>
          <p:nvPr/>
        </p:nvSpPr>
        <p:spPr>
          <a:xfrm>
            <a:off x="858520" y="280416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E5FA30-4465-90AB-A15D-E25138365D26}"/>
              </a:ext>
            </a:extLst>
          </p:cNvPr>
          <p:cNvSpPr/>
          <p:nvPr/>
        </p:nvSpPr>
        <p:spPr>
          <a:xfrm>
            <a:off x="858520" y="482600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5770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B6D0-6361-4B24-66E4-BB79589422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F541EF5-9940-4B7F-EF43-123F65DD226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151FE7C-671B-6194-1B41-87FCC2400887}"/>
              </a:ext>
            </a:extLst>
          </p:cNvPr>
          <p:cNvPicPr>
            <a:picLocks noChangeAspect="1"/>
          </p:cNvPicPr>
          <p:nvPr/>
        </p:nvPicPr>
        <p:blipFill>
          <a:blip r:embed="rId2"/>
          <a:srcRect l="34417" t="19248" r="37500" b="75626"/>
          <a:stretch/>
        </p:blipFill>
        <p:spPr>
          <a:xfrm>
            <a:off x="243840" y="1"/>
            <a:ext cx="11704320" cy="840828"/>
          </a:xfrm>
          <a:prstGeom prst="rect">
            <a:avLst/>
          </a:prstGeom>
        </p:spPr>
      </p:pic>
      <p:pic>
        <p:nvPicPr>
          <p:cNvPr id="5" name="Picture 4">
            <a:extLst>
              <a:ext uri="{FF2B5EF4-FFF2-40B4-BE49-F238E27FC236}">
                <a16:creationId xmlns:a16="http://schemas.microsoft.com/office/drawing/2014/main" id="{FC2E0F77-69E2-015E-456D-9CA9C076772D}"/>
              </a:ext>
            </a:extLst>
          </p:cNvPr>
          <p:cNvPicPr>
            <a:picLocks noChangeAspect="1"/>
          </p:cNvPicPr>
          <p:nvPr/>
        </p:nvPicPr>
        <p:blipFill>
          <a:blip r:embed="rId2"/>
          <a:srcRect l="34543" t="60914" r="37374" b="12530"/>
          <a:stretch/>
        </p:blipFill>
        <p:spPr>
          <a:xfrm>
            <a:off x="294640" y="853846"/>
            <a:ext cx="11704320" cy="5099914"/>
          </a:xfrm>
          <a:prstGeom prst="rect">
            <a:avLst/>
          </a:prstGeom>
        </p:spPr>
      </p:pic>
      <p:sp>
        <p:nvSpPr>
          <p:cNvPr id="8" name="Rectangle 7">
            <a:extLst>
              <a:ext uri="{FF2B5EF4-FFF2-40B4-BE49-F238E27FC236}">
                <a16:creationId xmlns:a16="http://schemas.microsoft.com/office/drawing/2014/main" id="{FDFD7D70-5484-BF9B-141B-C962052D0F82}"/>
              </a:ext>
            </a:extLst>
          </p:cNvPr>
          <p:cNvSpPr/>
          <p:nvPr/>
        </p:nvSpPr>
        <p:spPr>
          <a:xfrm>
            <a:off x="838200" y="104648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C53AB2-A563-8310-0865-0C8D4643DE15}"/>
              </a:ext>
            </a:extLst>
          </p:cNvPr>
          <p:cNvSpPr/>
          <p:nvPr/>
        </p:nvSpPr>
        <p:spPr>
          <a:xfrm>
            <a:off x="817880" y="3738880"/>
            <a:ext cx="10215880" cy="193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2126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76A2-B50E-EB6E-4A71-EBCD1D032A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20574E2-55A9-5697-6C1A-5429639E6EE1}"/>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26FF9DA3-72E2-08BF-073F-D781F32B8528}"/>
              </a:ext>
            </a:extLst>
          </p:cNvPr>
          <p:cNvPicPr>
            <a:picLocks noChangeAspect="1"/>
          </p:cNvPicPr>
          <p:nvPr/>
        </p:nvPicPr>
        <p:blipFill>
          <a:blip r:embed="rId2"/>
          <a:srcRect l="22142" t="16990" r="27456" b="51690"/>
          <a:stretch/>
        </p:blipFill>
        <p:spPr>
          <a:xfrm>
            <a:off x="182879" y="90804"/>
            <a:ext cx="11628963" cy="4064635"/>
          </a:xfrm>
          <a:prstGeom prst="rect">
            <a:avLst/>
          </a:prstGeom>
        </p:spPr>
      </p:pic>
    </p:spTree>
    <p:extLst>
      <p:ext uri="{BB962C8B-B14F-4D97-AF65-F5344CB8AC3E}">
        <p14:creationId xmlns:p14="http://schemas.microsoft.com/office/powerpoint/2010/main" val="135053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DBA2-82DA-29F6-7EED-CC8E7065C434}"/>
              </a:ext>
            </a:extLst>
          </p:cNvPr>
          <p:cNvSpPr>
            <a:spLocks noGrp="1"/>
          </p:cNvSpPr>
          <p:nvPr>
            <p:ph type="title"/>
          </p:nvPr>
        </p:nvSpPr>
        <p:spPr/>
        <p:txBody>
          <a:bodyPr>
            <a:normAutofit/>
          </a:bodyPr>
          <a:lstStyle/>
          <a:p>
            <a:r>
              <a:rPr lang="en-US" dirty="0">
                <a:solidFill>
                  <a:schemeClr val="bg2"/>
                </a:solidFill>
              </a:rPr>
              <a:t>Italian Elderly ACS Trial (2012, </a:t>
            </a:r>
            <a:r>
              <a:rPr lang="en-US" i="1" dirty="0">
                <a:solidFill>
                  <a:schemeClr val="bg2"/>
                </a:solidFill>
              </a:rPr>
              <a:t>JACC </a:t>
            </a:r>
            <a:r>
              <a:rPr lang="en-US" i="1" dirty="0" err="1">
                <a:solidFill>
                  <a:schemeClr val="bg2"/>
                </a:solidFill>
              </a:rPr>
              <a:t>Intv</a:t>
            </a:r>
            <a:r>
              <a:rPr lang="en-US" dirty="0">
                <a:solidFill>
                  <a:schemeClr val="bg2"/>
                </a:solidFill>
              </a:rPr>
              <a:t>)</a:t>
            </a:r>
          </a:p>
        </p:txBody>
      </p:sp>
      <p:pic>
        <p:nvPicPr>
          <p:cNvPr id="6" name="Picture 5">
            <a:extLst>
              <a:ext uri="{FF2B5EF4-FFF2-40B4-BE49-F238E27FC236}">
                <a16:creationId xmlns:a16="http://schemas.microsoft.com/office/drawing/2014/main" id="{B84EA670-4947-01A1-F8A1-AD7817C0563F}"/>
              </a:ext>
            </a:extLst>
          </p:cNvPr>
          <p:cNvPicPr>
            <a:picLocks noChangeAspect="1"/>
          </p:cNvPicPr>
          <p:nvPr/>
        </p:nvPicPr>
        <p:blipFill>
          <a:blip r:embed="rId2"/>
          <a:srcRect l="7732" t="21550" r="30786" b="13798"/>
          <a:stretch>
            <a:fillRect/>
          </a:stretch>
        </p:blipFill>
        <p:spPr>
          <a:xfrm>
            <a:off x="485487" y="1580050"/>
            <a:ext cx="11198513" cy="4650754"/>
          </a:xfrm>
          <a:prstGeom prst="rect">
            <a:avLst/>
          </a:prstGeom>
        </p:spPr>
      </p:pic>
    </p:spTree>
    <p:extLst>
      <p:ext uri="{BB962C8B-B14F-4D97-AF65-F5344CB8AC3E}">
        <p14:creationId xmlns:p14="http://schemas.microsoft.com/office/powerpoint/2010/main" val="1133136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11AB-8355-8ECD-D32E-8825DEFAA7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20F7048-ACF6-23DF-3491-D1FF203E603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5D34742-CE3E-7DB1-1F10-6C89B518FC79}"/>
              </a:ext>
            </a:extLst>
          </p:cNvPr>
          <p:cNvPicPr>
            <a:picLocks noChangeAspect="1"/>
          </p:cNvPicPr>
          <p:nvPr/>
        </p:nvPicPr>
        <p:blipFill>
          <a:blip r:embed="rId2"/>
          <a:srcRect l="31417" t="11112" r="34166" b="50873"/>
          <a:stretch/>
        </p:blipFill>
        <p:spPr>
          <a:xfrm>
            <a:off x="350520" y="0"/>
            <a:ext cx="11490960" cy="6858000"/>
          </a:xfrm>
          <a:prstGeom prst="rect">
            <a:avLst/>
          </a:prstGeom>
        </p:spPr>
      </p:pic>
      <p:sp>
        <p:nvSpPr>
          <p:cNvPr id="6" name="Rectangle 5">
            <a:extLst>
              <a:ext uri="{FF2B5EF4-FFF2-40B4-BE49-F238E27FC236}">
                <a16:creationId xmlns:a16="http://schemas.microsoft.com/office/drawing/2014/main" id="{A1F46BE2-0E8F-6976-0B09-30018C3DA92F}"/>
              </a:ext>
            </a:extLst>
          </p:cNvPr>
          <p:cNvSpPr/>
          <p:nvPr/>
        </p:nvSpPr>
        <p:spPr>
          <a:xfrm>
            <a:off x="767080" y="149352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2932D07-8034-BD55-C41D-82D29DCBE3B7}"/>
              </a:ext>
            </a:extLst>
          </p:cNvPr>
          <p:cNvSpPr/>
          <p:nvPr/>
        </p:nvSpPr>
        <p:spPr>
          <a:xfrm>
            <a:off x="767080" y="180848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A1B02F5-57D4-0869-B69A-BAFD071A8210}"/>
              </a:ext>
            </a:extLst>
          </p:cNvPr>
          <p:cNvSpPr/>
          <p:nvPr/>
        </p:nvSpPr>
        <p:spPr>
          <a:xfrm>
            <a:off x="838200" y="2153920"/>
            <a:ext cx="10551160" cy="558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E27075-7DDD-4066-CED3-4AE3E7469514}"/>
              </a:ext>
            </a:extLst>
          </p:cNvPr>
          <p:cNvSpPr/>
          <p:nvPr/>
        </p:nvSpPr>
        <p:spPr>
          <a:xfrm>
            <a:off x="838200" y="460248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7790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03BB-F218-BB67-6E36-3DE5C23CE9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D1C0F79-9BB5-CB4F-E1C9-90A5C9259E4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EA3363F-BE64-859D-8F09-E6F1F99CAF88}"/>
              </a:ext>
            </a:extLst>
          </p:cNvPr>
          <p:cNvPicPr>
            <a:picLocks noChangeAspect="1"/>
          </p:cNvPicPr>
          <p:nvPr/>
        </p:nvPicPr>
        <p:blipFill>
          <a:blip r:embed="rId2"/>
          <a:srcRect l="31417" t="11111" r="34166" b="82597"/>
          <a:stretch/>
        </p:blipFill>
        <p:spPr>
          <a:xfrm>
            <a:off x="350520" y="1"/>
            <a:ext cx="11490960" cy="1135116"/>
          </a:xfrm>
          <a:prstGeom prst="rect">
            <a:avLst/>
          </a:prstGeom>
        </p:spPr>
      </p:pic>
      <p:pic>
        <p:nvPicPr>
          <p:cNvPr id="6" name="Picture 5">
            <a:extLst>
              <a:ext uri="{FF2B5EF4-FFF2-40B4-BE49-F238E27FC236}">
                <a16:creationId xmlns:a16="http://schemas.microsoft.com/office/drawing/2014/main" id="{03B9A309-10B5-D786-D96C-05138AD6637F}"/>
              </a:ext>
            </a:extLst>
          </p:cNvPr>
          <p:cNvPicPr>
            <a:picLocks noChangeAspect="1"/>
          </p:cNvPicPr>
          <p:nvPr/>
        </p:nvPicPr>
        <p:blipFill>
          <a:blip r:embed="rId2"/>
          <a:srcRect l="31417" t="48991" r="34166" b="28054"/>
          <a:stretch/>
        </p:blipFill>
        <p:spPr>
          <a:xfrm>
            <a:off x="350520" y="1135117"/>
            <a:ext cx="11490960" cy="5041846"/>
          </a:xfrm>
          <a:prstGeom prst="rect">
            <a:avLst/>
          </a:prstGeom>
        </p:spPr>
      </p:pic>
      <p:sp>
        <p:nvSpPr>
          <p:cNvPr id="7" name="Rectangle 6">
            <a:extLst>
              <a:ext uri="{FF2B5EF4-FFF2-40B4-BE49-F238E27FC236}">
                <a16:creationId xmlns:a16="http://schemas.microsoft.com/office/drawing/2014/main" id="{914BE924-2918-27A7-107B-8524C607B96C}"/>
              </a:ext>
            </a:extLst>
          </p:cNvPr>
          <p:cNvSpPr/>
          <p:nvPr/>
        </p:nvSpPr>
        <p:spPr>
          <a:xfrm>
            <a:off x="838200" y="1178560"/>
            <a:ext cx="10622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89A787C-501F-32AC-2157-769A42971468}"/>
              </a:ext>
            </a:extLst>
          </p:cNvPr>
          <p:cNvSpPr/>
          <p:nvPr/>
        </p:nvSpPr>
        <p:spPr>
          <a:xfrm>
            <a:off x="838200" y="4561840"/>
            <a:ext cx="10622280" cy="782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96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7202-CBCF-3840-097C-3AACB8946E8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41D291F-F2ED-1AB4-F926-0019A188810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DD3E9A7-C2CA-8598-F000-75A177843E12}"/>
              </a:ext>
            </a:extLst>
          </p:cNvPr>
          <p:cNvPicPr>
            <a:picLocks noChangeAspect="1"/>
          </p:cNvPicPr>
          <p:nvPr/>
        </p:nvPicPr>
        <p:blipFill>
          <a:blip r:embed="rId2"/>
          <a:srcRect l="31417" t="11111" r="34166" b="82597"/>
          <a:stretch/>
        </p:blipFill>
        <p:spPr>
          <a:xfrm>
            <a:off x="350520" y="1"/>
            <a:ext cx="11490960" cy="1135116"/>
          </a:xfrm>
          <a:prstGeom prst="rect">
            <a:avLst/>
          </a:prstGeom>
        </p:spPr>
      </p:pic>
      <p:pic>
        <p:nvPicPr>
          <p:cNvPr id="5" name="Picture 4">
            <a:extLst>
              <a:ext uri="{FF2B5EF4-FFF2-40B4-BE49-F238E27FC236}">
                <a16:creationId xmlns:a16="http://schemas.microsoft.com/office/drawing/2014/main" id="{78EE3700-1D13-4EBC-0A72-52C0A9BDB9E3}"/>
              </a:ext>
            </a:extLst>
          </p:cNvPr>
          <p:cNvPicPr>
            <a:picLocks noChangeAspect="1"/>
          </p:cNvPicPr>
          <p:nvPr/>
        </p:nvPicPr>
        <p:blipFill>
          <a:blip r:embed="rId2"/>
          <a:srcRect l="31417" t="71433" r="34166" b="6364"/>
          <a:stretch/>
        </p:blipFill>
        <p:spPr>
          <a:xfrm>
            <a:off x="350520" y="1135117"/>
            <a:ext cx="11490960" cy="4876800"/>
          </a:xfrm>
          <a:prstGeom prst="rect">
            <a:avLst/>
          </a:prstGeom>
        </p:spPr>
      </p:pic>
      <p:sp>
        <p:nvSpPr>
          <p:cNvPr id="6" name="Rectangle 5">
            <a:extLst>
              <a:ext uri="{FF2B5EF4-FFF2-40B4-BE49-F238E27FC236}">
                <a16:creationId xmlns:a16="http://schemas.microsoft.com/office/drawing/2014/main" id="{C50DF956-CED5-629B-5FAA-25362E16C539}"/>
              </a:ext>
            </a:extLst>
          </p:cNvPr>
          <p:cNvSpPr/>
          <p:nvPr/>
        </p:nvSpPr>
        <p:spPr>
          <a:xfrm>
            <a:off x="838200" y="3545840"/>
            <a:ext cx="10622280" cy="1087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007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D12615-C266-E86E-C562-B13E23BD8C3A}"/>
              </a:ext>
            </a:extLst>
          </p:cNvPr>
          <p:cNvSpPr>
            <a:spLocks noGrp="1"/>
          </p:cNvSpPr>
          <p:nvPr>
            <p:ph idx="1"/>
          </p:nvPr>
        </p:nvSpPr>
        <p:spPr>
          <a:xfrm>
            <a:off x="477520" y="395037"/>
            <a:ext cx="4653280" cy="6067926"/>
          </a:xfrm>
        </p:spPr>
        <p:txBody>
          <a:bodyPr>
            <a:normAutofit/>
          </a:bodyPr>
          <a:lstStyle/>
          <a:p>
            <a:r>
              <a:rPr lang="en-US" sz="2400" b="0" i="0" dirty="0">
                <a:solidFill>
                  <a:schemeClr val="bg1"/>
                </a:solidFill>
                <a:effectLst/>
              </a:rPr>
              <a:t> Cardiovascular death or nonfatal myocardial infarction occurred in 193 of the patients (25.6%) in the invasive-strategy group and in 201 of the patients (26.3%) in the conservative-strategy group (hazard ratio, 0.94; 95% confidence interval [CI], 0.77 to 1.14; P=0.53)</a:t>
            </a:r>
            <a:endParaRPr lang="en-US" sz="2400" dirty="0">
              <a:solidFill>
                <a:schemeClr val="bg1"/>
              </a:solidFill>
            </a:endParaRPr>
          </a:p>
        </p:txBody>
      </p:sp>
      <p:pic>
        <p:nvPicPr>
          <p:cNvPr id="1026" name="Picture 2">
            <a:extLst>
              <a:ext uri="{FF2B5EF4-FFF2-40B4-BE49-F238E27FC236}">
                <a16:creationId xmlns:a16="http://schemas.microsoft.com/office/drawing/2014/main" id="{336AD28C-A237-5E4A-3926-D9D6DB045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370"/>
          <a:stretch/>
        </p:blipFill>
        <p:spPr bwMode="auto">
          <a:xfrm>
            <a:off x="5445945" y="424949"/>
            <a:ext cx="6746055" cy="495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04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A8EF-02AD-009E-FE5B-30892D86B85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243C2D8-1578-DF4E-7064-587BE47505C3}"/>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25DA9A2-92A7-B1E1-64F7-EA635A0EC1CB}"/>
              </a:ext>
            </a:extLst>
          </p:cNvPr>
          <p:cNvPicPr>
            <a:picLocks noChangeAspect="1"/>
          </p:cNvPicPr>
          <p:nvPr/>
        </p:nvPicPr>
        <p:blipFill>
          <a:blip r:embed="rId2"/>
          <a:srcRect l="20000" t="20889" r="18666" b="17186"/>
          <a:stretch/>
        </p:blipFill>
        <p:spPr>
          <a:xfrm>
            <a:off x="386079" y="142240"/>
            <a:ext cx="11467091" cy="6512560"/>
          </a:xfrm>
          <a:prstGeom prst="rect">
            <a:avLst/>
          </a:prstGeom>
        </p:spPr>
      </p:pic>
    </p:spTree>
    <p:extLst>
      <p:ext uri="{BB962C8B-B14F-4D97-AF65-F5344CB8AC3E}">
        <p14:creationId xmlns:p14="http://schemas.microsoft.com/office/powerpoint/2010/main" val="2698615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A8D7-E54A-B4AD-E068-94235F07E28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25EFAAF-AFCC-4FCF-C277-EBCEAFC5AB0F}"/>
              </a:ext>
            </a:extLst>
          </p:cNvPr>
          <p:cNvSpPr>
            <a:spLocks noGrp="1"/>
          </p:cNvSpPr>
          <p:nvPr>
            <p:ph idx="1"/>
          </p:nvPr>
        </p:nvSpPr>
        <p:spPr/>
        <p:txBody>
          <a:bodyPr/>
          <a:lstStyle/>
          <a:p>
            <a:endParaRPr lang="en-US" dirty="0"/>
          </a:p>
        </p:txBody>
      </p:sp>
      <p:pic>
        <p:nvPicPr>
          <p:cNvPr id="4" name="Picture 2">
            <a:extLst>
              <a:ext uri="{FF2B5EF4-FFF2-40B4-BE49-F238E27FC236}">
                <a16:creationId xmlns:a16="http://schemas.microsoft.com/office/drawing/2014/main" id="{FB6DF240-7BED-644B-418D-87DAC8F6BB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41" b="33037"/>
          <a:stretch/>
        </p:blipFill>
        <p:spPr bwMode="auto">
          <a:xfrm>
            <a:off x="0" y="164782"/>
            <a:ext cx="6096000" cy="4854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A11DECF-B45C-B4FE-7608-9D5FDFBDDD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448" b="-670"/>
          <a:stretch/>
        </p:blipFill>
        <p:spPr bwMode="auto">
          <a:xfrm>
            <a:off x="6096000" y="164780"/>
            <a:ext cx="6096000" cy="498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26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2066-613C-D474-6DE6-67D5556EEBB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C1F363B-BF88-C21B-C4F9-751A5003FA8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737E419-68DA-E3C9-B67A-63131998966B}"/>
              </a:ext>
            </a:extLst>
          </p:cNvPr>
          <p:cNvPicPr>
            <a:picLocks noChangeAspect="1"/>
          </p:cNvPicPr>
          <p:nvPr/>
        </p:nvPicPr>
        <p:blipFill>
          <a:blip r:embed="rId2"/>
          <a:srcRect l="18971" t="27130" r="25970" b="14246"/>
          <a:stretch/>
        </p:blipFill>
        <p:spPr>
          <a:xfrm>
            <a:off x="787400" y="0"/>
            <a:ext cx="10617200" cy="6858000"/>
          </a:xfrm>
          <a:prstGeom prst="rect">
            <a:avLst/>
          </a:prstGeom>
        </p:spPr>
      </p:pic>
    </p:spTree>
    <p:extLst>
      <p:ext uri="{BB962C8B-B14F-4D97-AF65-F5344CB8AC3E}">
        <p14:creationId xmlns:p14="http://schemas.microsoft.com/office/powerpoint/2010/main" val="1485575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E559-58FB-E3B3-2D88-282EDFD6ED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17F648-39A1-89AF-B28B-E6EC627ADA86}"/>
              </a:ext>
            </a:extLst>
          </p:cNvPr>
          <p:cNvSpPr>
            <a:spLocks noGrp="1"/>
          </p:cNvSpPr>
          <p:nvPr>
            <p:ph idx="1"/>
          </p:nvPr>
        </p:nvSpPr>
        <p:spPr/>
        <p:txBody>
          <a:bodyPr/>
          <a:lstStyle/>
          <a:p>
            <a:endParaRPr lang="en-US" dirty="0"/>
          </a:p>
        </p:txBody>
      </p:sp>
      <p:pic>
        <p:nvPicPr>
          <p:cNvPr id="2050" name="Picture 2">
            <a:extLst>
              <a:ext uri="{FF2B5EF4-FFF2-40B4-BE49-F238E27FC236}">
                <a16:creationId xmlns:a16="http://schemas.microsoft.com/office/drawing/2014/main" id="{887C40AF-D5D7-2878-CDBD-DEF75A0E1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0"/>
            <a:ext cx="82070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D6EA709-3C3D-A33F-927E-153491963743}"/>
              </a:ext>
            </a:extLst>
          </p:cNvPr>
          <p:cNvSpPr/>
          <p:nvPr/>
        </p:nvSpPr>
        <p:spPr>
          <a:xfrm>
            <a:off x="6532880" y="2164080"/>
            <a:ext cx="345440" cy="406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CCA44D3-4231-A20B-2634-E7498FFE303A}"/>
              </a:ext>
            </a:extLst>
          </p:cNvPr>
          <p:cNvSpPr/>
          <p:nvPr/>
        </p:nvSpPr>
        <p:spPr>
          <a:xfrm>
            <a:off x="6807200" y="4175760"/>
            <a:ext cx="345440" cy="406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8463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B519-A4F9-3929-1BC7-5B0CC34B89BB}"/>
              </a:ext>
            </a:extLst>
          </p:cNvPr>
          <p:cNvSpPr>
            <a:spLocks noGrp="1"/>
          </p:cNvSpPr>
          <p:nvPr>
            <p:ph type="title"/>
          </p:nvPr>
        </p:nvSpPr>
        <p:spPr/>
        <p:txBody>
          <a:bodyPr/>
          <a:lstStyle/>
          <a:p>
            <a:r>
              <a:rPr lang="en-US" dirty="0">
                <a:solidFill>
                  <a:schemeClr val="bg1"/>
                </a:solidFill>
              </a:rPr>
              <a:t>Discussion</a:t>
            </a:r>
          </a:p>
        </p:txBody>
      </p:sp>
      <p:sp>
        <p:nvSpPr>
          <p:cNvPr id="3" name="Content Placeholder 2">
            <a:extLst>
              <a:ext uri="{FF2B5EF4-FFF2-40B4-BE49-F238E27FC236}">
                <a16:creationId xmlns:a16="http://schemas.microsoft.com/office/drawing/2014/main" id="{7E4A8AFB-92B2-E5B8-9704-466804926787}"/>
              </a:ext>
            </a:extLst>
          </p:cNvPr>
          <p:cNvSpPr>
            <a:spLocks noGrp="1"/>
          </p:cNvSpPr>
          <p:nvPr>
            <p:ph idx="1"/>
          </p:nvPr>
        </p:nvSpPr>
        <p:spPr/>
        <p:txBody>
          <a:bodyPr>
            <a:normAutofit lnSpcReduction="10000"/>
          </a:bodyPr>
          <a:lstStyle/>
          <a:p>
            <a:r>
              <a:rPr lang="en-US" sz="2800" b="0" i="0" dirty="0">
                <a:solidFill>
                  <a:schemeClr val="bg1"/>
                </a:solidFill>
                <a:effectLst/>
                <a:latin typeface="OTNEJMQuadraat"/>
              </a:rPr>
              <a:t>Trial showed that among older adults with NSTEMI, the invasive strategy did not result in a significantly lower risk of a primary-outcome event, a composite of cardiovascular death or nonfatal myocardial infarction, than conservative strategy over a median follow-up period of 4.1 years.</a:t>
            </a:r>
          </a:p>
          <a:p>
            <a:r>
              <a:rPr lang="en-US" sz="2800" b="0" i="0" dirty="0">
                <a:solidFill>
                  <a:schemeClr val="bg1"/>
                </a:solidFill>
                <a:effectLst/>
                <a:latin typeface="OTNEJMQuadraat"/>
              </a:rPr>
              <a:t>Trial included a subgroup of patients who were frail (32.4%) and cognitively impaired (62.5%) and had a high burden of coexisting conditions, features that </a:t>
            </a:r>
            <a:r>
              <a:rPr lang="en-US" sz="2800" b="0" i="0" dirty="0">
                <a:solidFill>
                  <a:schemeClr val="bg1"/>
                </a:solidFill>
                <a:effectLst/>
                <a:highlight>
                  <a:srgbClr val="FFFF00"/>
                </a:highlight>
                <a:latin typeface="OTNEJMQuadraat"/>
              </a:rPr>
              <a:t>emphasize the generalizability of our findings to the population of older adults with NSTEMI. </a:t>
            </a:r>
            <a:endParaRPr lang="en-US" sz="2800" dirty="0">
              <a:solidFill>
                <a:schemeClr val="bg1"/>
              </a:solidFill>
              <a:highlight>
                <a:srgbClr val="FFFF00"/>
              </a:highlight>
            </a:endParaRPr>
          </a:p>
        </p:txBody>
      </p:sp>
    </p:spTree>
    <p:extLst>
      <p:ext uri="{BB962C8B-B14F-4D97-AF65-F5344CB8AC3E}">
        <p14:creationId xmlns:p14="http://schemas.microsoft.com/office/powerpoint/2010/main" val="3054957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93FA-E1A2-4F54-91C9-B63BA05DB034}"/>
              </a:ext>
            </a:extLst>
          </p:cNvPr>
          <p:cNvSpPr>
            <a:spLocks noGrp="1"/>
          </p:cNvSpPr>
          <p:nvPr>
            <p:ph type="title"/>
          </p:nvPr>
        </p:nvSpPr>
        <p:spPr/>
        <p:txBody>
          <a:bodyPr/>
          <a:lstStyle/>
          <a:p>
            <a:r>
              <a:rPr lang="en-US" dirty="0">
                <a:solidFill>
                  <a:schemeClr val="bg1"/>
                </a:solidFill>
              </a:rPr>
              <a:t>Limitations</a:t>
            </a:r>
          </a:p>
        </p:txBody>
      </p:sp>
      <p:sp>
        <p:nvSpPr>
          <p:cNvPr id="3" name="Content Placeholder 2">
            <a:extLst>
              <a:ext uri="{FF2B5EF4-FFF2-40B4-BE49-F238E27FC236}">
                <a16:creationId xmlns:a16="http://schemas.microsoft.com/office/drawing/2014/main" id="{9DB2D339-6ADF-BD99-937D-52837E7657E1}"/>
              </a:ext>
            </a:extLst>
          </p:cNvPr>
          <p:cNvSpPr>
            <a:spLocks noGrp="1"/>
          </p:cNvSpPr>
          <p:nvPr>
            <p:ph idx="1"/>
          </p:nvPr>
        </p:nvSpPr>
        <p:spPr/>
        <p:txBody>
          <a:bodyPr>
            <a:normAutofit/>
          </a:bodyPr>
          <a:lstStyle/>
          <a:p>
            <a:pPr algn="l"/>
            <a:r>
              <a:rPr lang="en-US" sz="2400" b="0" i="0" dirty="0">
                <a:solidFill>
                  <a:schemeClr val="bg1"/>
                </a:solidFill>
                <a:effectLst/>
                <a:latin typeface="OTNEJMQuadraat"/>
              </a:rPr>
              <a:t>Final sample size was 1518, as opposed to the planned 1668, with a lower incidence of primary-outcome events than was anticipated. </a:t>
            </a:r>
          </a:p>
          <a:p>
            <a:pPr algn="l"/>
            <a:r>
              <a:rPr lang="en-US" sz="2400" b="0" i="0" dirty="0">
                <a:solidFill>
                  <a:schemeClr val="bg1"/>
                </a:solidFill>
                <a:effectLst/>
                <a:latin typeface="OTNEJMQuadraat"/>
              </a:rPr>
              <a:t>The Covid-19 pandemic affected recruitment, especially the recruitment of frail, older patients with a high burden of coexisting conditions, and the decision was made to end recruitment without further extension beyond the funded recruitment period.</a:t>
            </a:r>
          </a:p>
          <a:p>
            <a:endParaRPr lang="en-US" sz="2400" dirty="0">
              <a:solidFill>
                <a:schemeClr val="bg1"/>
              </a:solidFill>
            </a:endParaRPr>
          </a:p>
        </p:txBody>
      </p:sp>
    </p:spTree>
    <p:extLst>
      <p:ext uri="{BB962C8B-B14F-4D97-AF65-F5344CB8AC3E}">
        <p14:creationId xmlns:p14="http://schemas.microsoft.com/office/powerpoint/2010/main" val="48654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A90D3A8-BF18-8E2C-1D10-CB691A2E21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8" name="Rectangle 1">
            <a:extLst>
              <a:ext uri="{FF2B5EF4-FFF2-40B4-BE49-F238E27FC236}">
                <a16:creationId xmlns:a16="http://schemas.microsoft.com/office/drawing/2014/main" id="{66C26CE7-A7A8-0929-E894-951739D54739}"/>
              </a:ext>
            </a:extLst>
          </p:cNvPr>
          <p:cNvSpPr txBox="1">
            <a:spLocks noChangeArrowheads="1"/>
          </p:cNvSpPr>
          <p:nvPr/>
        </p:nvSpPr>
        <p:spPr bwMode="auto">
          <a:xfrm>
            <a:off x="619761" y="499212"/>
            <a:ext cx="103936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defTabSz="914400" eaLnBrk="0" fontAlgn="base" hangingPunct="0">
              <a:spcBef>
                <a:spcPct val="0"/>
              </a:spcBef>
              <a:spcAft>
                <a:spcPct val="0"/>
              </a:spcAft>
              <a:buClrTx/>
              <a:buSzTx/>
              <a:buFontTx/>
              <a:buChar char="•"/>
            </a:pPr>
            <a:r>
              <a:rPr lang="en-US" altLang="en-US" b="1" dirty="0">
                <a:ln>
                  <a:noFill/>
                </a:ln>
                <a:solidFill>
                  <a:schemeClr val="bg2"/>
                </a:solidFill>
                <a:effectLst/>
                <a:latin typeface="+mj-lt"/>
              </a:rPr>
              <a:t>Population:</a:t>
            </a:r>
            <a:r>
              <a:rPr lang="en-US" altLang="en-US" dirty="0">
                <a:ln>
                  <a:noFill/>
                </a:ln>
                <a:solidFill>
                  <a:schemeClr val="bg2"/>
                </a:solidFill>
                <a:effectLst/>
                <a:latin typeface="+mj-lt"/>
              </a:rPr>
              <a:t> 313 patients ≥75 yrs with NSTEMI.</a:t>
            </a:r>
          </a:p>
          <a:p>
            <a:pPr marL="0" indent="0" defTabSz="914400" eaLnBrk="0" fontAlgn="base" hangingPunct="0">
              <a:spcBef>
                <a:spcPct val="0"/>
              </a:spcBef>
              <a:spcAft>
                <a:spcPct val="0"/>
              </a:spcAft>
              <a:buClrTx/>
              <a:buSzTx/>
              <a:buFontTx/>
              <a:buChar char="•"/>
            </a:pPr>
            <a:r>
              <a:rPr lang="en-US" altLang="en-US" b="1" dirty="0">
                <a:ln>
                  <a:noFill/>
                </a:ln>
                <a:solidFill>
                  <a:schemeClr val="bg2"/>
                </a:solidFill>
                <a:effectLst/>
                <a:latin typeface="+mj-lt"/>
              </a:rPr>
              <a:t>Design:</a:t>
            </a:r>
            <a:r>
              <a:rPr lang="en-US" altLang="en-US" dirty="0">
                <a:ln>
                  <a:noFill/>
                </a:ln>
                <a:solidFill>
                  <a:schemeClr val="bg2"/>
                </a:solidFill>
                <a:effectLst/>
                <a:latin typeface="+mj-lt"/>
              </a:rPr>
              <a:t> Early aggressive vs initially conservative strategy </a:t>
            </a:r>
            <a:r>
              <a:rPr lang="en-US" dirty="0">
                <a:solidFill>
                  <a:schemeClr val="bg2"/>
                </a:solidFill>
                <a:latin typeface="+mj-lt"/>
              </a:rPr>
              <a:t>within 72 </a:t>
            </a:r>
            <a:r>
              <a:rPr lang="en-US" dirty="0" err="1">
                <a:solidFill>
                  <a:schemeClr val="bg2"/>
                </a:solidFill>
                <a:latin typeface="+mj-lt"/>
              </a:rPr>
              <a:t>hrs</a:t>
            </a:r>
            <a:endParaRPr lang="en-US" altLang="en-US" dirty="0">
              <a:ln>
                <a:noFill/>
              </a:ln>
              <a:solidFill>
                <a:schemeClr val="bg2"/>
              </a:solidFill>
              <a:effectLst/>
              <a:latin typeface="+mj-lt"/>
            </a:endParaRPr>
          </a:p>
          <a:p>
            <a:pPr marL="0" indent="0" defTabSz="914400" eaLnBrk="0" fontAlgn="base" hangingPunct="0">
              <a:spcBef>
                <a:spcPct val="0"/>
              </a:spcBef>
              <a:spcAft>
                <a:spcPct val="0"/>
              </a:spcAft>
              <a:buClrTx/>
              <a:buSzTx/>
              <a:buFontTx/>
              <a:buChar char="•"/>
            </a:pPr>
            <a:r>
              <a:rPr lang="en-US" altLang="en-US" b="1" dirty="0">
                <a:ln>
                  <a:noFill/>
                </a:ln>
                <a:solidFill>
                  <a:schemeClr val="bg2"/>
                </a:solidFill>
                <a:effectLst/>
                <a:latin typeface="+mj-lt"/>
              </a:rPr>
              <a:t>Primary outcome:</a:t>
            </a:r>
            <a:r>
              <a:rPr lang="en-US" altLang="en-US" dirty="0">
                <a:ln>
                  <a:noFill/>
                </a:ln>
                <a:solidFill>
                  <a:schemeClr val="bg2"/>
                </a:solidFill>
                <a:effectLst/>
                <a:latin typeface="+mj-lt"/>
              </a:rPr>
              <a:t> Composite of death, MI, stroke, or rehospitalization at 1 yr.</a:t>
            </a:r>
          </a:p>
          <a:p>
            <a:pPr marL="0" indent="0" defTabSz="914400" eaLnBrk="0" fontAlgn="base" hangingPunct="0">
              <a:spcBef>
                <a:spcPct val="0"/>
              </a:spcBef>
              <a:spcAft>
                <a:spcPct val="0"/>
              </a:spcAft>
              <a:buClrTx/>
              <a:buSzTx/>
              <a:buFontTx/>
              <a:buChar char="•"/>
            </a:pPr>
            <a:r>
              <a:rPr lang="en-US" altLang="en-US" b="1" dirty="0">
                <a:ln>
                  <a:noFill/>
                </a:ln>
                <a:solidFill>
                  <a:schemeClr val="bg2"/>
                </a:solidFill>
                <a:effectLst/>
                <a:latin typeface="+mj-lt"/>
              </a:rPr>
              <a:t>Results: </a:t>
            </a:r>
            <a:r>
              <a:rPr lang="en-US" altLang="en-US" dirty="0">
                <a:ln>
                  <a:noFill/>
                </a:ln>
                <a:solidFill>
                  <a:schemeClr val="bg2"/>
                </a:solidFill>
                <a:effectLst/>
                <a:latin typeface="+mj-lt"/>
              </a:rPr>
              <a:t>No overall significant difference.</a:t>
            </a:r>
          </a:p>
        </p:txBody>
      </p:sp>
      <p:pic>
        <p:nvPicPr>
          <p:cNvPr id="9" name="Picture 8">
            <a:extLst>
              <a:ext uri="{FF2B5EF4-FFF2-40B4-BE49-F238E27FC236}">
                <a16:creationId xmlns:a16="http://schemas.microsoft.com/office/drawing/2014/main" id="{156F908F-5D3E-34D1-9976-D3FC32A6C82A}"/>
              </a:ext>
            </a:extLst>
          </p:cNvPr>
          <p:cNvPicPr>
            <a:picLocks noChangeAspect="1"/>
          </p:cNvPicPr>
          <p:nvPr/>
        </p:nvPicPr>
        <p:blipFill>
          <a:blip r:embed="rId3"/>
          <a:srcRect l="16788" t="26815" r="39584" b="41051"/>
          <a:stretch>
            <a:fillRect/>
          </a:stretch>
        </p:blipFill>
        <p:spPr>
          <a:xfrm>
            <a:off x="229835" y="1884963"/>
            <a:ext cx="11732329" cy="4860837"/>
          </a:xfrm>
          <a:prstGeom prst="rect">
            <a:avLst/>
          </a:prstGeom>
        </p:spPr>
      </p:pic>
      <p:sp>
        <p:nvSpPr>
          <p:cNvPr id="10" name="Rectangle 9">
            <a:extLst>
              <a:ext uri="{FF2B5EF4-FFF2-40B4-BE49-F238E27FC236}">
                <a16:creationId xmlns:a16="http://schemas.microsoft.com/office/drawing/2014/main" id="{33C92387-DE8E-C384-3A13-D59ABB244553}"/>
              </a:ext>
            </a:extLst>
          </p:cNvPr>
          <p:cNvSpPr/>
          <p:nvPr/>
        </p:nvSpPr>
        <p:spPr>
          <a:xfrm>
            <a:off x="345440" y="3740232"/>
            <a:ext cx="11409680" cy="436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80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8EF2-72CF-8B4E-F0B3-4A33690AF1B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A023027-439D-36D8-CD4E-CA7034D2A423}"/>
              </a:ext>
            </a:extLst>
          </p:cNvPr>
          <p:cNvSpPr>
            <a:spLocks noGrp="1"/>
          </p:cNvSpPr>
          <p:nvPr>
            <p:ph idx="1"/>
          </p:nvPr>
        </p:nvSpPr>
        <p:spPr/>
        <p:txBody>
          <a:bodyPr>
            <a:normAutofit lnSpcReduction="10000"/>
          </a:bodyPr>
          <a:lstStyle/>
          <a:p>
            <a:r>
              <a:rPr lang="en-US" sz="2800" b="0" i="0" dirty="0">
                <a:solidFill>
                  <a:schemeClr val="bg1"/>
                </a:solidFill>
                <a:effectLst/>
                <a:latin typeface="OTNEJMQuadraat"/>
              </a:rPr>
              <a:t>One strength of the trial is that the patients who did not undergo randomization had similar clinical and demographic characteristics (mean age, 82 years; 47% women) to patients who had undergone randomization, with 55% assigned to the invasive strategy and 44% to the conservative strategy, thereby strengthening the representativeness of the trial population and the generalizability of our findings</a:t>
            </a:r>
          </a:p>
          <a:p>
            <a:pPr marL="0" indent="0">
              <a:buNone/>
            </a:pPr>
            <a:br>
              <a:rPr lang="en-US" sz="2800" dirty="0">
                <a:solidFill>
                  <a:schemeClr val="bg1"/>
                </a:solidFill>
                <a:effectLst/>
              </a:rPr>
            </a:br>
            <a:endParaRPr lang="en-US" sz="2800" b="0" i="0" dirty="0">
              <a:solidFill>
                <a:schemeClr val="bg1"/>
              </a:solidFill>
              <a:effectLst/>
              <a:latin typeface="OTNEJMQuadraat"/>
            </a:endParaRPr>
          </a:p>
          <a:p>
            <a:endParaRPr lang="en-US" sz="2800" dirty="0">
              <a:solidFill>
                <a:schemeClr val="bg1"/>
              </a:solidFill>
            </a:endParaRPr>
          </a:p>
        </p:txBody>
      </p:sp>
    </p:spTree>
    <p:extLst>
      <p:ext uri="{BB962C8B-B14F-4D97-AF65-F5344CB8AC3E}">
        <p14:creationId xmlns:p14="http://schemas.microsoft.com/office/powerpoint/2010/main" val="36975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ED9B-6928-9BC6-D8BB-A4E9D566007E}"/>
              </a:ext>
            </a:extLst>
          </p:cNvPr>
          <p:cNvSpPr>
            <a:spLocks noGrp="1"/>
          </p:cNvSpPr>
          <p:nvPr>
            <p:ph type="title"/>
          </p:nvPr>
        </p:nvSpPr>
        <p:spPr/>
        <p:txBody>
          <a:bodyPr/>
          <a:lstStyle/>
          <a:p>
            <a:r>
              <a:rPr lang="en-US" dirty="0">
                <a:solidFill>
                  <a:schemeClr val="bg1"/>
                </a:solidFill>
              </a:rPr>
              <a:t>Conclusion</a:t>
            </a:r>
          </a:p>
        </p:txBody>
      </p:sp>
      <p:sp>
        <p:nvSpPr>
          <p:cNvPr id="3" name="Content Placeholder 2">
            <a:extLst>
              <a:ext uri="{FF2B5EF4-FFF2-40B4-BE49-F238E27FC236}">
                <a16:creationId xmlns:a16="http://schemas.microsoft.com/office/drawing/2014/main" id="{5BF9B1F4-5876-DA1A-946F-EA27C60078BB}"/>
              </a:ext>
            </a:extLst>
          </p:cNvPr>
          <p:cNvSpPr>
            <a:spLocks noGrp="1"/>
          </p:cNvSpPr>
          <p:nvPr>
            <p:ph idx="1"/>
          </p:nvPr>
        </p:nvSpPr>
        <p:spPr/>
        <p:txBody>
          <a:bodyPr>
            <a:normAutofit/>
          </a:bodyPr>
          <a:lstStyle/>
          <a:p>
            <a:r>
              <a:rPr lang="en-US" sz="3600" b="1" dirty="0">
                <a:solidFill>
                  <a:schemeClr val="bg1"/>
                </a:solidFill>
                <a:effectLst/>
              </a:rPr>
              <a:t>Among older adults with NSTEMI, an invasive strategy did not result in a lower risk of a composite of death or nonfatal infarction than a conservative strategy.</a:t>
            </a:r>
          </a:p>
          <a:p>
            <a:endParaRPr lang="en-US" sz="3600" b="1" dirty="0">
              <a:solidFill>
                <a:schemeClr val="bg1"/>
              </a:solidFill>
            </a:endParaRPr>
          </a:p>
        </p:txBody>
      </p:sp>
    </p:spTree>
    <p:extLst>
      <p:ext uri="{BB962C8B-B14F-4D97-AF65-F5344CB8AC3E}">
        <p14:creationId xmlns:p14="http://schemas.microsoft.com/office/powerpoint/2010/main" val="3030700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1DB1-2BFA-4D4A-AE85-A3F49C47AA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30A8EAD-ACED-55D8-BD4A-0EEE2B9D23E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1232A07-F80F-DE95-4715-63DAC096BD47}"/>
              </a:ext>
            </a:extLst>
          </p:cNvPr>
          <p:cNvPicPr>
            <a:picLocks noChangeAspect="1"/>
          </p:cNvPicPr>
          <p:nvPr/>
        </p:nvPicPr>
        <p:blipFill>
          <a:blip r:embed="rId2"/>
          <a:srcRect l="2750" t="23039" r="7495" b="20889"/>
          <a:stretch>
            <a:fillRect/>
          </a:stretch>
        </p:blipFill>
        <p:spPr>
          <a:xfrm>
            <a:off x="320954" y="365761"/>
            <a:ext cx="11550092" cy="5059680"/>
          </a:xfrm>
          <a:prstGeom prst="rect">
            <a:avLst/>
          </a:prstGeom>
        </p:spPr>
      </p:pic>
    </p:spTree>
    <p:extLst>
      <p:ext uri="{BB962C8B-B14F-4D97-AF65-F5344CB8AC3E}">
        <p14:creationId xmlns:p14="http://schemas.microsoft.com/office/powerpoint/2010/main" val="3960196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4CE0E-DF9C-90FD-38D0-D94B7B8DCE06}"/>
              </a:ext>
            </a:extLst>
          </p:cNvPr>
          <p:cNvSpPr>
            <a:spLocks noGrp="1"/>
          </p:cNvSpPr>
          <p:nvPr>
            <p:ph idx="1"/>
          </p:nvPr>
        </p:nvSpPr>
        <p:spPr/>
        <p:txBody>
          <a:bodyPr>
            <a:normAutofit/>
          </a:bodyPr>
          <a:lstStyle/>
          <a:p>
            <a:r>
              <a:rPr lang="en-US" sz="2400" dirty="0">
                <a:solidFill>
                  <a:schemeClr val="bg1"/>
                </a:solidFill>
                <a:effectLst/>
              </a:rPr>
              <a:t>We performed a systematic review and meta‐analysis of all current randomized controlled trials (RCTs) aimed to investigate the efficacy of an invasive versus a conservative medical approach in older adult patients with NSTEMI.</a:t>
            </a:r>
            <a:endParaRPr lang="en-US" sz="2400" dirty="0">
              <a:solidFill>
                <a:schemeClr val="bg1"/>
              </a:solidFill>
            </a:endParaRPr>
          </a:p>
        </p:txBody>
      </p:sp>
      <p:sp>
        <p:nvSpPr>
          <p:cNvPr id="5" name="Title 4">
            <a:extLst>
              <a:ext uri="{FF2B5EF4-FFF2-40B4-BE49-F238E27FC236}">
                <a16:creationId xmlns:a16="http://schemas.microsoft.com/office/drawing/2014/main" id="{7F016124-B892-7A65-6A68-D4B6C3A3D31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3572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6DCFA-82FC-9085-FBF0-D1E05E542A1E}"/>
              </a:ext>
            </a:extLst>
          </p:cNvPr>
          <p:cNvSpPr>
            <a:spLocks noGrp="1"/>
          </p:cNvSpPr>
          <p:nvPr>
            <p:ph type="title"/>
          </p:nvPr>
        </p:nvSpPr>
        <p:spPr/>
        <p:txBody>
          <a:bodyPr/>
          <a:lstStyle/>
          <a:p>
            <a:r>
              <a:rPr lang="en-US" dirty="0">
                <a:solidFill>
                  <a:schemeClr val="bg1"/>
                </a:solidFill>
              </a:rPr>
              <a:t>Methods</a:t>
            </a:r>
          </a:p>
        </p:txBody>
      </p:sp>
      <p:sp>
        <p:nvSpPr>
          <p:cNvPr id="3" name="Content Placeholder 2">
            <a:extLst>
              <a:ext uri="{FF2B5EF4-FFF2-40B4-BE49-F238E27FC236}">
                <a16:creationId xmlns:a16="http://schemas.microsoft.com/office/drawing/2014/main" id="{353EEB1A-FDB7-5E54-62C8-FA5338122BBE}"/>
              </a:ext>
            </a:extLst>
          </p:cNvPr>
          <p:cNvSpPr>
            <a:spLocks noGrp="1"/>
          </p:cNvSpPr>
          <p:nvPr>
            <p:ph idx="1"/>
          </p:nvPr>
        </p:nvSpPr>
        <p:spPr/>
        <p:txBody>
          <a:bodyPr>
            <a:normAutofit/>
          </a:bodyPr>
          <a:lstStyle/>
          <a:p>
            <a:r>
              <a:rPr lang="en-US" sz="2400" dirty="0">
                <a:solidFill>
                  <a:schemeClr val="bg1"/>
                </a:solidFill>
                <a:effectLst/>
              </a:rPr>
              <a:t>We performed an electronic search of MEDLINE, Embase, and Cochrane databases through September 10, 2024, for studies comparing invasive versus conservative management in NSTEMI in the older adult population. </a:t>
            </a:r>
          </a:p>
          <a:p>
            <a:endParaRPr lang="en-US" sz="2400" dirty="0">
              <a:solidFill>
                <a:schemeClr val="bg1"/>
              </a:solidFill>
              <a:effectLst/>
            </a:endParaRPr>
          </a:p>
          <a:p>
            <a:r>
              <a:rPr lang="en-US" sz="2400" dirty="0">
                <a:solidFill>
                  <a:schemeClr val="bg1"/>
                </a:solidFill>
                <a:effectLst/>
              </a:rPr>
              <a:t>We included RCTs that evaluated the outcomes of invasive compared with conservative management in older adult patients with NSTEMI. We included RCTs and patients with age ≥70 years. </a:t>
            </a:r>
          </a:p>
          <a:p>
            <a:r>
              <a:rPr lang="en-US" sz="2400" dirty="0">
                <a:solidFill>
                  <a:schemeClr val="bg1"/>
                </a:solidFill>
                <a:effectLst/>
              </a:rPr>
              <a:t>We excluded abstracts, retrospective studies, and nonrandomized studies.</a:t>
            </a:r>
          </a:p>
          <a:p>
            <a:endParaRPr lang="en-US" sz="2400" dirty="0">
              <a:solidFill>
                <a:schemeClr val="bg1"/>
              </a:solidFill>
            </a:endParaRPr>
          </a:p>
        </p:txBody>
      </p:sp>
    </p:spTree>
    <p:extLst>
      <p:ext uri="{BB962C8B-B14F-4D97-AF65-F5344CB8AC3E}">
        <p14:creationId xmlns:p14="http://schemas.microsoft.com/office/powerpoint/2010/main" val="402237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D212-35CC-ADAF-64FD-09EF7F82C86F}"/>
              </a:ext>
            </a:extLst>
          </p:cNvPr>
          <p:cNvSpPr>
            <a:spLocks noGrp="1"/>
          </p:cNvSpPr>
          <p:nvPr>
            <p:ph type="title"/>
          </p:nvPr>
        </p:nvSpPr>
        <p:spPr/>
        <p:txBody>
          <a:bodyPr/>
          <a:lstStyle/>
          <a:p>
            <a:r>
              <a:rPr lang="en-US" dirty="0">
                <a:solidFill>
                  <a:schemeClr val="bg1"/>
                </a:solidFill>
              </a:rPr>
              <a:t>Outcomes</a:t>
            </a:r>
          </a:p>
        </p:txBody>
      </p:sp>
      <p:sp>
        <p:nvSpPr>
          <p:cNvPr id="3" name="Content Placeholder 2">
            <a:extLst>
              <a:ext uri="{FF2B5EF4-FFF2-40B4-BE49-F238E27FC236}">
                <a16:creationId xmlns:a16="http://schemas.microsoft.com/office/drawing/2014/main" id="{2B6809BA-0782-7B9A-6BA8-E77450A3FEC8}"/>
              </a:ext>
            </a:extLst>
          </p:cNvPr>
          <p:cNvSpPr>
            <a:spLocks noGrp="1"/>
          </p:cNvSpPr>
          <p:nvPr>
            <p:ph idx="1"/>
          </p:nvPr>
        </p:nvSpPr>
        <p:spPr/>
        <p:txBody>
          <a:bodyPr>
            <a:normAutofit/>
          </a:bodyPr>
          <a:lstStyle/>
          <a:p>
            <a:r>
              <a:rPr lang="en-US" sz="2400" dirty="0">
                <a:solidFill>
                  <a:schemeClr val="bg1"/>
                </a:solidFill>
                <a:effectLst/>
              </a:rPr>
              <a:t>The study outcomes included all‐cause mortality, major adverse cardiac events (MACE), recurrent myocardial infarction (MI), unplanned ischemia‐driven revascularization, cardiovascular mortality, stroke/transient ischemic attack, major bleeding, hospitalization for cardiovascular causes, and length of hospital stay.</a:t>
            </a:r>
            <a:endParaRPr lang="en-US" sz="2400" dirty="0">
              <a:solidFill>
                <a:schemeClr val="bg1"/>
              </a:solidFill>
            </a:endParaRPr>
          </a:p>
        </p:txBody>
      </p:sp>
    </p:spTree>
    <p:extLst>
      <p:ext uri="{BB962C8B-B14F-4D97-AF65-F5344CB8AC3E}">
        <p14:creationId xmlns:p14="http://schemas.microsoft.com/office/powerpoint/2010/main" val="2453444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44442-42E4-4B34-C152-7AE3DDF13530}"/>
              </a:ext>
            </a:extLst>
          </p:cNvPr>
          <p:cNvSpPr>
            <a:spLocks noGrp="1"/>
          </p:cNvSpPr>
          <p:nvPr>
            <p:ph type="title"/>
          </p:nvPr>
        </p:nvSpPr>
        <p:spPr/>
        <p:txBody>
          <a:bodyPr>
            <a:normAutofit fontScale="90000"/>
          </a:bodyPr>
          <a:lstStyle/>
          <a:p>
            <a:r>
              <a:rPr lang="en-US" b="1" dirty="0">
                <a:solidFill>
                  <a:schemeClr val="bg1"/>
                </a:solidFill>
                <a:effectLst/>
              </a:rPr>
              <a:t>Assessment of the Quality of the Included Studies</a:t>
            </a:r>
            <a:br>
              <a:rPr lang="en-US" b="1" dirty="0">
                <a:solidFill>
                  <a:schemeClr val="bg1"/>
                </a:solidFill>
                <a:effectLst/>
              </a:rPr>
            </a:br>
            <a:endParaRPr lang="en-US" dirty="0">
              <a:solidFill>
                <a:schemeClr val="bg1"/>
              </a:solidFill>
            </a:endParaRPr>
          </a:p>
        </p:txBody>
      </p:sp>
      <p:sp>
        <p:nvSpPr>
          <p:cNvPr id="3" name="Content Placeholder 2">
            <a:extLst>
              <a:ext uri="{FF2B5EF4-FFF2-40B4-BE49-F238E27FC236}">
                <a16:creationId xmlns:a16="http://schemas.microsoft.com/office/drawing/2014/main" id="{B459E32D-6CB6-BB5B-D932-53E5F063B42D}"/>
              </a:ext>
            </a:extLst>
          </p:cNvPr>
          <p:cNvSpPr>
            <a:spLocks noGrp="1"/>
          </p:cNvSpPr>
          <p:nvPr>
            <p:ph idx="1"/>
          </p:nvPr>
        </p:nvSpPr>
        <p:spPr>
          <a:xfrm>
            <a:off x="913795" y="1752769"/>
            <a:ext cx="10353762" cy="4058751"/>
          </a:xfrm>
        </p:spPr>
        <p:txBody>
          <a:bodyPr>
            <a:normAutofit/>
          </a:bodyPr>
          <a:lstStyle/>
          <a:p>
            <a:r>
              <a:rPr lang="en-US" sz="2800" dirty="0">
                <a:solidFill>
                  <a:schemeClr val="bg1"/>
                </a:solidFill>
                <a:effectLst/>
              </a:rPr>
              <a:t>The quality of the included studies was assessed using the Cochrane risk assessment tool. We then classified studies according to their risk of bias: low, high, or unclear</a:t>
            </a:r>
            <a:endParaRPr lang="en-US" sz="2800" dirty="0">
              <a:solidFill>
                <a:schemeClr val="bg1"/>
              </a:solidFill>
            </a:endParaRPr>
          </a:p>
        </p:txBody>
      </p:sp>
    </p:spTree>
    <p:extLst>
      <p:ext uri="{BB962C8B-B14F-4D97-AF65-F5344CB8AC3E}">
        <p14:creationId xmlns:p14="http://schemas.microsoft.com/office/powerpoint/2010/main" val="411031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AF64-835F-C5EA-B493-F36A93B75DEF}"/>
              </a:ext>
            </a:extLst>
          </p:cNvPr>
          <p:cNvSpPr>
            <a:spLocks noGrp="1"/>
          </p:cNvSpPr>
          <p:nvPr>
            <p:ph type="title"/>
          </p:nvPr>
        </p:nvSpPr>
        <p:spPr/>
        <p:txBody>
          <a:bodyPr>
            <a:normAutofit/>
          </a:bodyPr>
          <a:lstStyle/>
          <a:p>
            <a:r>
              <a:rPr lang="en-US" b="1" dirty="0">
                <a:solidFill>
                  <a:schemeClr val="bg1"/>
                </a:solidFill>
                <a:effectLst/>
              </a:rPr>
              <a:t>Statistical Analysis</a:t>
            </a:r>
            <a:endParaRPr lang="en-US" dirty="0">
              <a:solidFill>
                <a:schemeClr val="bg1"/>
              </a:solidFill>
            </a:endParaRPr>
          </a:p>
        </p:txBody>
      </p:sp>
      <p:sp>
        <p:nvSpPr>
          <p:cNvPr id="3" name="Content Placeholder 2">
            <a:extLst>
              <a:ext uri="{FF2B5EF4-FFF2-40B4-BE49-F238E27FC236}">
                <a16:creationId xmlns:a16="http://schemas.microsoft.com/office/drawing/2014/main" id="{99AC5755-8694-C8C8-4039-5EDF6D94AEA8}"/>
              </a:ext>
            </a:extLst>
          </p:cNvPr>
          <p:cNvSpPr>
            <a:spLocks noGrp="1"/>
          </p:cNvSpPr>
          <p:nvPr>
            <p:ph idx="1"/>
          </p:nvPr>
        </p:nvSpPr>
        <p:spPr>
          <a:xfrm>
            <a:off x="913795" y="1732449"/>
            <a:ext cx="10353762" cy="4282271"/>
          </a:xfrm>
        </p:spPr>
        <p:txBody>
          <a:bodyPr/>
          <a:lstStyle/>
          <a:p>
            <a:r>
              <a:rPr lang="en-US" dirty="0">
                <a:solidFill>
                  <a:schemeClr val="bg1"/>
                </a:solidFill>
                <a:effectLst/>
              </a:rPr>
              <a:t>We primarily used a random‐effects model to pool data, applying the Mantel–Haenszel method for dichotomous outcomes and the inverse‐variance method for continuous outcomes</a:t>
            </a:r>
          </a:p>
          <a:p>
            <a:r>
              <a:rPr lang="en-US" dirty="0">
                <a:solidFill>
                  <a:schemeClr val="bg1"/>
                </a:solidFill>
                <a:effectLst/>
              </a:rPr>
              <a:t> In secondary analyses, data were also pooled using a fixed‐effects model. </a:t>
            </a:r>
          </a:p>
          <a:p>
            <a:r>
              <a:rPr lang="en-US" dirty="0">
                <a:solidFill>
                  <a:schemeClr val="bg1"/>
                </a:solidFill>
                <a:effectLst/>
              </a:rPr>
              <a:t>We reported outcomes as risk ratios (RRs) for categorical variables</a:t>
            </a:r>
          </a:p>
          <a:p>
            <a:r>
              <a:rPr lang="en-US" dirty="0">
                <a:solidFill>
                  <a:schemeClr val="bg1"/>
                </a:solidFill>
                <a:effectLst/>
              </a:rPr>
              <a:t>Mean differences (MDs) for continuous variables.</a:t>
            </a:r>
          </a:p>
          <a:p>
            <a:r>
              <a:rPr lang="en-US" dirty="0">
                <a:solidFill>
                  <a:schemeClr val="bg1"/>
                </a:solidFill>
                <a:effectLst/>
              </a:rPr>
              <a:t>We conducted subgroup analysis according to different age groups and compared studies that exclusively included frail patients with those that not include frail patients. </a:t>
            </a:r>
          </a:p>
          <a:p>
            <a:r>
              <a:rPr lang="en-US" i="1" dirty="0">
                <a:solidFill>
                  <a:schemeClr val="bg1"/>
                </a:solidFill>
                <a:effectLst/>
              </a:rPr>
              <a:t>P</a:t>
            </a:r>
            <a:r>
              <a:rPr lang="en-US" dirty="0">
                <a:solidFill>
                  <a:schemeClr val="bg1"/>
                </a:solidFill>
                <a:effectLst/>
              </a:rPr>
              <a:t> values &lt;0.05 were considered significant.</a:t>
            </a:r>
          </a:p>
          <a:p>
            <a:endParaRPr lang="en-US" dirty="0">
              <a:solidFill>
                <a:schemeClr val="bg1"/>
              </a:solidFill>
            </a:endParaRPr>
          </a:p>
        </p:txBody>
      </p:sp>
    </p:spTree>
    <p:extLst>
      <p:ext uri="{BB962C8B-B14F-4D97-AF65-F5344CB8AC3E}">
        <p14:creationId xmlns:p14="http://schemas.microsoft.com/office/powerpoint/2010/main" val="2113456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E5E8-596B-7874-7A0A-F3764A36A95F}"/>
              </a:ext>
            </a:extLst>
          </p:cNvPr>
          <p:cNvSpPr>
            <a:spLocks noGrp="1"/>
          </p:cNvSpPr>
          <p:nvPr>
            <p:ph type="title"/>
          </p:nvPr>
        </p:nvSpPr>
        <p:spPr/>
        <p:txBody>
          <a:bodyPr>
            <a:normAutofit/>
          </a:bodyPr>
          <a:lstStyle/>
          <a:p>
            <a:r>
              <a:rPr lang="en-US" b="1" dirty="0">
                <a:solidFill>
                  <a:schemeClr val="bg1"/>
                </a:solidFill>
                <a:effectLst/>
              </a:rPr>
              <a:t>RESULTS</a:t>
            </a:r>
            <a:endParaRPr lang="en-US" dirty="0">
              <a:solidFill>
                <a:schemeClr val="bg1"/>
              </a:solidFill>
            </a:endParaRPr>
          </a:p>
        </p:txBody>
      </p:sp>
      <p:sp>
        <p:nvSpPr>
          <p:cNvPr id="3" name="Content Placeholder 2">
            <a:extLst>
              <a:ext uri="{FF2B5EF4-FFF2-40B4-BE49-F238E27FC236}">
                <a16:creationId xmlns:a16="http://schemas.microsoft.com/office/drawing/2014/main" id="{1C177FC4-A33E-968E-296E-E0933FF92B27}"/>
              </a:ext>
            </a:extLst>
          </p:cNvPr>
          <p:cNvSpPr>
            <a:spLocks noGrp="1"/>
          </p:cNvSpPr>
          <p:nvPr>
            <p:ph idx="1"/>
          </p:nvPr>
        </p:nvSpPr>
        <p:spPr/>
        <p:txBody>
          <a:bodyPr/>
          <a:lstStyle/>
          <a:p>
            <a:r>
              <a:rPr lang="en-US" dirty="0">
                <a:solidFill>
                  <a:schemeClr val="bg1"/>
                </a:solidFill>
                <a:effectLst/>
              </a:rPr>
              <a:t>The final analysis included 7 RCTs with 2997 patients: 1489 in the invasive group and 1508 in the conservative group.</a:t>
            </a:r>
            <a:r>
              <a:rPr lang="en-US" baseline="30000" dirty="0">
                <a:solidFill>
                  <a:schemeClr val="bg1"/>
                </a:solidFill>
                <a:effectLst/>
              </a:rPr>
              <a:t> </a:t>
            </a:r>
          </a:p>
          <a:p>
            <a:r>
              <a:rPr lang="en-US" dirty="0">
                <a:solidFill>
                  <a:schemeClr val="bg1"/>
                </a:solidFill>
                <a:effectLst/>
              </a:rPr>
              <a:t>The weighted mean follow‐up was 47.1 months, the weighted mean age was 82.6 years, and the proportion of men was 53.2%. </a:t>
            </a:r>
          </a:p>
          <a:p>
            <a:r>
              <a:rPr lang="en-US" dirty="0">
                <a:solidFill>
                  <a:schemeClr val="bg1"/>
                </a:solidFill>
                <a:effectLst/>
              </a:rPr>
              <a:t>Three studies included patients aged ≥80 years</a:t>
            </a:r>
          </a:p>
          <a:p>
            <a:r>
              <a:rPr lang="en-US" dirty="0">
                <a:solidFill>
                  <a:schemeClr val="bg1"/>
                </a:solidFill>
                <a:effectLst/>
              </a:rPr>
              <a:t>2 studies included patients aged ≥75 years,</a:t>
            </a:r>
          </a:p>
          <a:p>
            <a:r>
              <a:rPr lang="en-US" dirty="0">
                <a:solidFill>
                  <a:schemeClr val="bg1"/>
                </a:solidFill>
                <a:effectLst/>
              </a:rPr>
              <a:t>2 studies included patients aged ≥70 years. </a:t>
            </a:r>
          </a:p>
          <a:p>
            <a:r>
              <a:rPr lang="en-US" dirty="0">
                <a:solidFill>
                  <a:schemeClr val="bg1"/>
                </a:solidFill>
                <a:effectLst/>
              </a:rPr>
              <a:t>Only 2 studies included Frailty Index scores: the MOSCA‐FRAIL used the clinical frailty scale, while the SENIOR‐RITA trial used the Fried Frailty Index, modified Rockwood Clinical Frailty Scale, and Comorbidity Index.</a:t>
            </a:r>
            <a:endParaRPr lang="en-US" dirty="0">
              <a:solidFill>
                <a:schemeClr val="bg1"/>
              </a:solidFill>
            </a:endParaRPr>
          </a:p>
        </p:txBody>
      </p:sp>
    </p:spTree>
    <p:extLst>
      <p:ext uri="{BB962C8B-B14F-4D97-AF65-F5344CB8AC3E}">
        <p14:creationId xmlns:p14="http://schemas.microsoft.com/office/powerpoint/2010/main" val="3777445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4B91-FB41-6833-0916-4CC7E0F5F04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7874569-AD04-258E-E79E-C0E8C93E051A}"/>
              </a:ext>
            </a:extLst>
          </p:cNvPr>
          <p:cNvSpPr>
            <a:spLocks noGrp="1"/>
          </p:cNvSpPr>
          <p:nvPr>
            <p:ph idx="1"/>
          </p:nvPr>
        </p:nvSpPr>
        <p:spPr/>
        <p:txBody>
          <a:bodyPr>
            <a:normAutofit/>
          </a:bodyPr>
          <a:lstStyle/>
          <a:p>
            <a:r>
              <a:rPr lang="en-US" sz="2400" dirty="0">
                <a:solidFill>
                  <a:schemeClr val="bg1"/>
                </a:solidFill>
                <a:effectLst/>
              </a:rPr>
              <a:t>Revascularization were treated primarily via the </a:t>
            </a:r>
            <a:r>
              <a:rPr lang="en-US" sz="2400" dirty="0" err="1">
                <a:solidFill>
                  <a:schemeClr val="bg1"/>
                </a:solidFill>
                <a:effectLst/>
              </a:rPr>
              <a:t>transradial</a:t>
            </a:r>
            <a:r>
              <a:rPr lang="en-US" sz="2400" dirty="0">
                <a:solidFill>
                  <a:schemeClr val="bg1"/>
                </a:solidFill>
                <a:effectLst/>
              </a:rPr>
              <a:t> approach (71%–91%) and predominantly through percutaneous intervention (42.4%–61.3%), compared with coronary artery bypass grafting (1.1%–21.5%). </a:t>
            </a:r>
          </a:p>
          <a:p>
            <a:r>
              <a:rPr lang="en-US" sz="2400" dirty="0">
                <a:solidFill>
                  <a:schemeClr val="bg1"/>
                </a:solidFill>
                <a:effectLst/>
              </a:rPr>
              <a:t>All of the included studies were multicenter and open‐label studies</a:t>
            </a:r>
            <a:endParaRPr lang="en-US" sz="2400" dirty="0">
              <a:solidFill>
                <a:schemeClr val="bg1"/>
              </a:solidFill>
            </a:endParaRPr>
          </a:p>
        </p:txBody>
      </p:sp>
    </p:spTree>
    <p:extLst>
      <p:ext uri="{BB962C8B-B14F-4D97-AF65-F5344CB8AC3E}">
        <p14:creationId xmlns:p14="http://schemas.microsoft.com/office/powerpoint/2010/main" val="217346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E227-777A-D3BE-CBC3-57BAEACB92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BD7F20-BFBF-D583-B1AF-C322A88376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77CC747-86CD-E5A4-3D01-8C454988030F}"/>
              </a:ext>
            </a:extLst>
          </p:cNvPr>
          <p:cNvPicPr>
            <a:picLocks noChangeAspect="1"/>
          </p:cNvPicPr>
          <p:nvPr/>
        </p:nvPicPr>
        <p:blipFill>
          <a:blip r:embed="rId2"/>
          <a:srcRect l="8917" t="28741" r="50000" b="19703"/>
          <a:stretch>
            <a:fillRect/>
          </a:stretch>
        </p:blipFill>
        <p:spPr>
          <a:xfrm>
            <a:off x="2128276" y="197224"/>
            <a:ext cx="7924800" cy="5593976"/>
          </a:xfrm>
          <a:prstGeom prst="rect">
            <a:avLst/>
          </a:prstGeom>
        </p:spPr>
      </p:pic>
    </p:spTree>
    <p:extLst>
      <p:ext uri="{BB962C8B-B14F-4D97-AF65-F5344CB8AC3E}">
        <p14:creationId xmlns:p14="http://schemas.microsoft.com/office/powerpoint/2010/main" val="2013502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A8CC-7DD3-45C3-F27F-EA1EDCF5DD05}"/>
              </a:ext>
            </a:extLst>
          </p:cNvPr>
          <p:cNvSpPr>
            <a:spLocks noGrp="1"/>
          </p:cNvSpPr>
          <p:nvPr>
            <p:ph type="title"/>
          </p:nvPr>
        </p:nvSpPr>
        <p:spPr>
          <a:xfrm>
            <a:off x="913795" y="248749"/>
            <a:ext cx="10353762" cy="970450"/>
          </a:xfrm>
        </p:spPr>
        <p:txBody>
          <a:bodyPr/>
          <a:lstStyle/>
          <a:p>
            <a:r>
              <a:rPr lang="en-US" dirty="0">
                <a:solidFill>
                  <a:schemeClr val="bg1"/>
                </a:solidFill>
              </a:rPr>
              <a:t>Outcomes</a:t>
            </a:r>
          </a:p>
        </p:txBody>
      </p:sp>
      <p:sp>
        <p:nvSpPr>
          <p:cNvPr id="3" name="Content Placeholder 2">
            <a:extLst>
              <a:ext uri="{FF2B5EF4-FFF2-40B4-BE49-F238E27FC236}">
                <a16:creationId xmlns:a16="http://schemas.microsoft.com/office/drawing/2014/main" id="{BF46A0DE-3EE5-A983-2ADF-EEA515F71D3F}"/>
              </a:ext>
            </a:extLst>
          </p:cNvPr>
          <p:cNvSpPr>
            <a:spLocks noGrp="1"/>
          </p:cNvSpPr>
          <p:nvPr>
            <p:ph idx="1"/>
          </p:nvPr>
        </p:nvSpPr>
        <p:spPr>
          <a:xfrm>
            <a:off x="913795" y="1219199"/>
            <a:ext cx="10353762" cy="4058751"/>
          </a:xfrm>
        </p:spPr>
        <p:txBody>
          <a:bodyPr/>
          <a:lstStyle/>
          <a:p>
            <a:r>
              <a:rPr lang="en-US" dirty="0">
                <a:solidFill>
                  <a:schemeClr val="bg1"/>
                </a:solidFill>
                <a:effectLst/>
              </a:rPr>
              <a:t>There was no significant difference in all‐cause mortality in the invasive compared with the conservative group (27.9% versus 26.6; RR, 1.05 [95% CI, 0.94–1.18]; </a:t>
            </a:r>
            <a:r>
              <a:rPr lang="en-US" i="1" dirty="0">
                <a:solidFill>
                  <a:schemeClr val="bg1"/>
                </a:solidFill>
                <a:effectLst/>
              </a:rPr>
              <a:t>P</a:t>
            </a:r>
            <a:r>
              <a:rPr lang="en-US" dirty="0">
                <a:solidFill>
                  <a:schemeClr val="bg1"/>
                </a:solidFill>
                <a:effectLst/>
              </a:rPr>
              <a:t>=0.37) with low heterogeneity (</a:t>
            </a:r>
            <a:r>
              <a:rPr lang="en-US" i="1" dirty="0">
                <a:solidFill>
                  <a:schemeClr val="bg1"/>
                </a:solidFill>
                <a:effectLst/>
              </a:rPr>
              <a:t>I</a:t>
            </a:r>
            <a:r>
              <a:rPr lang="en-US" baseline="30000" dirty="0">
                <a:solidFill>
                  <a:schemeClr val="bg1"/>
                </a:solidFill>
                <a:effectLst/>
              </a:rPr>
              <a:t>2</a:t>
            </a:r>
            <a:r>
              <a:rPr lang="en-US" dirty="0">
                <a:solidFill>
                  <a:schemeClr val="bg1"/>
                </a:solidFill>
                <a:effectLst/>
              </a:rPr>
              <a:t>=0%, τ</a:t>
            </a:r>
            <a:r>
              <a:rPr lang="en-US" baseline="30000" dirty="0">
                <a:solidFill>
                  <a:schemeClr val="bg1"/>
                </a:solidFill>
                <a:effectLst/>
              </a:rPr>
              <a:t>2</a:t>
            </a:r>
            <a:r>
              <a:rPr lang="en-US" dirty="0">
                <a:solidFill>
                  <a:schemeClr val="bg1"/>
                </a:solidFill>
                <a:effectLst/>
              </a:rPr>
              <a:t>=0.00) </a:t>
            </a:r>
          </a:p>
        </p:txBody>
      </p:sp>
      <p:pic>
        <p:nvPicPr>
          <p:cNvPr id="5" name="Picture 4">
            <a:extLst>
              <a:ext uri="{FF2B5EF4-FFF2-40B4-BE49-F238E27FC236}">
                <a16:creationId xmlns:a16="http://schemas.microsoft.com/office/drawing/2014/main" id="{9CF04197-F751-A011-526D-31F2101FA864}"/>
              </a:ext>
            </a:extLst>
          </p:cNvPr>
          <p:cNvPicPr>
            <a:picLocks noChangeAspect="1"/>
          </p:cNvPicPr>
          <p:nvPr/>
        </p:nvPicPr>
        <p:blipFill>
          <a:blip r:embed="rId2"/>
          <a:srcRect l="15750" t="25777" r="25833" b="42667"/>
          <a:stretch>
            <a:fillRect/>
          </a:stretch>
        </p:blipFill>
        <p:spPr>
          <a:xfrm>
            <a:off x="913795" y="2702900"/>
            <a:ext cx="10353762" cy="3146008"/>
          </a:xfrm>
          <a:prstGeom prst="rect">
            <a:avLst/>
          </a:prstGeom>
        </p:spPr>
      </p:pic>
    </p:spTree>
    <p:extLst>
      <p:ext uri="{BB962C8B-B14F-4D97-AF65-F5344CB8AC3E}">
        <p14:creationId xmlns:p14="http://schemas.microsoft.com/office/powerpoint/2010/main" val="3722554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6FD89-028C-3EB9-FE9C-AB46945ACDB9}"/>
              </a:ext>
            </a:extLst>
          </p:cNvPr>
          <p:cNvSpPr>
            <a:spLocks noGrp="1"/>
          </p:cNvSpPr>
          <p:nvPr>
            <p:ph idx="1"/>
          </p:nvPr>
        </p:nvSpPr>
        <p:spPr>
          <a:xfrm>
            <a:off x="344835" y="203199"/>
            <a:ext cx="10353762" cy="5191761"/>
          </a:xfrm>
        </p:spPr>
        <p:txBody>
          <a:bodyPr/>
          <a:lstStyle/>
          <a:p>
            <a:r>
              <a:rPr lang="en-US" dirty="0">
                <a:solidFill>
                  <a:schemeClr val="bg1"/>
                </a:solidFill>
                <a:effectLst/>
              </a:rPr>
              <a:t>Sensitivity analyses excluding studies with a higher risk of bias (28.6% versus 27%; RR, 1.06 [95% CI, 0.94–1.21], </a:t>
            </a:r>
            <a:r>
              <a:rPr lang="en-US" i="1" dirty="0">
                <a:solidFill>
                  <a:schemeClr val="bg1"/>
                </a:solidFill>
                <a:effectLst/>
              </a:rPr>
              <a:t>P</a:t>
            </a:r>
            <a:r>
              <a:rPr lang="en-US" dirty="0">
                <a:solidFill>
                  <a:schemeClr val="bg1"/>
                </a:solidFill>
                <a:effectLst/>
              </a:rPr>
              <a:t>=0.33; </a:t>
            </a:r>
            <a:r>
              <a:rPr lang="en-US" i="1" dirty="0">
                <a:solidFill>
                  <a:schemeClr val="bg1"/>
                </a:solidFill>
                <a:effectLst/>
              </a:rPr>
              <a:t>I</a:t>
            </a:r>
            <a:r>
              <a:rPr lang="en-US" baseline="30000" dirty="0">
                <a:solidFill>
                  <a:schemeClr val="bg1"/>
                </a:solidFill>
                <a:effectLst/>
              </a:rPr>
              <a:t>2</a:t>
            </a:r>
            <a:r>
              <a:rPr lang="en-US" dirty="0">
                <a:solidFill>
                  <a:schemeClr val="bg1"/>
                </a:solidFill>
                <a:effectLst/>
              </a:rPr>
              <a:t>=0, τ</a:t>
            </a:r>
            <a:r>
              <a:rPr lang="en-US" baseline="30000" dirty="0">
                <a:solidFill>
                  <a:schemeClr val="bg1"/>
                </a:solidFill>
                <a:effectLst/>
              </a:rPr>
              <a:t>2</a:t>
            </a:r>
            <a:r>
              <a:rPr lang="en-US" dirty="0">
                <a:solidFill>
                  <a:schemeClr val="bg1"/>
                </a:solidFill>
                <a:effectLst/>
              </a:rPr>
              <a:t>=0.00), and studies with at least 3 years of follow‐up (33.5% versus 31.1%; RR, 1.06 [95% CI, 0.90–1.26], </a:t>
            </a:r>
            <a:r>
              <a:rPr lang="en-US" i="1" dirty="0">
                <a:solidFill>
                  <a:schemeClr val="bg1"/>
                </a:solidFill>
                <a:effectLst/>
              </a:rPr>
              <a:t>P</a:t>
            </a:r>
            <a:r>
              <a:rPr lang="en-US" dirty="0">
                <a:solidFill>
                  <a:schemeClr val="bg1"/>
                </a:solidFill>
                <a:effectLst/>
              </a:rPr>
              <a:t>=0.48; </a:t>
            </a:r>
            <a:r>
              <a:rPr lang="en-US" i="1" dirty="0">
                <a:solidFill>
                  <a:schemeClr val="bg1"/>
                </a:solidFill>
                <a:effectLst/>
              </a:rPr>
              <a:t>I</a:t>
            </a:r>
            <a:r>
              <a:rPr lang="en-US" baseline="30000" dirty="0">
                <a:solidFill>
                  <a:schemeClr val="bg1"/>
                </a:solidFill>
                <a:effectLst/>
              </a:rPr>
              <a:t>2</a:t>
            </a:r>
            <a:r>
              <a:rPr lang="en-US" dirty="0">
                <a:solidFill>
                  <a:schemeClr val="bg1"/>
                </a:solidFill>
                <a:effectLst/>
              </a:rPr>
              <a:t>=26%, τ</a:t>
            </a:r>
            <a:r>
              <a:rPr lang="en-US" baseline="30000" dirty="0">
                <a:solidFill>
                  <a:schemeClr val="bg1"/>
                </a:solidFill>
                <a:effectLst/>
              </a:rPr>
              <a:t>2</a:t>
            </a:r>
            <a:r>
              <a:rPr lang="en-US" dirty="0">
                <a:solidFill>
                  <a:schemeClr val="bg1"/>
                </a:solidFill>
                <a:effectLst/>
              </a:rPr>
              <a:t>=0.01) showed similar </a:t>
            </a:r>
          </a:p>
          <a:p>
            <a:endParaRPr lang="en-US" dirty="0"/>
          </a:p>
        </p:txBody>
      </p:sp>
      <p:pic>
        <p:nvPicPr>
          <p:cNvPr id="5" name="Picture 4">
            <a:extLst>
              <a:ext uri="{FF2B5EF4-FFF2-40B4-BE49-F238E27FC236}">
                <a16:creationId xmlns:a16="http://schemas.microsoft.com/office/drawing/2014/main" id="{0FC6E438-547D-A501-B237-BD3DE473C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539" y="1341120"/>
            <a:ext cx="9377676" cy="2438399"/>
          </a:xfrm>
          <a:prstGeom prst="rect">
            <a:avLst/>
          </a:prstGeom>
        </p:spPr>
      </p:pic>
      <p:pic>
        <p:nvPicPr>
          <p:cNvPr id="7" name="Picture 6">
            <a:extLst>
              <a:ext uri="{FF2B5EF4-FFF2-40B4-BE49-F238E27FC236}">
                <a16:creationId xmlns:a16="http://schemas.microsoft.com/office/drawing/2014/main" id="{5570DA34-2A95-8C73-9B81-D293B057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002" y="3779519"/>
            <a:ext cx="9397213" cy="2443479"/>
          </a:xfrm>
          <a:prstGeom prst="rect">
            <a:avLst/>
          </a:prstGeom>
        </p:spPr>
      </p:pic>
      <p:sp>
        <p:nvSpPr>
          <p:cNvPr id="9" name="TextBox 8">
            <a:extLst>
              <a:ext uri="{FF2B5EF4-FFF2-40B4-BE49-F238E27FC236}">
                <a16:creationId xmlns:a16="http://schemas.microsoft.com/office/drawing/2014/main" id="{FCEEC2BC-17BE-28AE-6D73-0A26A979594E}"/>
              </a:ext>
            </a:extLst>
          </p:cNvPr>
          <p:cNvSpPr txBox="1"/>
          <p:nvPr/>
        </p:nvSpPr>
        <p:spPr>
          <a:xfrm>
            <a:off x="344835" y="4141708"/>
            <a:ext cx="1562187" cy="646331"/>
          </a:xfrm>
          <a:prstGeom prst="rect">
            <a:avLst/>
          </a:prstGeom>
          <a:noFill/>
        </p:spPr>
        <p:txBody>
          <a:bodyPr wrap="square">
            <a:spAutoFit/>
          </a:bodyPr>
          <a:lstStyle/>
          <a:p>
            <a:r>
              <a:rPr lang="en-US" dirty="0">
                <a:solidFill>
                  <a:schemeClr val="bg1"/>
                </a:solidFill>
                <a:effectLst/>
              </a:rPr>
              <a:t>3 years of follow‐up </a:t>
            </a:r>
            <a:endParaRPr lang="en-US" dirty="0"/>
          </a:p>
        </p:txBody>
      </p:sp>
      <p:sp>
        <p:nvSpPr>
          <p:cNvPr id="10" name="TextBox 9">
            <a:extLst>
              <a:ext uri="{FF2B5EF4-FFF2-40B4-BE49-F238E27FC236}">
                <a16:creationId xmlns:a16="http://schemas.microsoft.com/office/drawing/2014/main" id="{7CB8AFAF-6EFC-14AB-C54D-BB09E7C211C0}"/>
              </a:ext>
            </a:extLst>
          </p:cNvPr>
          <p:cNvSpPr txBox="1"/>
          <p:nvPr/>
        </p:nvSpPr>
        <p:spPr>
          <a:xfrm>
            <a:off x="446435" y="2160954"/>
            <a:ext cx="1562187" cy="923330"/>
          </a:xfrm>
          <a:prstGeom prst="rect">
            <a:avLst/>
          </a:prstGeom>
          <a:noFill/>
        </p:spPr>
        <p:txBody>
          <a:bodyPr wrap="square">
            <a:spAutoFit/>
          </a:bodyPr>
          <a:lstStyle/>
          <a:p>
            <a:r>
              <a:rPr lang="en-US" dirty="0">
                <a:solidFill>
                  <a:schemeClr val="bg1"/>
                </a:solidFill>
                <a:effectLst/>
              </a:rPr>
              <a:t>Excluding high risk of bias</a:t>
            </a:r>
          </a:p>
        </p:txBody>
      </p:sp>
    </p:spTree>
    <p:extLst>
      <p:ext uri="{BB962C8B-B14F-4D97-AF65-F5344CB8AC3E}">
        <p14:creationId xmlns:p14="http://schemas.microsoft.com/office/powerpoint/2010/main" val="1095539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560D1-1A21-FA6F-604C-B82CA9097B37}"/>
              </a:ext>
            </a:extLst>
          </p:cNvPr>
          <p:cNvSpPr>
            <a:spLocks noGrp="1"/>
          </p:cNvSpPr>
          <p:nvPr>
            <p:ph idx="1"/>
          </p:nvPr>
        </p:nvSpPr>
        <p:spPr>
          <a:xfrm>
            <a:off x="924443" y="472609"/>
            <a:ext cx="10353762" cy="4058751"/>
          </a:xfrm>
        </p:spPr>
        <p:txBody>
          <a:bodyPr/>
          <a:lstStyle/>
          <a:p>
            <a:r>
              <a:rPr lang="en-US" dirty="0">
                <a:solidFill>
                  <a:schemeClr val="bg1"/>
                </a:solidFill>
                <a:effectLst/>
              </a:rPr>
              <a:t>Subgroup analysis showed no subgroup interaction among the age groups ≥70 years, ≥75 years, and ≥80 years (</a:t>
            </a:r>
            <a:r>
              <a:rPr lang="en-US" i="1" dirty="0">
                <a:solidFill>
                  <a:schemeClr val="bg1"/>
                </a:solidFill>
                <a:effectLst/>
              </a:rPr>
              <a:t>P</a:t>
            </a:r>
            <a:r>
              <a:rPr lang="en-US" dirty="0">
                <a:solidFill>
                  <a:schemeClr val="bg1"/>
                </a:solidFill>
                <a:effectLst/>
              </a:rPr>
              <a:t>=0.37 for interaction) </a:t>
            </a:r>
            <a:endParaRPr lang="en-US" dirty="0">
              <a:solidFill>
                <a:schemeClr val="bg1"/>
              </a:solidFill>
            </a:endParaRPr>
          </a:p>
          <a:p>
            <a:endParaRPr lang="en-US" dirty="0"/>
          </a:p>
        </p:txBody>
      </p:sp>
      <p:pic>
        <p:nvPicPr>
          <p:cNvPr id="5" name="Picture 4">
            <a:extLst>
              <a:ext uri="{FF2B5EF4-FFF2-40B4-BE49-F238E27FC236}">
                <a16:creationId xmlns:a16="http://schemas.microsoft.com/office/drawing/2014/main" id="{C898837B-52A3-114E-AE10-BEDA83F49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4" y="1219200"/>
            <a:ext cx="9967566" cy="5190984"/>
          </a:xfrm>
          <a:prstGeom prst="rect">
            <a:avLst/>
          </a:prstGeom>
        </p:spPr>
      </p:pic>
    </p:spTree>
    <p:extLst>
      <p:ext uri="{BB962C8B-B14F-4D97-AF65-F5344CB8AC3E}">
        <p14:creationId xmlns:p14="http://schemas.microsoft.com/office/powerpoint/2010/main" val="49207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BAC7-39EE-D0B1-B813-43F6FDE599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8D96CC-8888-E749-451B-677D2243557D}"/>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C36303F1-CFC8-42F9-6826-8534A91A9224}"/>
              </a:ext>
            </a:extLst>
          </p:cNvPr>
          <p:cNvPicPr>
            <a:picLocks noChangeAspect="1"/>
          </p:cNvPicPr>
          <p:nvPr/>
        </p:nvPicPr>
        <p:blipFill>
          <a:blip r:embed="rId2">
            <a:extLst>
              <a:ext uri="{28A0092B-C50C-407E-A947-70E740481C1C}">
                <a14:useLocalDpi xmlns:a14="http://schemas.microsoft.com/office/drawing/2010/main" val="0"/>
              </a:ext>
            </a:extLst>
          </a:blip>
          <a:srcRect t="21974" b="42097"/>
          <a:stretch>
            <a:fillRect/>
          </a:stretch>
        </p:blipFill>
        <p:spPr>
          <a:xfrm>
            <a:off x="913795" y="449179"/>
            <a:ext cx="10293518" cy="5342021"/>
          </a:xfrm>
          <a:prstGeom prst="rect">
            <a:avLst/>
          </a:prstGeom>
        </p:spPr>
      </p:pic>
      <p:sp>
        <p:nvSpPr>
          <p:cNvPr id="4" name="Arrow: Up 3">
            <a:extLst>
              <a:ext uri="{FF2B5EF4-FFF2-40B4-BE49-F238E27FC236}">
                <a16:creationId xmlns:a16="http://schemas.microsoft.com/office/drawing/2014/main" id="{4855C402-2A06-D3B1-5018-468AD7A03F7B}"/>
              </a:ext>
            </a:extLst>
          </p:cNvPr>
          <p:cNvSpPr/>
          <p:nvPr/>
        </p:nvSpPr>
        <p:spPr>
          <a:xfrm>
            <a:off x="6858000" y="5019040"/>
            <a:ext cx="294640" cy="56896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81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3EB6-7E6C-42D6-0A8A-7472E0AD2C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9DFF49-E45C-E6A2-29B7-708AA6A37B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98E7E3C-4B6A-AD49-9670-234364A4E0FF}"/>
              </a:ext>
            </a:extLst>
          </p:cNvPr>
          <p:cNvPicPr>
            <a:picLocks noChangeAspect="1"/>
          </p:cNvPicPr>
          <p:nvPr/>
        </p:nvPicPr>
        <p:blipFill>
          <a:blip r:embed="rId2">
            <a:extLst>
              <a:ext uri="{28A0092B-C50C-407E-A947-70E740481C1C}">
                <a14:useLocalDpi xmlns:a14="http://schemas.microsoft.com/office/drawing/2010/main" val="0"/>
              </a:ext>
            </a:extLst>
          </a:blip>
          <a:srcRect t="58227"/>
          <a:stretch>
            <a:fillRect/>
          </a:stretch>
        </p:blipFill>
        <p:spPr>
          <a:xfrm>
            <a:off x="924443" y="442763"/>
            <a:ext cx="9076978" cy="5476775"/>
          </a:xfrm>
          <a:prstGeom prst="rect">
            <a:avLst/>
          </a:prstGeom>
        </p:spPr>
      </p:pic>
    </p:spTree>
    <p:extLst>
      <p:ext uri="{BB962C8B-B14F-4D97-AF65-F5344CB8AC3E}">
        <p14:creationId xmlns:p14="http://schemas.microsoft.com/office/powerpoint/2010/main" val="3181683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5D28-3707-AF0B-80EA-A8BC51188F9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83895E-CDF5-8521-629D-B0D7563E1FA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63469"/>
          <a:stretch>
            <a:fillRect/>
          </a:stretch>
        </p:blipFill>
        <p:spPr>
          <a:xfrm>
            <a:off x="508753" y="209007"/>
            <a:ext cx="10993436" cy="5800887"/>
          </a:xfrm>
        </p:spPr>
      </p:pic>
    </p:spTree>
    <p:extLst>
      <p:ext uri="{BB962C8B-B14F-4D97-AF65-F5344CB8AC3E}">
        <p14:creationId xmlns:p14="http://schemas.microsoft.com/office/powerpoint/2010/main" val="821489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2096-450A-8CE1-1D8F-2AE2E4BEFF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94E416-CACC-7985-45E1-4DA30331FFC5}"/>
              </a:ext>
            </a:extLst>
          </p:cNvPr>
          <p:cNvSpPr>
            <a:spLocks noGrp="1"/>
          </p:cNvSpPr>
          <p:nvPr>
            <p:ph idx="1"/>
          </p:nvPr>
        </p:nvSpPr>
        <p:spPr/>
        <p:txBody>
          <a:bodyPr/>
          <a:lstStyle/>
          <a:p>
            <a:endParaRPr lang="en-US" dirty="0"/>
          </a:p>
        </p:txBody>
      </p:sp>
      <p:pic>
        <p:nvPicPr>
          <p:cNvPr id="4" name="Content Placeholder 4">
            <a:extLst>
              <a:ext uri="{FF2B5EF4-FFF2-40B4-BE49-F238E27FC236}">
                <a16:creationId xmlns:a16="http://schemas.microsoft.com/office/drawing/2014/main" id="{56AA58DF-96AE-7686-3D08-D7D6873DB95B}"/>
              </a:ext>
            </a:extLst>
          </p:cNvPr>
          <p:cNvPicPr>
            <a:picLocks noChangeAspect="1"/>
          </p:cNvPicPr>
          <p:nvPr/>
        </p:nvPicPr>
        <p:blipFill>
          <a:blip r:embed="rId2">
            <a:extLst>
              <a:ext uri="{28A0092B-C50C-407E-A947-70E740481C1C}">
                <a14:useLocalDpi xmlns:a14="http://schemas.microsoft.com/office/drawing/2010/main" val="0"/>
              </a:ext>
            </a:extLst>
          </a:blip>
          <a:srcRect t="36528" b="21231"/>
          <a:stretch>
            <a:fillRect/>
          </a:stretch>
        </p:blipFill>
        <p:spPr>
          <a:xfrm>
            <a:off x="472038" y="71247"/>
            <a:ext cx="10993436" cy="6715506"/>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3605724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4A36-BF2B-514F-DE2E-F2307A9D99CE}"/>
              </a:ext>
            </a:extLst>
          </p:cNvPr>
          <p:cNvSpPr>
            <a:spLocks noGrp="1"/>
          </p:cNvSpPr>
          <p:nvPr>
            <p:ph type="title"/>
          </p:nvPr>
        </p:nvSpPr>
        <p:spPr/>
        <p:txBody>
          <a:bodyPr/>
          <a:lstStyle/>
          <a:p>
            <a:r>
              <a:rPr lang="en-US" dirty="0">
                <a:solidFill>
                  <a:schemeClr val="bg1"/>
                </a:solidFill>
              </a:rPr>
              <a:t>Discussion</a:t>
            </a:r>
          </a:p>
        </p:txBody>
      </p:sp>
      <p:sp>
        <p:nvSpPr>
          <p:cNvPr id="3" name="Content Placeholder 2">
            <a:extLst>
              <a:ext uri="{FF2B5EF4-FFF2-40B4-BE49-F238E27FC236}">
                <a16:creationId xmlns:a16="http://schemas.microsoft.com/office/drawing/2014/main" id="{7A72A376-E48D-E9ED-22BC-D7D600097CC0}"/>
              </a:ext>
            </a:extLst>
          </p:cNvPr>
          <p:cNvSpPr>
            <a:spLocks noGrp="1"/>
          </p:cNvSpPr>
          <p:nvPr>
            <p:ph idx="1"/>
          </p:nvPr>
        </p:nvSpPr>
        <p:spPr/>
        <p:txBody>
          <a:bodyPr/>
          <a:lstStyle/>
          <a:p>
            <a:r>
              <a:rPr lang="en-US" dirty="0">
                <a:solidFill>
                  <a:schemeClr val="bg1"/>
                </a:solidFill>
                <a:effectLst/>
              </a:rPr>
              <a:t>In this meta‐analysis of 7 RCTs with almost 3000 older adult patients (mean age 82.6 years), The salient study findings were: </a:t>
            </a:r>
          </a:p>
          <a:p>
            <a:r>
              <a:rPr lang="en-US" dirty="0">
                <a:solidFill>
                  <a:schemeClr val="bg1"/>
                </a:solidFill>
                <a:effectLst/>
              </a:rPr>
              <a:t>(1) there was no significant difference in all‐cause mortality between invasive and conservative approaches among older adult patients with NSTEMI</a:t>
            </a:r>
          </a:p>
          <a:p>
            <a:r>
              <a:rPr lang="en-US" dirty="0">
                <a:solidFill>
                  <a:schemeClr val="bg1"/>
                </a:solidFill>
                <a:effectLst/>
              </a:rPr>
              <a:t>(2) compared with a conservative approach, an invasive approach was associated with reduced recurrent MI, ischemia‐driven revascularization and a trend towards fewer MACE</a:t>
            </a:r>
          </a:p>
          <a:p>
            <a:r>
              <a:rPr lang="en-US" dirty="0">
                <a:solidFill>
                  <a:schemeClr val="bg1"/>
                </a:solidFill>
                <a:effectLst/>
              </a:rPr>
              <a:t>(3) there were no significant differences between both groups in cardiovascular mortality, major bleeding, stroke/transient ischemic attack, hospitalization for cardiovascular causes, or length of hospital stay.</a:t>
            </a:r>
            <a:endParaRPr lang="en-US" dirty="0">
              <a:solidFill>
                <a:schemeClr val="bg1"/>
              </a:solidFill>
            </a:endParaRPr>
          </a:p>
        </p:txBody>
      </p:sp>
    </p:spTree>
    <p:extLst>
      <p:ext uri="{BB962C8B-B14F-4D97-AF65-F5344CB8AC3E}">
        <p14:creationId xmlns:p14="http://schemas.microsoft.com/office/powerpoint/2010/main" val="8891101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7F8975-2C6A-B8F5-4877-7D4B1B112998}"/>
              </a:ext>
            </a:extLst>
          </p:cNvPr>
          <p:cNvSpPr>
            <a:spLocks noGrp="1"/>
          </p:cNvSpPr>
          <p:nvPr>
            <p:ph idx="1"/>
          </p:nvPr>
        </p:nvSpPr>
        <p:spPr>
          <a:xfrm>
            <a:off x="913795" y="508001"/>
            <a:ext cx="10353762" cy="5283200"/>
          </a:xfrm>
        </p:spPr>
        <p:txBody>
          <a:bodyPr>
            <a:normAutofit/>
          </a:bodyPr>
          <a:lstStyle/>
          <a:p>
            <a:r>
              <a:rPr lang="en-US" sz="2200" dirty="0">
                <a:solidFill>
                  <a:schemeClr val="bg1"/>
                </a:solidFill>
                <a:effectLst/>
              </a:rPr>
              <a:t>Our analysis demonstrated that an invasive approach among older adult patients with NSTEMI might help in improving quality of life and reducing hospitalizations by avoiding recurrent MI and urgent revascularization without an increase in complications. </a:t>
            </a:r>
          </a:p>
          <a:p>
            <a:r>
              <a:rPr lang="en-US" sz="2200" dirty="0">
                <a:solidFill>
                  <a:schemeClr val="bg1"/>
                </a:solidFill>
                <a:effectLst/>
              </a:rPr>
              <a:t>Expectedly in this age group, we were not able to demonstrate a survival benefit with invasive versus conservative approaches. </a:t>
            </a:r>
          </a:p>
          <a:p>
            <a:r>
              <a:rPr lang="en-US" sz="2200" dirty="0">
                <a:solidFill>
                  <a:schemeClr val="bg1"/>
                </a:solidFill>
                <a:effectLst/>
              </a:rPr>
              <a:t>Collectively, among older adult patients with NSTEMI, routine invasive therapy can be considered, but it should be tailored to the patient's clinical presentation, including angina burden, the complexity of their coronary anatomy, and higher‐risk features (such as ventricular arrhythmias or left ventricular systolic dysfunction), and should involve a “collaborative decision‐making process taking into account patients’” functional status and frailty.</a:t>
            </a:r>
            <a:endParaRPr lang="en-US" sz="2200" dirty="0">
              <a:solidFill>
                <a:schemeClr val="bg1"/>
              </a:solidFill>
            </a:endParaRPr>
          </a:p>
        </p:txBody>
      </p:sp>
    </p:spTree>
    <p:extLst>
      <p:ext uri="{BB962C8B-B14F-4D97-AF65-F5344CB8AC3E}">
        <p14:creationId xmlns:p14="http://schemas.microsoft.com/office/powerpoint/2010/main" val="3850908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53AB-55CA-C9C2-FDB5-AE1632501DE7}"/>
              </a:ext>
            </a:extLst>
          </p:cNvPr>
          <p:cNvSpPr>
            <a:spLocks noGrp="1"/>
          </p:cNvSpPr>
          <p:nvPr>
            <p:ph type="title"/>
          </p:nvPr>
        </p:nvSpPr>
        <p:spPr/>
        <p:txBody>
          <a:bodyPr/>
          <a:lstStyle/>
          <a:p>
            <a:r>
              <a:rPr lang="en-US" dirty="0">
                <a:solidFill>
                  <a:schemeClr val="bg1"/>
                </a:solidFill>
              </a:rPr>
              <a:t>Limitations</a:t>
            </a:r>
          </a:p>
        </p:txBody>
      </p:sp>
      <p:sp>
        <p:nvSpPr>
          <p:cNvPr id="3" name="Content Placeholder 2">
            <a:extLst>
              <a:ext uri="{FF2B5EF4-FFF2-40B4-BE49-F238E27FC236}">
                <a16:creationId xmlns:a16="http://schemas.microsoft.com/office/drawing/2014/main" id="{E03FB101-CB38-A5F8-44AA-7811CAFD9E27}"/>
              </a:ext>
            </a:extLst>
          </p:cNvPr>
          <p:cNvSpPr>
            <a:spLocks noGrp="1"/>
          </p:cNvSpPr>
          <p:nvPr>
            <p:ph idx="1"/>
          </p:nvPr>
        </p:nvSpPr>
        <p:spPr/>
        <p:txBody>
          <a:bodyPr>
            <a:normAutofit/>
          </a:bodyPr>
          <a:lstStyle/>
          <a:p>
            <a:r>
              <a:rPr lang="en-US" sz="2400" dirty="0">
                <a:solidFill>
                  <a:schemeClr val="bg1"/>
                </a:solidFill>
                <a:effectLst/>
              </a:rPr>
              <a:t>First, it was a study‐level meta‐analysis without individual patient data. This precluded further granular analyses. </a:t>
            </a:r>
          </a:p>
          <a:p>
            <a:r>
              <a:rPr lang="en-US" sz="2400" dirty="0">
                <a:solidFill>
                  <a:schemeClr val="bg1"/>
                </a:solidFill>
                <a:effectLst/>
              </a:rPr>
              <a:t>Second, geriatric syndromes were only explicit in the MOSCA‐FRAIL and SENIOR‐RITA trials, so we performed a subgroup analysis that showed possible interaction in outcomes based on frailty status. </a:t>
            </a:r>
          </a:p>
          <a:p>
            <a:r>
              <a:rPr lang="en-US" sz="2400" dirty="0">
                <a:solidFill>
                  <a:schemeClr val="bg1"/>
                </a:solidFill>
                <a:effectLst/>
              </a:rPr>
              <a:t>Third, there was heterogeneity in the percutaneous coronary intervention technique utilized in each individual trial, as not all patients who underwent coronary angiography received percutaneous coronary intervention. </a:t>
            </a:r>
          </a:p>
          <a:p>
            <a:r>
              <a:rPr lang="en-US" sz="2400" dirty="0">
                <a:solidFill>
                  <a:schemeClr val="bg1"/>
                </a:solidFill>
                <a:effectLst/>
              </a:rPr>
              <a:t>Last, the definition of MACE varied between the included studies.</a:t>
            </a:r>
            <a:endParaRPr lang="en-US" sz="2400" dirty="0">
              <a:solidFill>
                <a:schemeClr val="bg1"/>
              </a:solidFill>
            </a:endParaRPr>
          </a:p>
        </p:txBody>
      </p:sp>
    </p:spTree>
    <p:extLst>
      <p:ext uri="{BB962C8B-B14F-4D97-AF65-F5344CB8AC3E}">
        <p14:creationId xmlns:p14="http://schemas.microsoft.com/office/powerpoint/2010/main" val="139567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4676-C047-168A-32A7-BB75A2E4FD8A}"/>
              </a:ext>
            </a:extLst>
          </p:cNvPr>
          <p:cNvSpPr>
            <a:spLocks noGrp="1"/>
          </p:cNvSpPr>
          <p:nvPr>
            <p:ph type="title"/>
          </p:nvPr>
        </p:nvSpPr>
        <p:spPr/>
        <p:txBody>
          <a:bodyPr>
            <a:normAutofit/>
          </a:bodyPr>
          <a:lstStyle/>
          <a:p>
            <a:r>
              <a:rPr lang="en-US" dirty="0">
                <a:solidFill>
                  <a:schemeClr val="bg2"/>
                </a:solidFill>
              </a:rPr>
              <a:t>MOSCA trial 2016</a:t>
            </a:r>
          </a:p>
        </p:txBody>
      </p:sp>
      <p:pic>
        <p:nvPicPr>
          <p:cNvPr id="7" name="Content Placeholder 6">
            <a:extLst>
              <a:ext uri="{FF2B5EF4-FFF2-40B4-BE49-F238E27FC236}">
                <a16:creationId xmlns:a16="http://schemas.microsoft.com/office/drawing/2014/main" id="{062E854B-C4D8-D0DC-23A3-9078167B8B5B}"/>
              </a:ext>
            </a:extLst>
          </p:cNvPr>
          <p:cNvPicPr>
            <a:picLocks noGrp="1" noChangeAspect="1"/>
          </p:cNvPicPr>
          <p:nvPr>
            <p:ph idx="1"/>
          </p:nvPr>
        </p:nvPicPr>
        <p:blipFill>
          <a:blip r:embed="rId2"/>
          <a:srcRect l="6319" t="26345" r="29186" b="28757"/>
          <a:stretch>
            <a:fillRect/>
          </a:stretch>
        </p:blipFill>
        <p:spPr>
          <a:xfrm>
            <a:off x="770600" y="1676570"/>
            <a:ext cx="10507605" cy="4114630"/>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4206945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2588-419D-A80E-1929-B1323670E7FE}"/>
              </a:ext>
            </a:extLst>
          </p:cNvPr>
          <p:cNvSpPr>
            <a:spLocks noGrp="1"/>
          </p:cNvSpPr>
          <p:nvPr>
            <p:ph type="title"/>
          </p:nvPr>
        </p:nvSpPr>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82B0B1F5-0BA4-5E48-4F96-3BE748729AA0}"/>
              </a:ext>
            </a:extLst>
          </p:cNvPr>
          <p:cNvSpPr>
            <a:spLocks noGrp="1"/>
          </p:cNvSpPr>
          <p:nvPr>
            <p:ph idx="1"/>
          </p:nvPr>
        </p:nvSpPr>
        <p:spPr/>
        <p:txBody>
          <a:bodyPr>
            <a:normAutofit/>
          </a:bodyPr>
          <a:lstStyle/>
          <a:p>
            <a:r>
              <a:rPr lang="en-US" sz="2400" dirty="0">
                <a:solidFill>
                  <a:schemeClr val="bg1"/>
                </a:solidFill>
                <a:effectLst/>
              </a:rPr>
              <a:t>Among older adult patients with NSTEMI, an invasive approach did not improve survival compared with a conversative approach. An invasive approach was associated with reduced risk of recurrent MI and urgent revascularization without increased risk for major bleeding. These findings should help with informed decision‐making among older adult patients with NSTEMI.</a:t>
            </a:r>
            <a:endParaRPr lang="en-US" sz="2400" dirty="0">
              <a:solidFill>
                <a:schemeClr val="bg1"/>
              </a:solidFill>
            </a:endParaRPr>
          </a:p>
        </p:txBody>
      </p:sp>
    </p:spTree>
    <p:extLst>
      <p:ext uri="{BB962C8B-B14F-4D97-AF65-F5344CB8AC3E}">
        <p14:creationId xmlns:p14="http://schemas.microsoft.com/office/powerpoint/2010/main" val="100236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00C87DD-93BD-8C67-35A2-476FE45FB23C}"/>
              </a:ext>
            </a:extLst>
          </p:cNvPr>
          <p:cNvSpPr>
            <a:spLocks noGrp="1" noChangeArrowheads="1"/>
          </p:cNvSpPr>
          <p:nvPr>
            <p:ph idx="1"/>
          </p:nvPr>
        </p:nvSpPr>
        <p:spPr bwMode="auto">
          <a:xfrm>
            <a:off x="396240" y="348170"/>
            <a:ext cx="10742177" cy="24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2400" b="1" i="0" u="none" strike="noStrike" cap="none" normalizeH="0" baseline="0" dirty="0">
                <a:ln>
                  <a:noFill/>
                </a:ln>
                <a:solidFill>
                  <a:schemeClr val="bg2"/>
                </a:solidFill>
                <a:effectLst/>
                <a:latin typeface="Arial" panose="020B0604020202020204" pitchFamily="34" charset="0"/>
              </a:rPr>
              <a:t>Population:</a:t>
            </a:r>
            <a:r>
              <a:rPr kumimoji="0" lang="en-US" altLang="en-US" sz="2400" b="0" i="0" u="none" strike="noStrike" cap="none" normalizeH="0" baseline="0" dirty="0">
                <a:ln>
                  <a:noFill/>
                </a:ln>
                <a:solidFill>
                  <a:schemeClr val="bg2"/>
                </a:solidFill>
                <a:effectLst/>
                <a:latin typeface="Arial" panose="020B0604020202020204" pitchFamily="34" charset="0"/>
              </a:rPr>
              <a:t> 106 patients ≥70 yrs with NSTEMI and ≥2 significant comorbidities (</a:t>
            </a:r>
            <a:r>
              <a:rPr lang="en-US" dirty="0">
                <a:solidFill>
                  <a:schemeClr val="bg2"/>
                </a:solidFill>
              </a:rPr>
              <a:t>peripheral artery disease, cerebral vascular disease, dementia, chronic pulmonary disease, chronic renal failure or anemia.</a:t>
            </a:r>
          </a:p>
          <a:p>
            <a:pPr marL="36900" indent="0">
              <a:buNone/>
            </a:pPr>
            <a:r>
              <a:rPr kumimoji="0" lang="en-US" altLang="en-US" sz="2400" b="1" i="0" u="none" strike="noStrike" cap="none" normalizeH="0" baseline="0" dirty="0">
                <a:ln>
                  <a:noFill/>
                </a:ln>
                <a:solidFill>
                  <a:schemeClr val="bg2"/>
                </a:solidFill>
                <a:effectLst/>
                <a:latin typeface="Arial" panose="020B0604020202020204" pitchFamily="34" charset="0"/>
              </a:rPr>
              <a:t>Design:</a:t>
            </a:r>
            <a:r>
              <a:rPr kumimoji="0" lang="en-US" altLang="en-US" sz="2400" b="0" i="0" u="none" strike="noStrike" cap="none" normalizeH="0" baseline="0" dirty="0">
                <a:ln>
                  <a:noFill/>
                </a:ln>
                <a:solidFill>
                  <a:schemeClr val="bg2"/>
                </a:solidFill>
                <a:effectLst/>
                <a:latin typeface="Arial" panose="020B0604020202020204" pitchFamily="34" charset="0"/>
              </a:rPr>
              <a:t> Invasive vs conservative strategy.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Primary outcome:</a:t>
            </a:r>
            <a:r>
              <a:rPr kumimoji="0" lang="en-US" altLang="en-US" sz="2400" b="0" i="0" u="none" strike="noStrike" cap="none" normalizeH="0" baseline="0" dirty="0">
                <a:ln>
                  <a:noFill/>
                </a:ln>
                <a:solidFill>
                  <a:schemeClr val="bg2"/>
                </a:solidFill>
                <a:effectLst/>
                <a:latin typeface="Arial" panose="020B0604020202020204" pitchFamily="34" charset="0"/>
              </a:rPr>
              <a:t> All-cause mortality at 2.5 yrs.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bg2"/>
                </a:solidFill>
                <a:effectLst/>
                <a:latin typeface="Arial" panose="020B0604020202020204" pitchFamily="34" charset="0"/>
              </a:rPr>
              <a:t>Results: </a:t>
            </a:r>
            <a:r>
              <a:rPr kumimoji="0" lang="en-US" altLang="en-US" sz="2400" b="0" i="0" u="none" strike="noStrike" cap="none" normalizeH="0" baseline="0" dirty="0">
                <a:ln>
                  <a:noFill/>
                </a:ln>
                <a:solidFill>
                  <a:schemeClr val="bg2"/>
                </a:solidFill>
                <a:effectLst/>
                <a:latin typeface="Arial" panose="020B0604020202020204" pitchFamily="34" charset="0"/>
              </a:rPr>
              <a:t>No difference in mortality</a:t>
            </a:r>
          </a:p>
        </p:txBody>
      </p:sp>
      <p:pic>
        <p:nvPicPr>
          <p:cNvPr id="6" name="Picture 5">
            <a:extLst>
              <a:ext uri="{FF2B5EF4-FFF2-40B4-BE49-F238E27FC236}">
                <a16:creationId xmlns:a16="http://schemas.microsoft.com/office/drawing/2014/main" id="{B3DC04DF-56A5-1632-5848-2C17711FB221}"/>
              </a:ext>
            </a:extLst>
          </p:cNvPr>
          <p:cNvPicPr>
            <a:picLocks noChangeAspect="1"/>
          </p:cNvPicPr>
          <p:nvPr/>
        </p:nvPicPr>
        <p:blipFill>
          <a:blip r:embed="rId2"/>
          <a:srcRect l="5833" t="35509" r="61548" b="35556"/>
          <a:stretch>
            <a:fillRect/>
          </a:stretch>
        </p:blipFill>
        <p:spPr>
          <a:xfrm>
            <a:off x="152400" y="2822694"/>
            <a:ext cx="8264872" cy="2961640"/>
          </a:xfrm>
          <a:prstGeom prst="rect">
            <a:avLst/>
          </a:prstGeom>
        </p:spPr>
      </p:pic>
      <p:sp>
        <p:nvSpPr>
          <p:cNvPr id="8" name="Rectangle 7">
            <a:extLst>
              <a:ext uri="{FF2B5EF4-FFF2-40B4-BE49-F238E27FC236}">
                <a16:creationId xmlns:a16="http://schemas.microsoft.com/office/drawing/2014/main" id="{EA30D086-9855-D691-004A-2492A21B36B9}"/>
              </a:ext>
            </a:extLst>
          </p:cNvPr>
          <p:cNvSpPr/>
          <p:nvPr/>
        </p:nvSpPr>
        <p:spPr>
          <a:xfrm>
            <a:off x="306806" y="3384997"/>
            <a:ext cx="11409680" cy="346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3AC804-5671-8AD8-9107-34A10969EE0A}"/>
              </a:ext>
            </a:extLst>
          </p:cNvPr>
          <p:cNvPicPr>
            <a:picLocks noChangeAspect="1"/>
          </p:cNvPicPr>
          <p:nvPr/>
        </p:nvPicPr>
        <p:blipFill>
          <a:blip r:embed="rId2"/>
          <a:srcRect l="38932" t="27045" r="30250" b="35557"/>
          <a:stretch>
            <a:fillRect/>
          </a:stretch>
        </p:blipFill>
        <p:spPr>
          <a:xfrm>
            <a:off x="2414549" y="960505"/>
            <a:ext cx="8315115" cy="4076262"/>
          </a:xfrm>
          <a:prstGeom prst="rect">
            <a:avLst/>
          </a:prstGeom>
        </p:spPr>
      </p:pic>
    </p:spTree>
    <p:extLst>
      <p:ext uri="{BB962C8B-B14F-4D97-AF65-F5344CB8AC3E}">
        <p14:creationId xmlns:p14="http://schemas.microsoft.com/office/powerpoint/2010/main" val="305476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E1B5-2348-369C-6A57-EF6CF6A05044}"/>
              </a:ext>
            </a:extLst>
          </p:cNvPr>
          <p:cNvSpPr>
            <a:spLocks noGrp="1"/>
          </p:cNvSpPr>
          <p:nvPr>
            <p:ph type="title"/>
          </p:nvPr>
        </p:nvSpPr>
        <p:spPr/>
        <p:txBody>
          <a:bodyPr/>
          <a:lstStyle/>
          <a:p>
            <a:r>
              <a:rPr lang="en-US" dirty="0">
                <a:solidFill>
                  <a:schemeClr val="bg2"/>
                </a:solidFill>
              </a:rPr>
              <a:t>After Eighty Trial (2016, </a:t>
            </a:r>
            <a:r>
              <a:rPr lang="en-US" dirty="0" err="1">
                <a:solidFill>
                  <a:schemeClr val="bg2"/>
                </a:solidFill>
              </a:rPr>
              <a:t>Tegn</a:t>
            </a:r>
            <a:r>
              <a:rPr lang="en-US" dirty="0">
                <a:solidFill>
                  <a:schemeClr val="bg2"/>
                </a:solidFill>
              </a:rPr>
              <a:t> et al., </a:t>
            </a:r>
            <a:r>
              <a:rPr lang="en-US" i="1" dirty="0">
                <a:solidFill>
                  <a:schemeClr val="bg2"/>
                </a:solidFill>
              </a:rPr>
              <a:t>Lancet</a:t>
            </a:r>
            <a:r>
              <a:rPr lang="en-US" dirty="0">
                <a:solidFill>
                  <a:schemeClr val="bg2"/>
                </a:solidFill>
              </a:rPr>
              <a:t>)</a:t>
            </a:r>
          </a:p>
        </p:txBody>
      </p:sp>
      <p:sp>
        <p:nvSpPr>
          <p:cNvPr id="3" name="Content Placeholder 2">
            <a:extLst>
              <a:ext uri="{FF2B5EF4-FFF2-40B4-BE49-F238E27FC236}">
                <a16:creationId xmlns:a16="http://schemas.microsoft.com/office/drawing/2014/main" id="{8459C245-DB0D-B1FE-0429-58946119708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8AA2DD7-C25B-CBEA-E1DF-89436350AB4A}"/>
              </a:ext>
            </a:extLst>
          </p:cNvPr>
          <p:cNvPicPr>
            <a:picLocks noChangeAspect="1"/>
          </p:cNvPicPr>
          <p:nvPr/>
        </p:nvPicPr>
        <p:blipFill>
          <a:blip r:embed="rId2"/>
          <a:srcRect l="6000" t="34963" r="30750" b="36000"/>
          <a:stretch>
            <a:fillRect/>
          </a:stretch>
        </p:blipFill>
        <p:spPr>
          <a:xfrm>
            <a:off x="519210" y="2126588"/>
            <a:ext cx="11382669" cy="3496446"/>
          </a:xfrm>
          <a:prstGeom prst="rect">
            <a:avLst/>
          </a:prstGeom>
        </p:spPr>
      </p:pic>
    </p:spTree>
    <p:extLst>
      <p:ext uri="{BB962C8B-B14F-4D97-AF65-F5344CB8AC3E}">
        <p14:creationId xmlns:p14="http://schemas.microsoft.com/office/powerpoint/2010/main" val="22772817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3043</TotalTime>
  <Words>2726</Words>
  <Application>Microsoft Office PowerPoint</Application>
  <PresentationFormat>Widescreen</PresentationFormat>
  <Paragraphs>183</Paragraphs>
  <Slides>70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vt:lpstr>
      <vt:lpstr>Calibri</vt:lpstr>
      <vt:lpstr>Calisto MT</vt:lpstr>
      <vt:lpstr>OTNEJMQuadraat</vt:lpstr>
      <vt:lpstr>OTNEJMScalaSansLF</vt:lpstr>
      <vt:lpstr>Times New Roman</vt:lpstr>
      <vt:lpstr>TimesNewRomanPSMT</vt:lpstr>
      <vt:lpstr>Wingdings 2</vt:lpstr>
      <vt:lpstr>Slate</vt:lpstr>
      <vt:lpstr>SENIOR-RITA trial and a recent Meta-analysis of RCTs</vt:lpstr>
      <vt:lpstr>Disclosures</vt:lpstr>
      <vt:lpstr>Question?</vt:lpstr>
      <vt:lpstr>Italian Elderly ACS Trial (2012, JACC Intv)</vt:lpstr>
      <vt:lpstr>PowerPoint Presentation</vt:lpstr>
      <vt:lpstr>PowerPoint Presentation</vt:lpstr>
      <vt:lpstr>MOSCA trial 2016</vt:lpstr>
      <vt:lpstr>PowerPoint Presentation</vt:lpstr>
      <vt:lpstr>After Eighty Trial (2016, Tegn et al., Lancet)</vt:lpstr>
      <vt:lpstr>PowerPoint Presentation</vt:lpstr>
      <vt:lpstr>PowerPoint Presentation</vt:lpstr>
      <vt:lpstr>80+ study</vt:lpstr>
      <vt:lpstr>PowerPoint Presentation</vt:lpstr>
      <vt:lpstr>PowerPoint Presentation</vt:lpstr>
      <vt:lpstr>RINCAL Trial (2021, EuroIntervention)</vt:lpstr>
      <vt:lpstr>PowerPoint Presentation</vt:lpstr>
      <vt:lpstr>MOSCA-FRAIL Trial (2023, JAMA)</vt:lpstr>
      <vt:lpstr>PowerPoint Presentation</vt:lpstr>
      <vt:lpstr>PowerPoint Presentation</vt:lpstr>
      <vt:lpstr>Introduction</vt:lpstr>
      <vt:lpstr>Methods</vt:lpstr>
      <vt:lpstr>Inclusion criteria</vt:lpstr>
      <vt:lpstr>Exclusion criteria</vt:lpstr>
      <vt:lpstr>Frailty, Coexisting Conditions, and Cognitive Impairment</vt:lpstr>
      <vt:lpstr>PowerPoint Presentation</vt:lpstr>
      <vt:lpstr>Modified Rockwood Clinical Frailty Scale  </vt:lpstr>
      <vt:lpstr>Charlson Comorbidity Index</vt:lpstr>
      <vt:lpstr>Cognitive impairment</vt:lpstr>
      <vt:lpstr>Randomization </vt:lpstr>
      <vt:lpstr>Best available medical therapy</vt:lpstr>
      <vt:lpstr>Coronary angiography</vt:lpstr>
      <vt:lpstr>Outcomes</vt:lpstr>
      <vt:lpstr>PowerPoint Presentation</vt:lpstr>
      <vt:lpstr>Statistical Analysis </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Limitations</vt:lpstr>
      <vt:lpstr>PowerPoint Presentation</vt:lpstr>
      <vt:lpstr>Conclusion</vt:lpstr>
      <vt:lpstr>PowerPoint Presentation</vt:lpstr>
      <vt:lpstr>PowerPoint Presentation</vt:lpstr>
      <vt:lpstr>Methods</vt:lpstr>
      <vt:lpstr>Outcomes</vt:lpstr>
      <vt:lpstr>Assessment of the Quality of the Included Studies </vt:lpstr>
      <vt:lpstr>Statistical Analysis</vt:lpstr>
      <vt:lpstr>RESULTS</vt:lpstr>
      <vt:lpstr>PowerPoint Presentation</vt:lpstr>
      <vt:lpstr>Outcomes</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Limitations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Mohamed Hamed</dc:creator>
  <cp:lastModifiedBy>Mohamed Hamed</cp:lastModifiedBy>
  <cp:revision>17</cp:revision>
  <dcterms:created xsi:type="dcterms:W3CDTF">2024-09-09T13:54:33Z</dcterms:created>
  <dcterms:modified xsi:type="dcterms:W3CDTF">2025-09-25T14:33:01Z</dcterms:modified>
</cp:coreProperties>
</file>