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6"/>
  </p:notesMasterIdLst>
  <p:sldIdLst>
    <p:sldId id="294" r:id="rId2"/>
    <p:sldId id="391" r:id="rId3"/>
    <p:sldId id="392" r:id="rId4"/>
    <p:sldId id="399" r:id="rId5"/>
    <p:sldId id="397" r:id="rId6"/>
    <p:sldId id="400" r:id="rId7"/>
    <p:sldId id="396" r:id="rId8"/>
    <p:sldId id="398" r:id="rId9"/>
    <p:sldId id="401" r:id="rId10"/>
    <p:sldId id="404" r:id="rId11"/>
    <p:sldId id="402" r:id="rId12"/>
    <p:sldId id="403" r:id="rId13"/>
    <p:sldId id="370" r:id="rId14"/>
    <p:sldId id="423" r:id="rId15"/>
    <p:sldId id="408" r:id="rId16"/>
    <p:sldId id="405" r:id="rId17"/>
    <p:sldId id="393" r:id="rId18"/>
    <p:sldId id="413" r:id="rId19"/>
    <p:sldId id="424" r:id="rId20"/>
    <p:sldId id="425" r:id="rId21"/>
    <p:sldId id="345" r:id="rId22"/>
    <p:sldId id="426" r:id="rId23"/>
    <p:sldId id="385" r:id="rId24"/>
    <p:sldId id="389" r:id="rId25"/>
    <p:sldId id="427" r:id="rId26"/>
    <p:sldId id="428" r:id="rId27"/>
    <p:sldId id="429" r:id="rId28"/>
    <p:sldId id="414" r:id="rId29"/>
    <p:sldId id="430" r:id="rId30"/>
    <p:sldId id="431" r:id="rId31"/>
    <p:sldId id="384" r:id="rId32"/>
    <p:sldId id="433" r:id="rId33"/>
    <p:sldId id="434" r:id="rId34"/>
    <p:sldId id="44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660"/>
  </p:normalViewPr>
  <p:slideViewPr>
    <p:cSldViewPr>
      <p:cViewPr varScale="1">
        <p:scale>
          <a:sx n="100" d="100"/>
          <a:sy n="100" d="100"/>
        </p:scale>
        <p:origin x="193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67F5B-AA72-4906-AABC-199489B35D12}" type="datetimeFigureOut">
              <a:rPr lang="es-AR" smtClean="0"/>
              <a:t>30/6/2025</a:t>
            </a:fld>
            <a:endParaRPr lang="es-A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F8F665-9761-4E71-BF37-936B5BF80F1F}" type="slidenum">
              <a:rPr lang="es-AR" smtClean="0"/>
              <a:t>‹#›</a:t>
            </a:fld>
            <a:endParaRPr lang="es-AR"/>
          </a:p>
        </p:txBody>
      </p:sp>
    </p:spTree>
    <p:extLst>
      <p:ext uri="{BB962C8B-B14F-4D97-AF65-F5344CB8AC3E}">
        <p14:creationId xmlns:p14="http://schemas.microsoft.com/office/powerpoint/2010/main" val="3966266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46DA-B8F2-4F5F-B7AF-7ABC4A238A72}" type="slidenum">
              <a:rPr lang="en-US" smtClean="0"/>
              <a:t>23</a:t>
            </a:fld>
            <a:endParaRPr lang="en-US" dirty="0"/>
          </a:p>
        </p:txBody>
      </p:sp>
    </p:spTree>
    <p:extLst>
      <p:ext uri="{BB962C8B-B14F-4D97-AF65-F5344CB8AC3E}">
        <p14:creationId xmlns:p14="http://schemas.microsoft.com/office/powerpoint/2010/main" val="249292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46DA-B8F2-4F5F-B7AF-7ABC4A238A72}" type="slidenum">
              <a:rPr lang="en-US" smtClean="0"/>
              <a:t>32</a:t>
            </a:fld>
            <a:endParaRPr lang="en-US" dirty="0"/>
          </a:p>
        </p:txBody>
      </p:sp>
    </p:spTree>
    <p:extLst>
      <p:ext uri="{BB962C8B-B14F-4D97-AF65-F5344CB8AC3E}">
        <p14:creationId xmlns:p14="http://schemas.microsoft.com/office/powerpoint/2010/main" val="217490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61E80B-1A9F-41F0-B7FE-8DA26BF0E812}" type="datetimeFigureOut">
              <a:rPr lang="en-US" smtClean="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FECFA1-8972-4C3B-A38D-31B1267ED7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1E80B-1A9F-41F0-B7FE-8DA26BF0E812}" type="datetimeFigureOut">
              <a:rPr lang="en-US" smtClean="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FECFA1-8972-4C3B-A38D-31B1267ED7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1E80B-1A9F-41F0-B7FE-8DA26BF0E812}" type="datetimeFigureOut">
              <a:rPr lang="en-US" smtClean="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FECFA1-8972-4C3B-A38D-31B1267ED7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1E80B-1A9F-41F0-B7FE-8DA26BF0E812}" type="datetimeFigureOut">
              <a:rPr lang="en-US" smtClean="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FECFA1-8972-4C3B-A38D-31B1267ED7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61E80B-1A9F-41F0-B7FE-8DA26BF0E812}" type="datetimeFigureOut">
              <a:rPr lang="en-US" smtClean="0"/>
              <a:pPr/>
              <a:t>6/30/2025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FECFA1-8972-4C3B-A38D-31B1267ED7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61E80B-1A9F-41F0-B7FE-8DA26BF0E812}" type="datetimeFigureOut">
              <a:rPr lang="en-US" smtClean="0"/>
              <a:pPr/>
              <a:t>6/30/2025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FECFA1-8972-4C3B-A38D-31B1267ED7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61E80B-1A9F-41F0-B7FE-8DA26BF0E812}" type="datetimeFigureOut">
              <a:rPr lang="en-US" smtClean="0"/>
              <a:pPr/>
              <a:t>6/30/2025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FECFA1-8972-4C3B-A38D-31B1267ED7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61E80B-1A9F-41F0-B7FE-8DA26BF0E812}" type="datetimeFigureOut">
              <a:rPr lang="en-US" smtClean="0"/>
              <a:pPr/>
              <a:t>6/30/2025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FECFA1-8972-4C3B-A38D-31B1267ED7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1E80B-1A9F-41F0-B7FE-8DA26BF0E812}" type="datetimeFigureOut">
              <a:rPr lang="en-US" smtClean="0"/>
              <a:pPr/>
              <a:t>6/30/2025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FECFA1-8972-4C3B-A38D-31B1267ED7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61E80B-1A9F-41F0-B7FE-8DA26BF0E812}" type="datetimeFigureOut">
              <a:rPr lang="en-US" smtClean="0"/>
              <a:pPr/>
              <a:t>6/30/2025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FECFA1-8972-4C3B-A38D-31B1267ED7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61E80B-1A9F-41F0-B7FE-8DA26BF0E812}" type="datetimeFigureOut">
              <a:rPr lang="en-US" smtClean="0"/>
              <a:pPr/>
              <a:t>6/30/2025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FECFA1-8972-4C3B-A38D-31B1267ED7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1E80B-1A9F-41F0-B7FE-8DA26BF0E812}" type="datetimeFigureOut">
              <a:rPr lang="en-US" smtClean="0"/>
              <a:pPr/>
              <a:t>6/30/2025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ECFA1-8972-4C3B-A38D-31B1267ED7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barryjmarshall.blogspot.com/" TargetMode="Externa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457200"/>
            <a:ext cx="8763000" cy="1447800"/>
          </a:xfrm>
        </p:spPr>
        <p:txBody>
          <a:bodyPr>
            <a:normAutofit/>
          </a:bodyPr>
          <a:lstStyle/>
          <a:p>
            <a:pPr algn="ctr" eaLnBrk="1" fontAlgn="auto" hangingPunct="1">
              <a:spcAft>
                <a:spcPts val="0"/>
              </a:spcAft>
              <a:defRPr/>
            </a:pPr>
            <a:r>
              <a:rPr lang="en-US" sz="3600" b="1" dirty="0">
                <a:solidFill>
                  <a:srgbClr val="00B0F0"/>
                </a:solidFill>
                <a:latin typeface="Copperplate Gothic Bold" pitchFamily="34" charset="0"/>
              </a:rPr>
              <a:t>MANAGEMENT OF ACID INDIGESTION</a:t>
            </a:r>
          </a:p>
        </p:txBody>
      </p:sp>
      <p:sp>
        <p:nvSpPr>
          <p:cNvPr id="16387" name="Rectangle 3"/>
          <p:cNvSpPr>
            <a:spLocks noGrp="1" noChangeArrowheads="1"/>
          </p:cNvSpPr>
          <p:nvPr>
            <p:ph type="subTitle" idx="1"/>
          </p:nvPr>
        </p:nvSpPr>
        <p:spPr>
          <a:xfrm>
            <a:off x="0" y="2095500"/>
            <a:ext cx="9144000" cy="2971800"/>
          </a:xfrm>
        </p:spPr>
        <p:txBody>
          <a:bodyPr>
            <a:normAutofit/>
          </a:bodyPr>
          <a:lstStyle/>
          <a:p>
            <a:pPr eaLnBrk="1" hangingPunct="1">
              <a:lnSpc>
                <a:spcPct val="80000"/>
              </a:lnSpc>
              <a:spcBef>
                <a:spcPct val="0"/>
              </a:spcBef>
            </a:pPr>
            <a:r>
              <a:rPr lang="es-ES" sz="2000" b="1" dirty="0">
                <a:latin typeface="Copperplate Gothic Bold" pitchFamily="34" charset="0"/>
              </a:rPr>
              <a:t>J.C. Meeroff, MD, PhD</a:t>
            </a:r>
          </a:p>
          <a:p>
            <a:pPr eaLnBrk="1" hangingPunct="1">
              <a:lnSpc>
                <a:spcPct val="80000"/>
              </a:lnSpc>
              <a:spcBef>
                <a:spcPct val="0"/>
              </a:spcBef>
            </a:pPr>
            <a:endParaRPr lang="es-ES" sz="2000" b="1" dirty="0">
              <a:latin typeface="Copperplate Gothic Bold" pitchFamily="34" charset="0"/>
            </a:endParaRPr>
          </a:p>
          <a:p>
            <a:pPr eaLnBrk="1" hangingPunct="1">
              <a:lnSpc>
                <a:spcPct val="80000"/>
              </a:lnSpc>
              <a:spcBef>
                <a:spcPct val="0"/>
              </a:spcBef>
            </a:pPr>
            <a:r>
              <a:rPr lang="es-ES" sz="2000" b="1" dirty="0">
                <a:latin typeface="Copperplate Gothic Bold" pitchFamily="34" charset="0"/>
              </a:rPr>
              <a:t>Gaia, Florida Institute of integrative medicine</a:t>
            </a:r>
          </a:p>
          <a:p>
            <a:pPr eaLnBrk="1" hangingPunct="1">
              <a:lnSpc>
                <a:spcPct val="80000"/>
              </a:lnSpc>
              <a:spcBef>
                <a:spcPct val="0"/>
              </a:spcBef>
            </a:pPr>
            <a:endParaRPr lang="es-ES" sz="2000" b="1" dirty="0">
              <a:latin typeface="Copperplate Gothic Bold" pitchFamily="34" charset="0"/>
            </a:endParaRPr>
          </a:p>
          <a:p>
            <a:pPr eaLnBrk="1" hangingPunct="1">
              <a:lnSpc>
                <a:spcPct val="80000"/>
              </a:lnSpc>
              <a:spcBef>
                <a:spcPct val="0"/>
              </a:spcBef>
            </a:pPr>
            <a:endParaRPr lang="es-ES" sz="2000" b="1" dirty="0">
              <a:latin typeface="Copperplate Gothic Bold" pitchFamily="34" charset="0"/>
            </a:endParaRPr>
          </a:p>
          <a:p>
            <a:pPr eaLnBrk="1" hangingPunct="1">
              <a:lnSpc>
                <a:spcPct val="80000"/>
              </a:lnSpc>
              <a:spcBef>
                <a:spcPct val="0"/>
              </a:spcBef>
            </a:pPr>
            <a:r>
              <a:rPr lang="es-ES" sz="2000" b="1" dirty="0">
                <a:latin typeface="Copperplate Gothic Bold" pitchFamily="34" charset="0"/>
              </a:rPr>
              <a:t>Florida, USA</a:t>
            </a:r>
          </a:p>
        </p:txBody>
      </p:sp>
      <p:sp>
        <p:nvSpPr>
          <p:cNvPr id="16388" name="TextBox 4"/>
          <p:cNvSpPr txBox="1">
            <a:spLocks noChangeArrowheads="1"/>
          </p:cNvSpPr>
          <p:nvPr/>
        </p:nvSpPr>
        <p:spPr bwMode="auto">
          <a:xfrm>
            <a:off x="152400" y="5943600"/>
            <a:ext cx="8686800" cy="338554"/>
          </a:xfrm>
          <a:prstGeom prst="rect">
            <a:avLst/>
          </a:prstGeom>
          <a:noFill/>
          <a:ln w="9525">
            <a:noFill/>
            <a:miter lim="800000"/>
            <a:headEnd/>
            <a:tailEnd/>
          </a:ln>
        </p:spPr>
        <p:txBody>
          <a:bodyPr wrap="square">
            <a:spAutoFit/>
          </a:bodyPr>
          <a:lstStyle/>
          <a:p>
            <a:pPr algn="ctr"/>
            <a:r>
              <a:rPr lang="en-US" sz="1600" b="1" dirty="0">
                <a:latin typeface="Tahoma" pitchFamily="34" charset="0"/>
                <a:cs typeface="Tahoma" pitchFamily="34" charset="0"/>
              </a:rPr>
              <a:t>Internal Medicine Lectures Series.  Boca Ratón, FL 2025. JCM All </a:t>
            </a:r>
            <a:r>
              <a:rPr lang="en-US" sz="1600" b="1">
                <a:latin typeface="Tahoma" pitchFamily="34" charset="0"/>
                <a:cs typeface="Tahoma" pitchFamily="34" charset="0"/>
              </a:rPr>
              <a:t>rights reserved</a:t>
            </a:r>
            <a:endParaRPr lang="en-US" sz="1600" b="1" dirty="0">
              <a:latin typeface="Tahoma" pitchFamily="34" charset="0"/>
              <a:cs typeface="Tahoma" pitchFamily="34" charset="0"/>
            </a:endParaRPr>
          </a:p>
        </p:txBody>
      </p:sp>
      <p:pic>
        <p:nvPicPr>
          <p:cNvPr id="16389" name="Picture 5" descr="big_gaia.gif"/>
          <p:cNvPicPr>
            <a:picLocks noChangeAspect="1"/>
          </p:cNvPicPr>
          <p:nvPr/>
        </p:nvPicPr>
        <p:blipFill>
          <a:blip r:embed="rId2" cstate="print"/>
          <a:srcRect/>
          <a:stretch>
            <a:fillRect/>
          </a:stretch>
        </p:blipFill>
        <p:spPr bwMode="auto">
          <a:xfrm>
            <a:off x="152400" y="3276600"/>
            <a:ext cx="2114550" cy="1833563"/>
          </a:xfrm>
          <a:prstGeom prst="rect">
            <a:avLst/>
          </a:prstGeom>
          <a:noFill/>
          <a:ln w="9525">
            <a:noFill/>
            <a:miter lim="800000"/>
            <a:headEnd/>
            <a:tailEnd/>
          </a:ln>
        </p:spPr>
      </p:pic>
    </p:spTree>
    <p:extLst>
      <p:ext uri="{BB962C8B-B14F-4D97-AF65-F5344CB8AC3E}">
        <p14:creationId xmlns:p14="http://schemas.microsoft.com/office/powerpoint/2010/main" val="1591477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ChangeArrowheads="1"/>
          </p:cNvSpPr>
          <p:nvPr/>
        </p:nvSpPr>
        <p:spPr bwMode="auto">
          <a:xfrm>
            <a:off x="152400" y="967154"/>
            <a:ext cx="8757138" cy="703385"/>
          </a:xfrm>
          <a:prstGeom prst="rect">
            <a:avLst/>
          </a:prstGeom>
          <a:noFill/>
          <a:ln w="9525">
            <a:noFill/>
            <a:miter lim="800000"/>
            <a:headEnd/>
            <a:tailEnd/>
          </a:ln>
        </p:spPr>
        <p:txBody>
          <a:bodyPr anchor="ctr"/>
          <a:lstStyle/>
          <a:p>
            <a:pPr algn="ctr">
              <a:defRPr/>
            </a:pPr>
            <a:r>
              <a:rPr lang="en-US"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FAMOUS PEOPLE WHO SUFFERED PUD</a:t>
            </a:r>
          </a:p>
        </p:txBody>
      </p:sp>
      <p:sp>
        <p:nvSpPr>
          <p:cNvPr id="30724" name="Rectangle 5"/>
          <p:cNvSpPr>
            <a:spLocks noChangeArrowheads="1"/>
          </p:cNvSpPr>
          <p:nvPr/>
        </p:nvSpPr>
        <p:spPr bwMode="auto">
          <a:xfrm>
            <a:off x="838200" y="967154"/>
            <a:ext cx="6934200" cy="1113692"/>
          </a:xfrm>
          <a:prstGeom prst="rect">
            <a:avLst/>
          </a:prstGeom>
          <a:noFill/>
          <a:ln w="9525">
            <a:noFill/>
            <a:miter lim="800000"/>
            <a:headEnd/>
            <a:tailEnd/>
          </a:ln>
        </p:spPr>
        <p:txBody>
          <a:bodyPr anchor="ctr"/>
          <a:lstStyle/>
          <a:p>
            <a:pPr algn="ctr"/>
            <a:endParaRPr lang="en-US" sz="1538" dirty="0">
              <a:latin typeface="Century Gothic" pitchFamily="34" charset="0"/>
            </a:endParaRPr>
          </a:p>
        </p:txBody>
      </p:sp>
      <p:sp>
        <p:nvSpPr>
          <p:cNvPr id="3" name="TextBox 2"/>
          <p:cNvSpPr txBox="1"/>
          <p:nvPr/>
        </p:nvSpPr>
        <p:spPr>
          <a:xfrm>
            <a:off x="60214" y="1670539"/>
            <a:ext cx="8966555" cy="1749005"/>
          </a:xfrm>
          <a:prstGeom prst="rect">
            <a:avLst/>
          </a:prstGeom>
          <a:noFill/>
        </p:spPr>
        <p:txBody>
          <a:bodyPr wrap="square" rtlCol="0">
            <a:spAutoFit/>
          </a:bodyPr>
          <a:lstStyle/>
          <a:p>
            <a:r>
              <a:rPr lang="en-US" sz="1538" dirty="0">
                <a:latin typeface="Arial" panose="020B0604020202020204" pitchFamily="34" charset="0"/>
                <a:cs typeface="Arial" panose="020B0604020202020204" pitchFamily="34" charset="0"/>
              </a:rPr>
              <a:t>While traveling in Argentina in the 1830s, Charles Darwin acquired two significant GI diseases:</a:t>
            </a:r>
          </a:p>
          <a:p>
            <a:pPr marL="263759" indent="-263759">
              <a:buFont typeface="Wingdings" panose="05000000000000000000" pitchFamily="2" charset="2"/>
              <a:buChar char="ü"/>
            </a:pPr>
            <a:endParaRPr lang="en-US" sz="1538" dirty="0">
              <a:latin typeface="Arial" panose="020B0604020202020204" pitchFamily="34" charset="0"/>
              <a:cs typeface="Arial" panose="020B0604020202020204" pitchFamily="34" charset="0"/>
            </a:endParaRPr>
          </a:p>
          <a:p>
            <a:pPr marL="263759" indent="-263759">
              <a:buFont typeface="Wingdings" panose="05000000000000000000" pitchFamily="2" charset="2"/>
              <a:buChar char="ü"/>
            </a:pPr>
            <a:r>
              <a:rPr lang="en-US" sz="1538" dirty="0">
                <a:latin typeface="Arial" panose="020B0604020202020204" pitchFamily="34" charset="0"/>
                <a:cs typeface="Arial" panose="020B0604020202020204" pitchFamily="34" charset="0"/>
              </a:rPr>
              <a:t>Chagas disease, he was bitten by vinchucas in Mendoza</a:t>
            </a:r>
          </a:p>
          <a:p>
            <a:pPr marL="263759" indent="-263759">
              <a:buFont typeface="Wingdings" panose="05000000000000000000" pitchFamily="2" charset="2"/>
              <a:buChar char="ü"/>
            </a:pPr>
            <a:endParaRPr lang="en-US" sz="1538" dirty="0">
              <a:latin typeface="Arial" panose="020B0604020202020204" pitchFamily="34" charset="0"/>
              <a:cs typeface="Arial" panose="020B0604020202020204" pitchFamily="34" charset="0"/>
            </a:endParaRPr>
          </a:p>
          <a:p>
            <a:pPr marL="263759" indent="-263759">
              <a:buFont typeface="Wingdings" panose="05000000000000000000" pitchFamily="2" charset="2"/>
              <a:buChar char="ü"/>
            </a:pPr>
            <a:r>
              <a:rPr lang="en-US" sz="1538" dirty="0">
                <a:latin typeface="Arial" panose="020B0604020202020204" pitchFamily="34" charset="0"/>
                <a:cs typeface="Arial" panose="020B0604020202020204" pitchFamily="34" charset="0"/>
              </a:rPr>
              <a:t>Peptic ulcer disease, he probably consume contaminated water as Barry Marshall suggested in is blog  </a:t>
            </a:r>
            <a:r>
              <a:rPr lang="en-US" sz="1538" u="sng" dirty="0">
                <a:latin typeface="Arial" panose="020B0604020202020204" pitchFamily="34" charset="0"/>
                <a:cs typeface="Arial" panose="020B0604020202020204" pitchFamily="34" charset="0"/>
                <a:hlinkClick r:id="rId2"/>
              </a:rPr>
              <a:t>http://barryjmarshall.blogspot.com/</a:t>
            </a:r>
            <a:r>
              <a:rPr lang="en-US" sz="1538" dirty="0">
                <a:latin typeface="Arial" panose="020B0604020202020204" pitchFamily="34" charset="0"/>
                <a:cs typeface="Arial" panose="020B0604020202020204" pitchFamily="34" charset="0"/>
              </a:rPr>
              <a:t>2009/02/darwins-illness-was-helicobacter-pylori.html</a:t>
            </a:r>
          </a:p>
          <a:p>
            <a:pPr marL="263759" indent="-263759">
              <a:buFont typeface="Wingdings" panose="05000000000000000000" pitchFamily="2" charset="2"/>
              <a:buChar char="ü"/>
            </a:pPr>
            <a:endParaRPr lang="en-US" sz="1538"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66" y="3382465"/>
            <a:ext cx="2660991" cy="2579077"/>
          </a:xfrm>
          <a:prstGeom prst="rect">
            <a:avLst/>
          </a:prstGeom>
        </p:spPr>
      </p:pic>
      <p:pic>
        <p:nvPicPr>
          <p:cNvPr id="1026" name="Picture 2" descr="COVID-19 Overwhelming Impact on LATAM Smartphone Mark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7892" y="3377137"/>
            <a:ext cx="2649015" cy="2584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913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B146E-765A-B9C8-B4FC-49BBADE0A6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96CCE5-1DFB-8B93-9BCF-B9013782EC24}"/>
              </a:ext>
            </a:extLst>
          </p:cNvPr>
          <p:cNvSpPr>
            <a:spLocks noGrp="1"/>
          </p:cNvSpPr>
          <p:nvPr>
            <p:ph type="title"/>
          </p:nvPr>
        </p:nvSpPr>
        <p:spPr/>
        <p:txBody>
          <a:bodyPr>
            <a:normAutofit/>
          </a:bodyPr>
          <a:lstStyle/>
          <a:p>
            <a:r>
              <a:rPr lang="en-US" dirty="0">
                <a:solidFill>
                  <a:srgbClr val="00B0F0"/>
                </a:solidFill>
                <a:latin typeface="Copperplate Gothic Bold" panose="020E0705020206020404" pitchFamily="34" charset="0"/>
              </a:rPr>
              <a:t>PUD in the good old days</a:t>
            </a:r>
            <a:endParaRPr lang="es-AR" dirty="0">
              <a:solidFill>
                <a:srgbClr val="00B0F0"/>
              </a:solidFill>
              <a:latin typeface="Copperplate Gothic Bold" panose="020E0705020206020404" pitchFamily="34" charset="0"/>
            </a:endParaRPr>
          </a:p>
        </p:txBody>
      </p:sp>
      <p:sp>
        <p:nvSpPr>
          <p:cNvPr id="4" name="TextBox 3">
            <a:extLst>
              <a:ext uri="{FF2B5EF4-FFF2-40B4-BE49-F238E27FC236}">
                <a16:creationId xmlns:a16="http://schemas.microsoft.com/office/drawing/2014/main" id="{1F91867A-9519-B960-8C5D-68CA1CE8752D}"/>
              </a:ext>
            </a:extLst>
          </p:cNvPr>
          <p:cNvSpPr txBox="1"/>
          <p:nvPr/>
        </p:nvSpPr>
        <p:spPr>
          <a:xfrm>
            <a:off x="685800" y="1436688"/>
            <a:ext cx="4572000" cy="4247317"/>
          </a:xfrm>
          <a:prstGeom prst="rect">
            <a:avLst/>
          </a:prstGeom>
          <a:noFill/>
        </p:spPr>
        <p:txBody>
          <a:bodyPr wrap="square">
            <a:spAutoFit/>
          </a:bodyPr>
          <a:lstStyle/>
          <a:p>
            <a:pPr marL="342900" indent="-342900">
              <a:buFont typeface="Wingdings" panose="05000000000000000000" pitchFamily="2" charset="2"/>
              <a:buChar char="ü"/>
            </a:pPr>
            <a:r>
              <a:rPr lang="en-US" sz="1800">
                <a:latin typeface="Arial" panose="020B0604020202020204" pitchFamily="34" charset="0"/>
                <a:cs typeface="Arial" panose="020B0604020202020204" pitchFamily="34" charset="0"/>
              </a:rPr>
              <a:t>PUD was the “bread and butter” of all gastroenterologists</a:t>
            </a:r>
          </a:p>
          <a:p>
            <a:pPr marL="342900" indent="-342900">
              <a:buFont typeface="Wingdings" panose="05000000000000000000" pitchFamily="2" charset="2"/>
              <a:buChar char="ü"/>
            </a:pPr>
            <a:endParaRPr lang="en-US" sz="180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1800">
                <a:latin typeface="Arial" panose="020B0604020202020204" pitchFamily="34" charset="0"/>
                <a:cs typeface="Arial" panose="020B0604020202020204" pitchFamily="34" charset="0"/>
              </a:rPr>
              <a:t>Tobacco smoking and milk for “ulcers” were common features in almost all Hollywood movies of the 1930s,1940s and early 1950s</a:t>
            </a:r>
          </a:p>
          <a:p>
            <a:pPr marL="342900" indent="-342900">
              <a:buFont typeface="Wingdings" panose="05000000000000000000" pitchFamily="2" charset="2"/>
              <a:buChar char="ü"/>
            </a:pPr>
            <a:endParaRPr lang="en-US" sz="180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1800">
                <a:latin typeface="Arial" panose="020B0604020202020204" pitchFamily="34" charset="0"/>
                <a:cs typeface="Arial" panose="020B0604020202020204" pitchFamily="34" charset="0"/>
              </a:rPr>
              <a:t>Every day we performed dozens of gastric juice analysis and the ratio duodenal/gastric ulcers was 4/1</a:t>
            </a:r>
          </a:p>
          <a:p>
            <a:pPr marL="342900" indent="-342900">
              <a:buFont typeface="Wingdings" panose="05000000000000000000" pitchFamily="2" charset="2"/>
              <a:buChar char="ü"/>
            </a:pPr>
            <a:endParaRPr lang="en-US" sz="180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1800" b="1">
                <a:solidFill>
                  <a:srgbClr val="7030A0"/>
                </a:solidFill>
                <a:latin typeface="Arial" panose="020B0604020202020204" pitchFamily="34" charset="0"/>
                <a:cs typeface="Arial" panose="020B0604020202020204" pitchFamily="34" charset="0"/>
              </a:rPr>
              <a:t>Reliable epidemiologic data from last century is missing since PUD was non reportable</a:t>
            </a:r>
            <a:endParaRPr lang="en-US" sz="1800" b="1" dirty="0">
              <a:solidFill>
                <a:srgbClr val="7030A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E5EE73F-36DD-30B1-47E3-AE204D55D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209800"/>
            <a:ext cx="3134071" cy="1866021"/>
          </a:xfrm>
          <a:prstGeom prst="rect">
            <a:avLst/>
          </a:prstGeom>
        </p:spPr>
      </p:pic>
      <p:sp>
        <p:nvSpPr>
          <p:cNvPr id="7" name="TextBox 6">
            <a:extLst>
              <a:ext uri="{FF2B5EF4-FFF2-40B4-BE49-F238E27FC236}">
                <a16:creationId xmlns:a16="http://schemas.microsoft.com/office/drawing/2014/main" id="{6006F50E-A98C-A81C-2110-A97B7E719842}"/>
              </a:ext>
            </a:extLst>
          </p:cNvPr>
          <p:cNvSpPr txBox="1"/>
          <p:nvPr/>
        </p:nvSpPr>
        <p:spPr>
          <a:xfrm>
            <a:off x="5286375" y="4142056"/>
            <a:ext cx="4572000"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Liz Taylor and Spencer Tracy in “The father of the bride”</a:t>
            </a:r>
          </a:p>
        </p:txBody>
      </p:sp>
    </p:spTree>
    <p:extLst>
      <p:ext uri="{BB962C8B-B14F-4D97-AF65-F5344CB8AC3E}">
        <p14:creationId xmlns:p14="http://schemas.microsoft.com/office/powerpoint/2010/main" val="178814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ChangeArrowheads="1"/>
          </p:cNvSpPr>
          <p:nvPr/>
        </p:nvSpPr>
        <p:spPr bwMode="auto">
          <a:xfrm>
            <a:off x="304800" y="908538"/>
            <a:ext cx="8534400" cy="879231"/>
          </a:xfrm>
          <a:prstGeom prst="rect">
            <a:avLst/>
          </a:prstGeom>
          <a:noFill/>
          <a:ln w="9525">
            <a:noFill/>
            <a:miter lim="800000"/>
            <a:headEnd/>
            <a:tailEnd/>
          </a:ln>
        </p:spPr>
        <p:txBody>
          <a:bodyPr anchor="ctr"/>
          <a:lstStyle/>
          <a:p>
            <a:pPr algn="ctr">
              <a:defRPr/>
            </a:pPr>
            <a:r>
              <a:rPr lang="en-US" sz="2769"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WHO GET ULCERS ?</a:t>
            </a:r>
          </a:p>
        </p:txBody>
      </p:sp>
      <p:sp>
        <p:nvSpPr>
          <p:cNvPr id="30724" name="Rectangle 5"/>
          <p:cNvSpPr>
            <a:spLocks noChangeArrowheads="1"/>
          </p:cNvSpPr>
          <p:nvPr/>
        </p:nvSpPr>
        <p:spPr bwMode="auto">
          <a:xfrm>
            <a:off x="838200" y="967154"/>
            <a:ext cx="6934200" cy="1113692"/>
          </a:xfrm>
          <a:prstGeom prst="rect">
            <a:avLst/>
          </a:prstGeom>
          <a:noFill/>
          <a:ln w="9525">
            <a:noFill/>
            <a:miter lim="800000"/>
            <a:headEnd/>
            <a:tailEnd/>
          </a:ln>
        </p:spPr>
        <p:txBody>
          <a:bodyPr anchor="ctr"/>
          <a:lstStyle/>
          <a:p>
            <a:pPr algn="ctr"/>
            <a:endParaRPr lang="en-US" sz="1538" dirty="0">
              <a:latin typeface="Century Gothic" pitchFamily="34" charset="0"/>
            </a:endParaRPr>
          </a:p>
        </p:txBody>
      </p:sp>
      <p:sp>
        <p:nvSpPr>
          <p:cNvPr id="3" name="TextBox 2"/>
          <p:cNvSpPr txBox="1"/>
          <p:nvPr/>
        </p:nvSpPr>
        <p:spPr>
          <a:xfrm>
            <a:off x="11131" y="1608674"/>
            <a:ext cx="9074254" cy="1654492"/>
          </a:xfrm>
          <a:prstGeom prst="rect">
            <a:avLst/>
          </a:prstGeom>
          <a:noFill/>
        </p:spPr>
        <p:txBody>
          <a:bodyPr wrap="square" rtlCol="0">
            <a:spAutoFit/>
          </a:bodyPr>
          <a:lstStyle/>
          <a:p>
            <a:pPr marL="263759" indent="-263759">
              <a:buFont typeface="Wingdings" panose="05000000000000000000" pitchFamily="2" charset="2"/>
              <a:buChar char="ü"/>
            </a:pPr>
            <a:r>
              <a:rPr lang="en-US" sz="1538" dirty="0">
                <a:latin typeface="Arial" panose="020B0604020202020204" pitchFamily="34" charset="0"/>
                <a:cs typeface="Arial" panose="020B0604020202020204" pitchFamily="34" charset="0"/>
              </a:rPr>
              <a:t>THE POPULAR WISDOM INDICATES THAT CEOs, DOCTORS AND LAWYERS GET MORE ULCERS THAN THE REST OF THE POPULATION</a:t>
            </a:r>
          </a:p>
          <a:p>
            <a:pPr marL="263759" indent="-263759">
              <a:buFont typeface="Wingdings" panose="05000000000000000000" pitchFamily="2" charset="2"/>
              <a:buChar char="ü"/>
            </a:pPr>
            <a:endParaRPr lang="en-US" sz="1538" dirty="0">
              <a:latin typeface="Arial" panose="020B0604020202020204" pitchFamily="34" charset="0"/>
              <a:cs typeface="Arial" panose="020B0604020202020204" pitchFamily="34" charset="0"/>
            </a:endParaRPr>
          </a:p>
          <a:p>
            <a:pPr marL="263759" indent="-263759">
              <a:buFont typeface="Wingdings" panose="05000000000000000000" pitchFamily="2" charset="2"/>
              <a:buChar char="ü"/>
            </a:pPr>
            <a:r>
              <a:rPr lang="en-US" sz="1538" dirty="0">
                <a:latin typeface="Arial" panose="020B0604020202020204" pitchFamily="34" charset="0"/>
                <a:cs typeface="Arial" panose="020B0604020202020204" pitchFamily="34" charset="0"/>
              </a:rPr>
              <a:t>BUT A DANISH EPIDEMIOLOGIC STUDY SUGESTED THAT PEOPLE EMPLOYED IN TRAFFIC &amp; TRANSPORTATION GOT MORE ULCERS THAN CEOs, DOCTORS AND LAWYERS</a:t>
            </a:r>
            <a:r>
              <a:rPr lang="en-US" sz="1231" dirty="0">
                <a:latin typeface="Arial" panose="020B0604020202020204" pitchFamily="34" charset="0"/>
                <a:cs typeface="Arial" panose="020B0604020202020204" pitchFamily="34" charset="0"/>
              </a:rPr>
              <a:t>    </a:t>
            </a:r>
          </a:p>
          <a:p>
            <a:endParaRPr lang="en-US" sz="1231" dirty="0">
              <a:latin typeface="Arial" panose="020B0604020202020204" pitchFamily="34" charset="0"/>
              <a:cs typeface="Arial" panose="020B0604020202020204" pitchFamily="34" charset="0"/>
            </a:endParaRPr>
          </a:p>
          <a:p>
            <a:r>
              <a:rPr lang="en-US" sz="1231" dirty="0">
                <a:latin typeface="Arial" panose="020B0604020202020204" pitchFamily="34" charset="0"/>
                <a:cs typeface="Arial" panose="020B0604020202020204" pitchFamily="34" charset="0"/>
              </a:rPr>
              <a:t>Alsted,G. (1954) The Social and Public Health Aspect of Peptic Ulcer. Gastroenterology; 26 (2): 268-287</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1" y="3665025"/>
            <a:ext cx="4724400" cy="2422769"/>
          </a:xfrm>
          <a:prstGeom prst="rect">
            <a:avLst/>
          </a:prstGeom>
        </p:spPr>
      </p:pic>
      <p:sp>
        <p:nvSpPr>
          <p:cNvPr id="4" name="TextBox 3"/>
          <p:cNvSpPr txBox="1"/>
          <p:nvPr/>
        </p:nvSpPr>
        <p:spPr>
          <a:xfrm>
            <a:off x="4879032" y="4073769"/>
            <a:ext cx="4114800" cy="1418337"/>
          </a:xfrm>
          <a:prstGeom prst="rect">
            <a:avLst/>
          </a:prstGeom>
          <a:noFill/>
        </p:spPr>
        <p:txBody>
          <a:bodyPr wrap="square" rtlCol="0">
            <a:spAutoFit/>
          </a:bodyPr>
          <a:lstStyle/>
          <a:p>
            <a:r>
              <a:rPr lang="en-US" sz="2154" b="1" noProof="0" dirty="0">
                <a:solidFill>
                  <a:srgbClr val="FF0000"/>
                </a:solidFill>
                <a:latin typeface="Arial" panose="020B0604020202020204" pitchFamily="34" charset="0"/>
                <a:cs typeface="Arial" panose="020B0604020202020204" pitchFamily="34" charset="0"/>
              </a:rPr>
              <a:t>But now we are all driving in the same cockamamie traffic, surrounded by </a:t>
            </a:r>
            <a:r>
              <a:rPr lang="en-US" sz="2154" b="1" noProof="0" dirty="0" err="1">
                <a:solidFill>
                  <a:srgbClr val="FF0000"/>
                </a:solidFill>
                <a:latin typeface="Arial" panose="020B0604020202020204" pitchFamily="34" charset="0"/>
                <a:cs typeface="Arial" panose="020B0604020202020204" pitchFamily="34" charset="0"/>
              </a:rPr>
              <a:t>frenasthenic</a:t>
            </a:r>
            <a:r>
              <a:rPr lang="en-US" sz="2154" b="1" noProof="0" dirty="0">
                <a:solidFill>
                  <a:srgbClr val="FF0000"/>
                </a:solidFill>
                <a:latin typeface="Arial" panose="020B0604020202020204" pitchFamily="34" charset="0"/>
                <a:cs typeface="Arial" panose="020B0604020202020204" pitchFamily="34" charset="0"/>
              </a:rPr>
              <a:t>,  </a:t>
            </a:r>
            <a:r>
              <a:rPr lang="en-US" sz="2154" b="1" noProof="0" dirty="0" err="1">
                <a:solidFill>
                  <a:srgbClr val="FF0000"/>
                </a:solidFill>
                <a:latin typeface="Arial" panose="020B0604020202020204" pitchFamily="34" charset="0"/>
                <a:cs typeface="Arial" panose="020B0604020202020204" pitchFamily="34" charset="0"/>
              </a:rPr>
              <a:t>nomophobic</a:t>
            </a:r>
            <a:r>
              <a:rPr lang="en-US" sz="2154" b="1" noProof="0" dirty="0">
                <a:solidFill>
                  <a:srgbClr val="FF0000"/>
                </a:solidFill>
                <a:latin typeface="Arial" panose="020B0604020202020204" pitchFamily="34" charset="0"/>
                <a:cs typeface="Arial" panose="020B0604020202020204" pitchFamily="34" charset="0"/>
              </a:rPr>
              <a:t> people</a:t>
            </a:r>
          </a:p>
        </p:txBody>
      </p:sp>
    </p:spTree>
    <p:extLst>
      <p:ext uri="{BB962C8B-B14F-4D97-AF65-F5344CB8AC3E}">
        <p14:creationId xmlns:p14="http://schemas.microsoft.com/office/powerpoint/2010/main" val="31010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ChangeArrowheads="1"/>
          </p:cNvSpPr>
          <p:nvPr/>
        </p:nvSpPr>
        <p:spPr bwMode="auto">
          <a:xfrm>
            <a:off x="142875" y="263769"/>
            <a:ext cx="8991600" cy="703385"/>
          </a:xfrm>
          <a:prstGeom prst="rect">
            <a:avLst/>
          </a:prstGeom>
          <a:noFill/>
          <a:ln w="9525">
            <a:noFill/>
            <a:miter lim="800000"/>
            <a:headEnd/>
            <a:tailEnd/>
          </a:ln>
        </p:spPr>
        <p:txBody>
          <a:bodyPr anchor="ctr"/>
          <a:lstStyle/>
          <a:p>
            <a:pPr algn="ctr"/>
            <a:r>
              <a:rPr lang="en-US" sz="2769"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CLASIFICATION</a:t>
            </a:r>
          </a:p>
        </p:txBody>
      </p:sp>
      <p:sp>
        <p:nvSpPr>
          <p:cNvPr id="30724" name="Rectangle 5"/>
          <p:cNvSpPr>
            <a:spLocks noChangeArrowheads="1"/>
          </p:cNvSpPr>
          <p:nvPr/>
        </p:nvSpPr>
        <p:spPr bwMode="auto">
          <a:xfrm>
            <a:off x="838200" y="967154"/>
            <a:ext cx="6934200" cy="1113692"/>
          </a:xfrm>
          <a:prstGeom prst="rect">
            <a:avLst/>
          </a:prstGeom>
          <a:noFill/>
          <a:ln w="9525">
            <a:noFill/>
            <a:miter lim="800000"/>
            <a:headEnd/>
            <a:tailEnd/>
          </a:ln>
        </p:spPr>
        <p:txBody>
          <a:bodyPr anchor="ctr"/>
          <a:lstStyle/>
          <a:p>
            <a:pPr algn="ctr"/>
            <a:endParaRPr lang="en-US" sz="1538" dirty="0">
              <a:latin typeface="Century Gothic" pitchFamily="34" charset="0"/>
            </a:endParaRPr>
          </a:p>
        </p:txBody>
      </p:sp>
      <p:sp>
        <p:nvSpPr>
          <p:cNvPr id="3" name="TextBox 2"/>
          <p:cNvSpPr txBox="1"/>
          <p:nvPr/>
        </p:nvSpPr>
        <p:spPr>
          <a:xfrm>
            <a:off x="533400" y="1285938"/>
            <a:ext cx="8387919" cy="4623958"/>
          </a:xfrm>
          <a:prstGeom prst="rect">
            <a:avLst/>
          </a:prstGeom>
          <a:noFill/>
        </p:spPr>
        <p:txBody>
          <a:bodyPr wrap="square" rtlCol="0">
            <a:spAutoFit/>
          </a:bodyPr>
          <a:lstStyle/>
          <a:p>
            <a:r>
              <a:rPr lang="en-US" b="1" dirty="0">
                <a:latin typeface="Arial" pitchFamily="34" charset="0"/>
                <a:cs typeface="Arial" pitchFamily="34" charset="0"/>
              </a:rPr>
              <a:t>According to their pathophysiologic mechanism we distinguish </a:t>
            </a:r>
            <a:r>
              <a:rPr lang="en-US" b="1" u="sng" dirty="0">
                <a:latin typeface="Arial" pitchFamily="34" charset="0"/>
                <a:cs typeface="Arial" pitchFamily="34" charset="0"/>
              </a:rPr>
              <a:t>4</a:t>
            </a:r>
            <a:r>
              <a:rPr lang="en-US" b="1" dirty="0">
                <a:latin typeface="Arial" pitchFamily="34" charset="0"/>
                <a:cs typeface="Arial" pitchFamily="34" charset="0"/>
              </a:rPr>
              <a:t> types of ulcers: </a:t>
            </a:r>
            <a:r>
              <a:rPr lang="en-US" b="1" dirty="0">
                <a:solidFill>
                  <a:srgbClr val="00B050"/>
                </a:solidFill>
                <a:latin typeface="Arial" pitchFamily="34" charset="0"/>
                <a:cs typeface="Arial" pitchFamily="34" charset="0"/>
              </a:rPr>
              <a:t>peptic</a:t>
            </a:r>
            <a:r>
              <a:rPr lang="en-US" b="1" dirty="0">
                <a:latin typeface="Arial" pitchFamily="34" charset="0"/>
                <a:cs typeface="Arial" pitchFamily="34" charset="0"/>
              </a:rPr>
              <a:t>, </a:t>
            </a:r>
            <a:r>
              <a:rPr lang="en-US" b="1" dirty="0">
                <a:solidFill>
                  <a:schemeClr val="accent6">
                    <a:lumMod val="75000"/>
                  </a:schemeClr>
                </a:solidFill>
                <a:latin typeface="Arial" pitchFamily="34" charset="0"/>
                <a:cs typeface="Arial" pitchFamily="34" charset="0"/>
              </a:rPr>
              <a:t>trophic,</a:t>
            </a:r>
            <a:r>
              <a:rPr lang="en-US" b="1" dirty="0">
                <a:latin typeface="Arial" pitchFamily="34" charset="0"/>
                <a:cs typeface="Arial" pitchFamily="34" charset="0"/>
              </a:rPr>
              <a:t> </a:t>
            </a:r>
            <a:r>
              <a:rPr lang="en-US" b="1" dirty="0">
                <a:solidFill>
                  <a:srgbClr val="FF0000"/>
                </a:solidFill>
                <a:latin typeface="Arial" pitchFamily="34" charset="0"/>
                <a:cs typeface="Arial" pitchFamily="34" charset="0"/>
              </a:rPr>
              <a:t>infectious </a:t>
            </a:r>
            <a:r>
              <a:rPr lang="en-US" b="1" dirty="0">
                <a:latin typeface="Arial" pitchFamily="34" charset="0"/>
                <a:cs typeface="Arial" pitchFamily="34" charset="0"/>
              </a:rPr>
              <a:t>and </a:t>
            </a:r>
            <a:r>
              <a:rPr lang="en-US" b="1" dirty="0">
                <a:solidFill>
                  <a:srgbClr val="7030A0"/>
                </a:solidFill>
                <a:latin typeface="Arial" pitchFamily="34" charset="0"/>
                <a:cs typeface="Arial" pitchFamily="34" charset="0"/>
              </a:rPr>
              <a:t>mixed</a:t>
            </a:r>
          </a:p>
          <a:p>
            <a:endParaRPr lang="en-US" b="1" dirty="0">
              <a:solidFill>
                <a:srgbClr val="FF0000"/>
              </a:solidFill>
              <a:latin typeface="Arial" pitchFamily="34" charset="0"/>
              <a:cs typeface="Arial" pitchFamily="34" charset="0"/>
            </a:endParaRPr>
          </a:p>
          <a:p>
            <a:pPr marL="263759" indent="-263759">
              <a:buFont typeface="Wingdings" pitchFamily="2" charset="2"/>
              <a:buChar char="ü"/>
            </a:pPr>
            <a:r>
              <a:rPr lang="en-US" b="1" dirty="0">
                <a:solidFill>
                  <a:srgbClr val="00B050"/>
                </a:solidFill>
                <a:latin typeface="Arial" pitchFamily="34" charset="0"/>
                <a:cs typeface="Arial" pitchFamily="34" charset="0"/>
              </a:rPr>
              <a:t>Peptic ulcers </a:t>
            </a:r>
            <a:r>
              <a:rPr lang="en-US" b="1" dirty="0">
                <a:latin typeface="Arial" pitchFamily="34" charset="0"/>
                <a:cs typeface="Arial" pitchFamily="34" charset="0"/>
              </a:rPr>
              <a:t>are the result of hypersecretion of gastric juice.</a:t>
            </a:r>
          </a:p>
          <a:p>
            <a:pPr marL="219799" indent="-219799">
              <a:buFont typeface="Wingdings" pitchFamily="2" charset="2"/>
              <a:buChar char="ü"/>
            </a:pPr>
            <a:endParaRPr lang="en-US" b="1" dirty="0">
              <a:latin typeface="Arial" pitchFamily="34" charset="0"/>
              <a:cs typeface="Arial" pitchFamily="34" charset="0"/>
            </a:endParaRPr>
          </a:p>
          <a:p>
            <a:pPr marL="263759" indent="-263759">
              <a:buFont typeface="Wingdings" pitchFamily="2" charset="2"/>
              <a:buChar char="ü"/>
            </a:pPr>
            <a:r>
              <a:rPr lang="en-US" b="1" dirty="0">
                <a:solidFill>
                  <a:schemeClr val="accent6">
                    <a:lumMod val="75000"/>
                  </a:schemeClr>
                </a:solidFill>
                <a:latin typeface="Arial" pitchFamily="34" charset="0"/>
                <a:cs typeface="Arial" pitchFamily="34" charset="0"/>
              </a:rPr>
              <a:t>Trophic ulcers </a:t>
            </a:r>
            <a:r>
              <a:rPr lang="en-US" b="1" dirty="0">
                <a:latin typeface="Arial" pitchFamily="34" charset="0"/>
                <a:cs typeface="Arial" pitchFamily="34" charset="0"/>
              </a:rPr>
              <a:t>are secondary to deficient mucosal defensive mechanisms</a:t>
            </a:r>
          </a:p>
          <a:p>
            <a:pPr marL="263759" indent="-263759">
              <a:buFont typeface="Wingdings" pitchFamily="2" charset="2"/>
              <a:buChar char="ü"/>
            </a:pPr>
            <a:endParaRPr lang="en-US" b="1" dirty="0">
              <a:latin typeface="Arial" pitchFamily="34" charset="0"/>
              <a:cs typeface="Arial" pitchFamily="34" charset="0"/>
            </a:endParaRPr>
          </a:p>
          <a:p>
            <a:pPr marL="263759" indent="-263759">
              <a:buFont typeface="Wingdings" pitchFamily="2" charset="2"/>
              <a:buChar char="ü"/>
            </a:pPr>
            <a:r>
              <a:rPr lang="en-US" b="1" dirty="0">
                <a:solidFill>
                  <a:srgbClr val="FF0000"/>
                </a:solidFill>
                <a:latin typeface="Arial" pitchFamily="34" charset="0"/>
                <a:cs typeface="Arial" pitchFamily="34" charset="0"/>
              </a:rPr>
              <a:t>Infectious ulcers </a:t>
            </a:r>
            <a:r>
              <a:rPr lang="en-US" b="1" dirty="0">
                <a:latin typeface="Arial" pitchFamily="34" charset="0"/>
                <a:cs typeface="Arial" pitchFamily="34" charset="0"/>
              </a:rPr>
              <a:t>are caused by microbial agents such as HP</a:t>
            </a:r>
          </a:p>
          <a:p>
            <a:pPr marL="263759" indent="-263759">
              <a:buFont typeface="Wingdings" pitchFamily="2" charset="2"/>
              <a:buChar char="ü"/>
            </a:pPr>
            <a:endParaRPr lang="en-US" b="1" dirty="0">
              <a:latin typeface="Arial" pitchFamily="34" charset="0"/>
              <a:cs typeface="Arial" pitchFamily="34" charset="0"/>
            </a:endParaRPr>
          </a:p>
          <a:p>
            <a:pPr marL="263759" indent="-263759">
              <a:buFont typeface="Wingdings" pitchFamily="2" charset="2"/>
              <a:buChar char="ü"/>
            </a:pPr>
            <a:r>
              <a:rPr lang="en-US" b="1" dirty="0">
                <a:solidFill>
                  <a:srgbClr val="7030A0"/>
                </a:solidFill>
                <a:latin typeface="Arial" pitchFamily="34" charset="0"/>
                <a:cs typeface="Arial" pitchFamily="34" charset="0"/>
              </a:rPr>
              <a:t>Mixed Ulcers </a:t>
            </a:r>
            <a:r>
              <a:rPr lang="en-US" b="1" dirty="0">
                <a:latin typeface="Arial" pitchFamily="34" charset="0"/>
                <a:cs typeface="Arial" pitchFamily="34" charset="0"/>
              </a:rPr>
              <a:t>where there is a combination of 2 or 3 of the other types</a:t>
            </a:r>
          </a:p>
          <a:p>
            <a:endParaRPr lang="en-US" b="1" dirty="0">
              <a:solidFill>
                <a:srgbClr val="FF0000"/>
              </a:solidFill>
              <a:latin typeface="Arial" pitchFamily="34" charset="0"/>
              <a:cs typeface="Arial" pitchFamily="34" charset="0"/>
            </a:endParaRPr>
          </a:p>
          <a:p>
            <a:endParaRPr lang="en-US" sz="1385" b="1" dirty="0">
              <a:solidFill>
                <a:srgbClr val="FF0000"/>
              </a:solidFill>
              <a:latin typeface="Arial" pitchFamily="34" charset="0"/>
              <a:cs typeface="Arial" pitchFamily="34" charset="0"/>
            </a:endParaRPr>
          </a:p>
          <a:p>
            <a:r>
              <a:rPr lang="en-US" sz="1077" dirty="0">
                <a:latin typeface="Arial" panose="020B0604020202020204" pitchFamily="34" charset="0"/>
                <a:cs typeface="Arial" panose="020B0604020202020204" pitchFamily="34" charset="0"/>
              </a:rPr>
              <a:t>Marshall BJ &amp; Warren RM.( 1984) Unidentified curved bacilli in the stomach of patients with gastritis and peptic ulceration. Lancet;16:1311–1315</a:t>
            </a:r>
          </a:p>
          <a:p>
            <a:r>
              <a:rPr lang="es-ES_tradnl" sz="1077" dirty="0">
                <a:latin typeface="Arial" panose="020B0604020202020204" pitchFamily="34" charset="0"/>
                <a:cs typeface="Arial" panose="020B0604020202020204" pitchFamily="34" charset="0"/>
              </a:rPr>
              <a:t>Meeroff M &amp; Meeroff JC. (1973</a:t>
            </a:r>
            <a:r>
              <a:rPr lang="es-ES_tradnl" sz="1077" b="1" dirty="0">
                <a:latin typeface="Arial" panose="020B0604020202020204" pitchFamily="34" charset="0"/>
                <a:cs typeface="Arial" panose="020B0604020202020204" pitchFamily="34" charset="0"/>
              </a:rPr>
              <a:t>) </a:t>
            </a:r>
            <a:r>
              <a:rPr lang="en-US" sz="1077" dirty="0">
                <a:latin typeface="Arial" panose="020B0604020202020204" pitchFamily="34" charset="0"/>
                <a:cs typeface="Arial" panose="020B0604020202020204" pitchFamily="34" charset="0"/>
              </a:rPr>
              <a:t>Differentiation</a:t>
            </a:r>
            <a:r>
              <a:rPr lang="es-ES_tradnl" sz="1077" dirty="0">
                <a:latin typeface="Arial" panose="020B0604020202020204" pitchFamily="34" charset="0"/>
                <a:cs typeface="Arial" panose="020B0604020202020204" pitchFamily="34" charset="0"/>
              </a:rPr>
              <a:t> of </a:t>
            </a:r>
            <a:r>
              <a:rPr lang="en-US" sz="1077" dirty="0">
                <a:latin typeface="Arial" panose="020B0604020202020204" pitchFamily="34" charset="0"/>
                <a:cs typeface="Arial" panose="020B0604020202020204" pitchFamily="34" charset="0"/>
              </a:rPr>
              <a:t>trophic</a:t>
            </a:r>
            <a:r>
              <a:rPr lang="es-ES_tradnl" sz="1077" dirty="0">
                <a:latin typeface="Arial" panose="020B0604020202020204" pitchFamily="34" charset="0"/>
                <a:cs typeface="Arial" panose="020B0604020202020204" pitchFamily="34" charset="0"/>
              </a:rPr>
              <a:t> gastric ulcers . Hispalis Medica (Sevilla); 30: 601-613</a:t>
            </a:r>
          </a:p>
          <a:p>
            <a:r>
              <a:rPr lang="es-ES_tradnl" sz="1077" dirty="0">
                <a:latin typeface="Arial" panose="020B0604020202020204" pitchFamily="34" charset="0"/>
                <a:cs typeface="Arial" panose="020B0604020202020204" pitchFamily="34" charset="0"/>
              </a:rPr>
              <a:t>Meeroff JC &amp; Meeroff M (1990). Gastroduodenal ulcer disease. Ed Poligráfica Argentina, Buenos Aires, Argentina</a:t>
            </a:r>
            <a:endParaRPr lang="es-ES_tradnl" sz="1077" dirty="0">
              <a:solidFill>
                <a:srgbClr val="FF0000"/>
              </a:solidFill>
              <a:latin typeface="Arial" panose="020B0604020202020204" pitchFamily="34" charset="0"/>
              <a:cs typeface="Arial" panose="020B0604020202020204" pitchFamily="34" charset="0"/>
            </a:endParaRPr>
          </a:p>
          <a:p>
            <a:r>
              <a:rPr lang="en-US" sz="1077" dirty="0" err="1">
                <a:latin typeface="Arial" panose="020B0604020202020204" pitchFamily="34" charset="0"/>
                <a:cs typeface="Arial" panose="020B0604020202020204" pitchFamily="34" charset="0"/>
              </a:rPr>
              <a:t>Ciociola</a:t>
            </a:r>
            <a:r>
              <a:rPr lang="en-US" sz="1077" dirty="0">
                <a:latin typeface="Arial" panose="020B0604020202020204" pitchFamily="34" charset="0"/>
                <a:cs typeface="Arial" panose="020B0604020202020204" pitchFamily="34" charset="0"/>
              </a:rPr>
              <a:t>, AU. Et al. (1999). Helicobacter pylori infection rates in duodenal ulcer patients in the United States may be lower than previously. Am J Gastroenterol. ;94(7):1834 -1840</a:t>
            </a:r>
          </a:p>
        </p:txBody>
      </p:sp>
    </p:spTree>
    <p:extLst>
      <p:ext uri="{BB962C8B-B14F-4D97-AF65-F5344CB8AC3E}">
        <p14:creationId xmlns:p14="http://schemas.microsoft.com/office/powerpoint/2010/main" val="149494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arn(inVertical)">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ChangeArrowheads="1"/>
          </p:cNvSpPr>
          <p:nvPr/>
        </p:nvSpPr>
        <p:spPr bwMode="auto">
          <a:xfrm>
            <a:off x="1348154" y="983141"/>
            <a:ext cx="6154615" cy="703385"/>
          </a:xfrm>
          <a:prstGeom prst="rect">
            <a:avLst/>
          </a:prstGeom>
          <a:noFill/>
          <a:ln w="9525">
            <a:noFill/>
            <a:miter lim="800000"/>
            <a:headEnd/>
            <a:tailEnd/>
          </a:ln>
        </p:spPr>
        <p:txBody>
          <a:bodyPr anchor="ctr"/>
          <a:lstStyle/>
          <a:p>
            <a:pPr algn="ctr"/>
            <a:r>
              <a:rPr lang="en-US"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Infectious ulcers (IU)</a:t>
            </a:r>
          </a:p>
        </p:txBody>
      </p:sp>
      <p:sp>
        <p:nvSpPr>
          <p:cNvPr id="30724" name="Rectangle 5"/>
          <p:cNvSpPr>
            <a:spLocks noChangeArrowheads="1"/>
          </p:cNvSpPr>
          <p:nvPr/>
        </p:nvSpPr>
        <p:spPr bwMode="auto">
          <a:xfrm>
            <a:off x="838200" y="967154"/>
            <a:ext cx="6934200" cy="1113692"/>
          </a:xfrm>
          <a:prstGeom prst="rect">
            <a:avLst/>
          </a:prstGeom>
          <a:noFill/>
          <a:ln w="9525">
            <a:noFill/>
            <a:miter lim="800000"/>
            <a:headEnd/>
            <a:tailEnd/>
          </a:ln>
        </p:spPr>
        <p:txBody>
          <a:bodyPr anchor="ctr"/>
          <a:lstStyle/>
          <a:p>
            <a:pPr algn="ctr"/>
            <a:endParaRPr lang="en-US" sz="1538" dirty="0">
              <a:latin typeface="Century Gothic" pitchFamily="34" charset="0"/>
            </a:endParaRPr>
          </a:p>
        </p:txBody>
      </p:sp>
      <p:sp>
        <p:nvSpPr>
          <p:cNvPr id="3" name="TextBox 2"/>
          <p:cNvSpPr txBox="1"/>
          <p:nvPr/>
        </p:nvSpPr>
        <p:spPr>
          <a:xfrm>
            <a:off x="527483" y="1670540"/>
            <a:ext cx="5416119" cy="731739"/>
          </a:xfrm>
          <a:prstGeom prst="rect">
            <a:avLst/>
          </a:prstGeom>
          <a:noFill/>
        </p:spPr>
        <p:txBody>
          <a:bodyPr wrap="square" rtlCol="0">
            <a:spAutoFit/>
          </a:bodyPr>
          <a:lstStyle/>
          <a:p>
            <a:r>
              <a:rPr lang="en-US" sz="1385" b="1" dirty="0">
                <a:latin typeface="Arial" pitchFamily="34" charset="0"/>
                <a:cs typeface="Arial" pitchFamily="34" charset="0"/>
              </a:rPr>
              <a:t>Stomach invaded by Helicobacter Pylori</a:t>
            </a:r>
            <a:endParaRPr lang="en-US" sz="1846" b="1" dirty="0">
              <a:solidFill>
                <a:srgbClr val="7030A0"/>
              </a:solidFill>
              <a:latin typeface="Arial" panose="020B0604020202020204" pitchFamily="34" charset="0"/>
              <a:cs typeface="Arial" panose="020B0604020202020204" pitchFamily="34" charset="0"/>
            </a:endParaRPr>
          </a:p>
          <a:p>
            <a:pPr marL="263759" indent="-263759">
              <a:buFont typeface="Wingdings" pitchFamily="2" charset="2"/>
              <a:buChar char="ü"/>
            </a:pPr>
            <a:endParaRPr lang="en-US" sz="1385" b="1" dirty="0">
              <a:solidFill>
                <a:srgbClr val="FF0000"/>
              </a:solidFill>
              <a:latin typeface="Arial" pitchFamily="34" charset="0"/>
              <a:cs typeface="Arial" pitchFamily="34" charset="0"/>
            </a:endParaRPr>
          </a:p>
          <a:p>
            <a:endParaRPr lang="en-US" sz="1385" b="1"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32" y="2042024"/>
            <a:ext cx="8803336" cy="3865180"/>
          </a:xfrm>
          <a:prstGeom prst="rect">
            <a:avLst/>
          </a:prstGeom>
        </p:spPr>
      </p:pic>
    </p:spTree>
    <p:extLst>
      <p:ext uri="{BB962C8B-B14F-4D97-AF65-F5344CB8AC3E}">
        <p14:creationId xmlns:p14="http://schemas.microsoft.com/office/powerpoint/2010/main" val="2322724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ChangeArrowheads="1"/>
          </p:cNvSpPr>
          <p:nvPr/>
        </p:nvSpPr>
        <p:spPr bwMode="auto">
          <a:xfrm>
            <a:off x="384110" y="419424"/>
            <a:ext cx="7842380" cy="716543"/>
          </a:xfrm>
          <a:prstGeom prst="rect">
            <a:avLst/>
          </a:prstGeom>
          <a:noFill/>
          <a:ln w="9525">
            <a:noFill/>
            <a:miter lim="800000"/>
            <a:headEnd/>
            <a:tailEnd/>
          </a:ln>
        </p:spPr>
        <p:txBody>
          <a:bodyPr anchor="ctr"/>
          <a:lstStyle/>
          <a:p>
            <a:pPr algn="ctr">
              <a:defRPr/>
            </a:pPr>
            <a:r>
              <a:rPr lang="en-US" sz="2769"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AMONIA PLUS HYDROCHLORIC ACID</a:t>
            </a:r>
          </a:p>
        </p:txBody>
      </p:sp>
      <p:sp>
        <p:nvSpPr>
          <p:cNvPr id="30724" name="Rectangle 5"/>
          <p:cNvSpPr>
            <a:spLocks noChangeArrowheads="1"/>
          </p:cNvSpPr>
          <p:nvPr/>
        </p:nvSpPr>
        <p:spPr bwMode="auto">
          <a:xfrm>
            <a:off x="977076" y="612938"/>
            <a:ext cx="6934200" cy="1113692"/>
          </a:xfrm>
          <a:prstGeom prst="rect">
            <a:avLst/>
          </a:prstGeom>
          <a:noFill/>
          <a:ln w="9525">
            <a:noFill/>
            <a:miter lim="800000"/>
            <a:headEnd/>
            <a:tailEnd/>
          </a:ln>
        </p:spPr>
        <p:txBody>
          <a:bodyPr anchor="ctr"/>
          <a:lstStyle/>
          <a:p>
            <a:pPr algn="ctr"/>
            <a:endParaRPr lang="en-US" sz="1538" dirty="0">
              <a:latin typeface="Century Gothic" pitchFamily="34" charset="0"/>
            </a:endParaRPr>
          </a:p>
        </p:txBody>
      </p:sp>
      <p:sp>
        <p:nvSpPr>
          <p:cNvPr id="4" name="TextBox 3"/>
          <p:cNvSpPr txBox="1"/>
          <p:nvPr/>
        </p:nvSpPr>
        <p:spPr>
          <a:xfrm>
            <a:off x="661862" y="1503956"/>
            <a:ext cx="5163657" cy="2222340"/>
          </a:xfrm>
          <a:prstGeom prst="rect">
            <a:avLst/>
          </a:prstGeom>
          <a:noFill/>
        </p:spPr>
        <p:txBody>
          <a:bodyPr wrap="square" rtlCol="0">
            <a:spAutoFit/>
          </a:bodyPr>
          <a:lstStyle/>
          <a:p>
            <a:r>
              <a:rPr lang="en-US" sz="1538" dirty="0">
                <a:latin typeface="Arial" panose="020B0604020202020204" pitchFamily="34" charset="0"/>
                <a:cs typeface="Arial" panose="020B0604020202020204" pitchFamily="34" charset="0"/>
              </a:rPr>
              <a:t>NH3+HCl=NH4Cl</a:t>
            </a:r>
          </a:p>
          <a:p>
            <a:endParaRPr lang="en-US" sz="1538" dirty="0">
              <a:latin typeface="Arial" panose="020B0604020202020204" pitchFamily="34" charset="0"/>
              <a:cs typeface="Arial" panose="020B0604020202020204" pitchFamily="34" charset="0"/>
            </a:endParaRPr>
          </a:p>
          <a:p>
            <a:r>
              <a:rPr lang="en-US" sz="1538" dirty="0">
                <a:latin typeface="Arial" panose="020B0604020202020204" pitchFamily="34" charset="0"/>
                <a:cs typeface="Arial" panose="020B0604020202020204" pitchFamily="34" charset="0"/>
              </a:rPr>
              <a:t>Ammonia is a weak base that reacts with hydrochloric acid, forming a compound called ammonium chloride (NH4Cl)</a:t>
            </a:r>
          </a:p>
          <a:p>
            <a:endParaRPr lang="en-US" sz="1538" dirty="0">
              <a:latin typeface="Arial" panose="020B0604020202020204" pitchFamily="34" charset="0"/>
              <a:cs typeface="Arial" panose="020B0604020202020204" pitchFamily="34" charset="0"/>
            </a:endParaRPr>
          </a:p>
          <a:p>
            <a:r>
              <a:rPr lang="en-US" sz="1538" dirty="0"/>
              <a:t>NH4Cl </a:t>
            </a:r>
            <a:r>
              <a:rPr lang="en-US" sz="1538" dirty="0">
                <a:latin typeface="Arial" panose="020B0604020202020204" pitchFamily="34" charset="0"/>
                <a:cs typeface="Arial" panose="020B0604020202020204" pitchFamily="34" charset="0"/>
              </a:rPr>
              <a:t>is highly soluble in water and</a:t>
            </a:r>
            <a:r>
              <a:rPr lang="en-US" sz="1538" dirty="0"/>
              <a:t> </a:t>
            </a:r>
            <a:r>
              <a:rPr lang="en-US" sz="1538" dirty="0">
                <a:latin typeface="Arial" panose="020B0604020202020204" pitchFamily="34" charset="0"/>
                <a:cs typeface="Arial" panose="020B0604020202020204" pitchFamily="34" charset="0"/>
              </a:rPr>
              <a:t>exerts a mild diuretic effect.  Solutions of NH4Cl are mildly acidic</a:t>
            </a:r>
          </a:p>
          <a:p>
            <a:endParaRPr lang="en-US" sz="1538"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176" y="4132385"/>
            <a:ext cx="4528774" cy="1814412"/>
          </a:xfrm>
          <a:prstGeom prst="rect">
            <a:avLst/>
          </a:prstGeom>
        </p:spPr>
      </p:pic>
    </p:spTree>
    <p:extLst>
      <p:ext uri="{BB962C8B-B14F-4D97-AF65-F5344CB8AC3E}">
        <p14:creationId xmlns:p14="http://schemas.microsoft.com/office/powerpoint/2010/main" val="332409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ChangeArrowheads="1"/>
          </p:cNvSpPr>
          <p:nvPr/>
        </p:nvSpPr>
        <p:spPr bwMode="auto">
          <a:xfrm>
            <a:off x="1166352" y="250611"/>
            <a:ext cx="6787662" cy="716543"/>
          </a:xfrm>
          <a:prstGeom prst="rect">
            <a:avLst/>
          </a:prstGeom>
          <a:noFill/>
          <a:ln w="9525">
            <a:noFill/>
            <a:miter lim="800000"/>
            <a:headEnd/>
            <a:tailEnd/>
          </a:ln>
        </p:spPr>
        <p:txBody>
          <a:bodyPr anchor="ctr"/>
          <a:lstStyle/>
          <a:p>
            <a:r>
              <a:rPr lang="en-US" sz="2461"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MUCOSAL DAMAGE CAUSED BY HP</a:t>
            </a:r>
            <a:endParaRPr lang="en-US" sz="2461" b="1" dirty="0"/>
          </a:p>
        </p:txBody>
      </p:sp>
      <p:sp>
        <p:nvSpPr>
          <p:cNvPr id="30724" name="Rectangle 5"/>
          <p:cNvSpPr>
            <a:spLocks noChangeArrowheads="1"/>
          </p:cNvSpPr>
          <p:nvPr/>
        </p:nvSpPr>
        <p:spPr bwMode="auto">
          <a:xfrm>
            <a:off x="838200" y="967154"/>
            <a:ext cx="6934200" cy="1113692"/>
          </a:xfrm>
          <a:prstGeom prst="rect">
            <a:avLst/>
          </a:prstGeom>
          <a:noFill/>
          <a:ln w="9525">
            <a:noFill/>
            <a:miter lim="800000"/>
            <a:headEnd/>
            <a:tailEnd/>
          </a:ln>
        </p:spPr>
        <p:txBody>
          <a:bodyPr anchor="ctr"/>
          <a:lstStyle/>
          <a:p>
            <a:pPr algn="ctr"/>
            <a:endParaRPr lang="en-US" sz="1538" dirty="0">
              <a:latin typeface="Century Gothic" pitchFamily="34" charset="0"/>
            </a:endParaRPr>
          </a:p>
        </p:txBody>
      </p:sp>
      <p:sp>
        <p:nvSpPr>
          <p:cNvPr id="4" name="TextBox 3"/>
          <p:cNvSpPr txBox="1"/>
          <p:nvPr/>
        </p:nvSpPr>
        <p:spPr>
          <a:xfrm>
            <a:off x="381000" y="1295400"/>
            <a:ext cx="8070980" cy="4494500"/>
          </a:xfrm>
          <a:prstGeom prst="rect">
            <a:avLst/>
          </a:prstGeom>
          <a:noFill/>
        </p:spPr>
        <p:txBody>
          <a:bodyPr wrap="square" rtlCol="0">
            <a:spAutoFit/>
          </a:bodyPr>
          <a:lstStyle/>
          <a:p>
            <a:pPr marL="263759" indent="-263759">
              <a:buFont typeface="Wingdings" panose="05000000000000000000" pitchFamily="2" charset="2"/>
              <a:buChar char="ü"/>
            </a:pPr>
            <a:r>
              <a:rPr lang="en-US" sz="1538" dirty="0">
                <a:latin typeface="Arial" panose="020B0604020202020204" pitchFamily="34" charset="0"/>
                <a:cs typeface="Arial" panose="020B0604020202020204" pitchFamily="34" charset="0"/>
              </a:rPr>
              <a:t>The mechanism by which HP acts is complex and probably multifactorial. HP damages the mucosa via exotoxins including </a:t>
            </a:r>
            <a:r>
              <a:rPr lang="en-US" sz="1538" b="1" dirty="0">
                <a:solidFill>
                  <a:srgbClr val="FF0000"/>
                </a:solidFill>
                <a:latin typeface="Arial" panose="020B0604020202020204" pitchFamily="34" charset="0"/>
                <a:cs typeface="Arial" panose="020B0604020202020204" pitchFamily="34" charset="0"/>
              </a:rPr>
              <a:t>urease</a:t>
            </a:r>
            <a:r>
              <a:rPr lang="en-US" sz="1538" dirty="0">
                <a:latin typeface="Arial" panose="020B0604020202020204" pitchFamily="34" charset="0"/>
                <a:cs typeface="Arial" panose="020B0604020202020204" pitchFamily="34" charset="0"/>
              </a:rPr>
              <a:t>, responsible for the production of NH3 from the urea secreted in gastric juice and saliva; cytotoxins; proteases; phospholipase A2 and platelet-activating factor</a:t>
            </a:r>
          </a:p>
          <a:p>
            <a:pPr marL="263759" indent="-263759">
              <a:buFont typeface="Wingdings" panose="05000000000000000000" pitchFamily="2" charset="2"/>
              <a:buChar char="ü"/>
            </a:pPr>
            <a:endParaRPr lang="en-US" sz="1538" dirty="0">
              <a:latin typeface="Arial" panose="020B0604020202020204" pitchFamily="34" charset="0"/>
              <a:cs typeface="Arial" panose="020B0604020202020204" pitchFamily="34" charset="0"/>
            </a:endParaRPr>
          </a:p>
          <a:p>
            <a:pPr marL="263759" indent="-263759">
              <a:buFont typeface="Wingdings" panose="05000000000000000000" pitchFamily="2" charset="2"/>
              <a:buChar char="ü"/>
            </a:pPr>
            <a:r>
              <a:rPr lang="en-US" sz="1538" dirty="0">
                <a:latin typeface="Arial" panose="020B0604020202020204" pitchFamily="34" charset="0"/>
                <a:cs typeface="Arial" panose="020B0604020202020204" pitchFamily="34" charset="0"/>
              </a:rPr>
              <a:t>NH3 impairs mitochondrial cellular respiration, cellular energy metabolism and decreases mucosal cell viability, leading to mucosal damage</a:t>
            </a:r>
          </a:p>
          <a:p>
            <a:pPr marL="263759" indent="-263759">
              <a:buFont typeface="Wingdings" panose="05000000000000000000" pitchFamily="2" charset="2"/>
              <a:buChar char="ü"/>
            </a:pPr>
            <a:endParaRPr lang="en-US" sz="1538" dirty="0">
              <a:latin typeface="Arial" panose="020B0604020202020204" pitchFamily="34" charset="0"/>
              <a:cs typeface="Arial" panose="020B0604020202020204" pitchFamily="34" charset="0"/>
            </a:endParaRPr>
          </a:p>
          <a:p>
            <a:pPr marL="263759" indent="-263759">
              <a:buFont typeface="Wingdings" panose="05000000000000000000" pitchFamily="2" charset="2"/>
              <a:buChar char="ü"/>
            </a:pPr>
            <a:r>
              <a:rPr lang="en-US" sz="1538" dirty="0">
                <a:latin typeface="Arial" panose="020B0604020202020204" pitchFamily="34" charset="0"/>
                <a:cs typeface="Arial" panose="020B0604020202020204" pitchFamily="34" charset="0"/>
              </a:rPr>
              <a:t>HP disease evolve in 3 stages:</a:t>
            </a:r>
          </a:p>
          <a:p>
            <a:pPr marL="263759" indent="-263759">
              <a:buFont typeface="Wingdings" panose="05000000000000000000" pitchFamily="2" charset="2"/>
              <a:buChar char="ü"/>
            </a:pPr>
            <a:endParaRPr lang="en-US" sz="1538" dirty="0">
              <a:latin typeface="Arial" panose="020B0604020202020204" pitchFamily="34" charset="0"/>
              <a:cs typeface="Arial" panose="020B0604020202020204" pitchFamily="34" charset="0"/>
            </a:endParaRPr>
          </a:p>
          <a:p>
            <a:r>
              <a:rPr lang="en-US" sz="1538" dirty="0">
                <a:latin typeface="Arial" panose="020B0604020202020204" pitchFamily="34" charset="0"/>
                <a:cs typeface="Arial" panose="020B0604020202020204" pitchFamily="34" charset="0"/>
              </a:rPr>
              <a:t>       1. Initial			infection</a:t>
            </a:r>
          </a:p>
          <a:p>
            <a:r>
              <a:rPr lang="en-US" sz="1538" dirty="0">
                <a:latin typeface="Arial" panose="020B0604020202020204" pitchFamily="34" charset="0"/>
                <a:cs typeface="Arial" panose="020B0604020202020204" pitchFamily="34" charset="0"/>
              </a:rPr>
              <a:t>       2. Intermediate 		inflammation</a:t>
            </a:r>
          </a:p>
          <a:p>
            <a:r>
              <a:rPr lang="en-US" sz="1538" dirty="0">
                <a:latin typeface="Arial" panose="020B0604020202020204" pitchFamily="34" charset="0"/>
                <a:cs typeface="Arial" panose="020B0604020202020204" pitchFamily="34" charset="0"/>
              </a:rPr>
              <a:t>       3. Chronic/long term	malignancy</a:t>
            </a:r>
          </a:p>
          <a:p>
            <a:endParaRPr lang="en-US" sz="1538" dirty="0">
              <a:latin typeface="Arial" panose="020B0604020202020204" pitchFamily="34" charset="0"/>
              <a:cs typeface="Arial" panose="020B0604020202020204" pitchFamily="34" charset="0"/>
            </a:endParaRPr>
          </a:p>
          <a:p>
            <a:r>
              <a:rPr lang="en-US" sz="923" dirty="0">
                <a:latin typeface="Arial" panose="020B0604020202020204" pitchFamily="34" charset="0"/>
                <a:cs typeface="Arial" panose="020B0604020202020204" pitchFamily="34" charset="0"/>
              </a:rPr>
              <a:t>Tsujii, M. et al. (1992)</a:t>
            </a:r>
            <a:r>
              <a:rPr lang="en-US" sz="923" b="1" dirty="0">
                <a:latin typeface="Arial" panose="020B0604020202020204" pitchFamily="34" charset="0"/>
                <a:cs typeface="Arial" panose="020B0604020202020204" pitchFamily="34" charset="0"/>
              </a:rPr>
              <a:t> </a:t>
            </a:r>
            <a:r>
              <a:rPr lang="en-US" sz="923" dirty="0">
                <a:latin typeface="Arial" panose="020B0604020202020204" pitchFamily="34" charset="0"/>
                <a:cs typeface="Arial" panose="020B0604020202020204" pitchFamily="34" charset="0"/>
              </a:rPr>
              <a:t>Mechanism of gastric mucosal damage induced </a:t>
            </a:r>
          </a:p>
          <a:p>
            <a:r>
              <a:rPr lang="en-US" sz="923" dirty="0">
                <a:latin typeface="Arial" panose="020B0604020202020204" pitchFamily="34" charset="0"/>
                <a:cs typeface="Arial" panose="020B0604020202020204" pitchFamily="34" charset="0"/>
              </a:rPr>
              <a:t>by ammonia. Gastroenterology; 102(6) :1881-1888</a:t>
            </a:r>
          </a:p>
          <a:p>
            <a:endParaRPr lang="en-US" sz="923" dirty="0">
              <a:latin typeface="Arial" panose="020B0604020202020204" pitchFamily="34" charset="0"/>
              <a:cs typeface="Arial" panose="020B0604020202020204" pitchFamily="34" charset="0"/>
            </a:endParaRPr>
          </a:p>
          <a:p>
            <a:r>
              <a:rPr lang="en-US" sz="923" dirty="0">
                <a:latin typeface="Arial" panose="020B0604020202020204" pitchFamily="34" charset="0"/>
                <a:cs typeface="Arial" panose="020B0604020202020204" pitchFamily="34" charset="0"/>
              </a:rPr>
              <a:t>Szabo S, &amp; Kovacs K. (1990). Causes and mechanisms of cell and </a:t>
            </a:r>
          </a:p>
          <a:p>
            <a:r>
              <a:rPr lang="en-US" sz="923" dirty="0">
                <a:latin typeface="Arial" panose="020B0604020202020204" pitchFamily="34" charset="0"/>
                <a:cs typeface="Arial" panose="020B0604020202020204" pitchFamily="34" charset="0"/>
              </a:rPr>
              <a:t>tissue injury in endocrine glands. In: Kovacs K, Asa A, eds. Endocrine </a:t>
            </a:r>
          </a:p>
          <a:p>
            <a:r>
              <a:rPr lang="en-US" sz="923" dirty="0">
                <a:latin typeface="Arial" panose="020B0604020202020204" pitchFamily="34" charset="0"/>
                <a:cs typeface="Arial" panose="020B0604020202020204" pitchFamily="34" charset="0"/>
              </a:rPr>
              <a:t>pathology. Boston: Blackwell Scientific Publications; 914–33</a:t>
            </a:r>
          </a:p>
          <a:p>
            <a:endParaRPr lang="en-US" sz="1538" dirty="0">
              <a:latin typeface="Arial" panose="020B0604020202020204" pitchFamily="34" charset="0"/>
              <a:cs typeface="Arial" panose="020B0604020202020204" pitchFamily="34" charset="0"/>
            </a:endParaRPr>
          </a:p>
        </p:txBody>
      </p:sp>
      <p:pic>
        <p:nvPicPr>
          <p:cNvPr id="9218" name="Picture 2" descr="Interview: Chance favours the prepared mind - The Lanc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196233"/>
            <a:ext cx="2192029" cy="27867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47846" y="4835769"/>
            <a:ext cx="2110154" cy="329064"/>
          </a:xfrm>
          <a:prstGeom prst="rect">
            <a:avLst/>
          </a:prstGeom>
          <a:noFill/>
        </p:spPr>
        <p:txBody>
          <a:bodyPr wrap="square" rtlCol="0">
            <a:spAutoFit/>
          </a:bodyPr>
          <a:lstStyle/>
          <a:p>
            <a:r>
              <a:rPr lang="en-US" sz="769" i="1" dirty="0">
                <a:latin typeface="Arial" panose="020B0604020202020204" pitchFamily="34" charset="0"/>
                <a:cs typeface="Arial" panose="020B0604020202020204" pitchFamily="34" charset="0"/>
              </a:rPr>
              <a:t>2005 Nobel Prize in Medicine</a:t>
            </a:r>
            <a:r>
              <a:rPr lang="en-US" sz="769" dirty="0">
                <a:latin typeface="Arial" panose="020B0604020202020204" pitchFamily="34" charset="0"/>
                <a:cs typeface="Arial" panose="020B0604020202020204" pitchFamily="34" charset="0"/>
              </a:rPr>
              <a:t>  Dr. Barry J. </a:t>
            </a:r>
          </a:p>
          <a:p>
            <a:r>
              <a:rPr lang="en-US" sz="769" dirty="0">
                <a:latin typeface="Arial" panose="020B0604020202020204" pitchFamily="34" charset="0"/>
                <a:cs typeface="Arial" panose="020B0604020202020204" pitchFamily="34" charset="0"/>
              </a:rPr>
              <a:t>Marshall and Dr. J. Robin Warren</a:t>
            </a:r>
          </a:p>
        </p:txBody>
      </p:sp>
    </p:spTree>
    <p:extLst>
      <p:ext uri="{BB962C8B-B14F-4D97-AF65-F5344CB8AC3E}">
        <p14:creationId xmlns:p14="http://schemas.microsoft.com/office/powerpoint/2010/main" val="1778544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ChangeArrowheads="1"/>
          </p:cNvSpPr>
          <p:nvPr/>
        </p:nvSpPr>
        <p:spPr bwMode="auto">
          <a:xfrm>
            <a:off x="1143000" y="170764"/>
            <a:ext cx="6629400" cy="716543"/>
          </a:xfrm>
          <a:prstGeom prst="rect">
            <a:avLst/>
          </a:prstGeom>
          <a:noFill/>
          <a:ln w="9525">
            <a:noFill/>
            <a:miter lim="800000"/>
            <a:headEnd/>
            <a:tailEnd/>
          </a:ln>
        </p:spPr>
        <p:txBody>
          <a:bodyPr anchor="ctr"/>
          <a:lstStyle/>
          <a:p>
            <a:pPr algn="ctr">
              <a:defRPr/>
            </a:pPr>
            <a:r>
              <a:rPr lang="en-US"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HP epidemiology</a:t>
            </a:r>
          </a:p>
        </p:txBody>
      </p:sp>
      <p:sp>
        <p:nvSpPr>
          <p:cNvPr id="30724" name="Rectangle 5"/>
          <p:cNvSpPr>
            <a:spLocks noChangeArrowheads="1"/>
          </p:cNvSpPr>
          <p:nvPr/>
        </p:nvSpPr>
        <p:spPr bwMode="auto">
          <a:xfrm>
            <a:off x="838200" y="967154"/>
            <a:ext cx="6934200" cy="1113692"/>
          </a:xfrm>
          <a:prstGeom prst="rect">
            <a:avLst/>
          </a:prstGeom>
          <a:noFill/>
          <a:ln w="9525">
            <a:noFill/>
            <a:miter lim="800000"/>
            <a:headEnd/>
            <a:tailEnd/>
          </a:ln>
        </p:spPr>
        <p:txBody>
          <a:bodyPr anchor="ctr"/>
          <a:lstStyle/>
          <a:p>
            <a:pPr algn="ctr"/>
            <a:endParaRPr lang="en-US" sz="1538" dirty="0">
              <a:latin typeface="Century Gothic" pitchFamily="34" charset="0"/>
            </a:endParaRPr>
          </a:p>
        </p:txBody>
      </p:sp>
      <p:sp>
        <p:nvSpPr>
          <p:cNvPr id="4" name="TextBox 3"/>
          <p:cNvSpPr txBox="1"/>
          <p:nvPr/>
        </p:nvSpPr>
        <p:spPr>
          <a:xfrm>
            <a:off x="381000" y="1524002"/>
            <a:ext cx="8469923" cy="1843838"/>
          </a:xfrm>
          <a:prstGeom prst="rect">
            <a:avLst/>
          </a:prstGeom>
          <a:noFill/>
        </p:spPr>
        <p:txBody>
          <a:bodyPr wrap="square" rtlCol="0">
            <a:spAutoFit/>
          </a:bodyPr>
          <a:lstStyle/>
          <a:p>
            <a:pPr marL="263759" indent="-263759">
              <a:buFont typeface="Wingdings" pitchFamily="2" charset="2"/>
              <a:buChar char="ü"/>
            </a:pPr>
            <a:r>
              <a:rPr lang="en-US" sz="1538" dirty="0"/>
              <a:t>The prevalence of H pylori infection varies from as low as 18.9% in Switzerland (95% CI, 13.1−24.7) to 87.7% in Nigeria (95% CI, 83.1−92.2). Based on regional prevalence estimates, there were approximately 4.5 billion individuals with H pylori infection worldwide in 2016</a:t>
            </a:r>
          </a:p>
          <a:p>
            <a:pPr marL="263759" indent="-263759">
              <a:buFont typeface="Wingdings" pitchFamily="2" charset="2"/>
              <a:buChar char="ü"/>
            </a:pPr>
            <a:endParaRPr lang="en-US" sz="1538" dirty="0">
              <a:latin typeface="Arial" panose="020B0604020202020204" pitchFamily="34" charset="0"/>
              <a:cs typeface="Arial" panose="020B0604020202020204" pitchFamily="34" charset="0"/>
            </a:endParaRPr>
          </a:p>
          <a:p>
            <a:pPr marL="263759" indent="-263759">
              <a:buFont typeface="Wingdings" pitchFamily="2" charset="2"/>
              <a:buChar char="ü"/>
            </a:pPr>
            <a:r>
              <a:rPr lang="en-US" sz="2154" b="1" dirty="0">
                <a:solidFill>
                  <a:srgbClr val="FF0000"/>
                </a:solidFill>
                <a:latin typeface="Arial" panose="020B0604020202020204" pitchFamily="34" charset="0"/>
                <a:cs typeface="Arial" panose="020B0604020202020204" pitchFamily="34" charset="0"/>
              </a:rPr>
              <a:t>Only 10% or less of all HP infected people develop PUD</a:t>
            </a:r>
          </a:p>
          <a:p>
            <a:pPr marL="263759" indent="-263759">
              <a:buFont typeface="Wingdings" pitchFamily="2" charset="2"/>
              <a:buChar char="ü"/>
            </a:pPr>
            <a:endParaRPr lang="en-US" sz="1538" b="1" dirty="0">
              <a:solidFill>
                <a:srgbClr val="FF0000"/>
              </a:solidFill>
              <a:latin typeface="Arial" panose="020B0604020202020204" pitchFamily="34" charset="0"/>
              <a:cs typeface="Arial" panose="020B0604020202020204" pitchFamily="34" charset="0"/>
            </a:endParaRPr>
          </a:p>
          <a:p>
            <a:pPr marL="263759" indent="-263759">
              <a:buFont typeface="Wingdings" pitchFamily="2" charset="2"/>
              <a:buChar char="ü"/>
            </a:pPr>
            <a:r>
              <a:rPr lang="en-US" sz="1538" dirty="0">
                <a:solidFill>
                  <a:srgbClr val="00B050"/>
                </a:solidFill>
                <a:latin typeface="Arial" panose="020B0604020202020204" pitchFamily="34" charset="0"/>
                <a:cs typeface="Arial" panose="020B0604020202020204" pitchFamily="34" charset="0"/>
              </a:rPr>
              <a:t>H. Pylori is implicated in the genesis of gastric cancer, Hashimoto’s </a:t>
            </a:r>
            <a:r>
              <a:rPr lang="en-US" sz="1538" dirty="0" err="1">
                <a:solidFill>
                  <a:srgbClr val="00B050"/>
                </a:solidFill>
                <a:latin typeface="Arial" panose="020B0604020202020204" pitchFamily="34" charset="0"/>
                <a:cs typeface="Arial" panose="020B0604020202020204" pitchFamily="34" charset="0"/>
              </a:rPr>
              <a:t>dsx</a:t>
            </a:r>
            <a:r>
              <a:rPr lang="en-US" sz="1538" dirty="0">
                <a:solidFill>
                  <a:srgbClr val="00B050"/>
                </a:solidFill>
                <a:latin typeface="Arial" panose="020B0604020202020204" pitchFamily="34" charset="0"/>
                <a:cs typeface="Arial" panose="020B0604020202020204" pitchFamily="34" charset="0"/>
              </a:rPr>
              <a:t> and in metabolic </a:t>
            </a:r>
            <a:r>
              <a:rPr lang="en-US" sz="1538">
                <a:solidFill>
                  <a:srgbClr val="00B050"/>
                </a:solidFill>
                <a:latin typeface="Arial" panose="020B0604020202020204" pitchFamily="34" charset="0"/>
                <a:cs typeface="Arial" panose="020B0604020202020204" pitchFamily="34" charset="0"/>
              </a:rPr>
              <a:t>sx</a:t>
            </a:r>
            <a:endParaRPr lang="en-US" sz="1538" dirty="0">
              <a:solidFill>
                <a:srgbClr val="00B050"/>
              </a:solidFill>
              <a:latin typeface="Arial" panose="020B0604020202020204" pitchFamily="34" charset="0"/>
              <a:cs typeface="Arial" panose="020B0604020202020204" pitchFamily="34" charset="0"/>
            </a:endParaRPr>
          </a:p>
        </p:txBody>
      </p:sp>
      <p:sp>
        <p:nvSpPr>
          <p:cNvPr id="3" name="TextBox 2"/>
          <p:cNvSpPr txBox="1"/>
          <p:nvPr/>
        </p:nvSpPr>
        <p:spPr>
          <a:xfrm>
            <a:off x="533401" y="4073770"/>
            <a:ext cx="3619500" cy="1678858"/>
          </a:xfrm>
          <a:prstGeom prst="rect">
            <a:avLst/>
          </a:prstGeom>
          <a:noFill/>
        </p:spPr>
        <p:txBody>
          <a:bodyPr wrap="square" rtlCol="0">
            <a:spAutoFit/>
          </a:bodyPr>
          <a:lstStyle/>
          <a:p>
            <a:r>
              <a:rPr lang="en-US" sz="1077" dirty="0" err="1">
                <a:latin typeface="Arial" pitchFamily="34" charset="0"/>
                <a:cs typeface="Arial" pitchFamily="34" charset="0"/>
              </a:rPr>
              <a:t>Hooi</a:t>
            </a:r>
            <a:r>
              <a:rPr lang="en-US" sz="1077" dirty="0">
                <a:latin typeface="Arial" pitchFamily="34" charset="0"/>
                <a:cs typeface="Arial" pitchFamily="34" charset="0"/>
              </a:rPr>
              <a:t> JKY. Et al. (2017) Global Prevalence of Helicobacter pylori Infection: Systematic Review and Meta-Analysis. </a:t>
            </a:r>
          </a:p>
          <a:p>
            <a:r>
              <a:rPr lang="en-US" sz="1077" dirty="0">
                <a:latin typeface="Arial" pitchFamily="34" charset="0"/>
                <a:cs typeface="Arial" pitchFamily="34" charset="0"/>
              </a:rPr>
              <a:t>Gastroenterology 153(2); 420-429</a:t>
            </a:r>
          </a:p>
          <a:p>
            <a:endParaRPr lang="en-US" sz="1077" dirty="0">
              <a:latin typeface="Arial" pitchFamily="34" charset="0"/>
              <a:cs typeface="Arial" pitchFamily="34" charset="0"/>
            </a:endParaRPr>
          </a:p>
          <a:p>
            <a:r>
              <a:rPr lang="en-US" sz="1077" dirty="0" err="1">
                <a:latin typeface="Arial" pitchFamily="34" charset="0"/>
                <a:cs typeface="Arial" pitchFamily="34" charset="0"/>
              </a:rPr>
              <a:t>Sapolsky</a:t>
            </a:r>
            <a:r>
              <a:rPr lang="en-US" sz="1077" dirty="0">
                <a:latin typeface="Arial" pitchFamily="34" charset="0"/>
                <a:cs typeface="Arial" pitchFamily="34" charset="0"/>
              </a:rPr>
              <a:t>, RM  (1994). Why zebras don’t get ulcers New York: W.H. Freeman</a:t>
            </a:r>
          </a:p>
          <a:p>
            <a:endParaRPr lang="en-US" sz="1385" dirty="0"/>
          </a:p>
          <a:p>
            <a:endParaRPr lang="en-US" sz="1385"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2422" y="3583737"/>
            <a:ext cx="4889500" cy="2227385"/>
          </a:xfrm>
          <a:prstGeom prst="rect">
            <a:avLst/>
          </a:prstGeom>
        </p:spPr>
      </p:pic>
    </p:spTree>
    <p:extLst>
      <p:ext uri="{BB962C8B-B14F-4D97-AF65-F5344CB8AC3E}">
        <p14:creationId xmlns:p14="http://schemas.microsoft.com/office/powerpoint/2010/main" val="1218773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ChangeArrowheads="1"/>
          </p:cNvSpPr>
          <p:nvPr/>
        </p:nvSpPr>
        <p:spPr bwMode="auto">
          <a:xfrm>
            <a:off x="1676400" y="411483"/>
            <a:ext cx="5627077" cy="716543"/>
          </a:xfrm>
          <a:prstGeom prst="rect">
            <a:avLst/>
          </a:prstGeom>
          <a:noFill/>
          <a:ln w="9525">
            <a:noFill/>
            <a:miter lim="800000"/>
            <a:headEnd/>
            <a:tailEnd/>
          </a:ln>
        </p:spPr>
        <p:txBody>
          <a:bodyPr anchor="ctr"/>
          <a:lstStyle/>
          <a:p>
            <a:pPr algn="ctr">
              <a:defRPr/>
            </a:pPr>
            <a:r>
              <a:rPr lang="en-US"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H. Pylori, why bother?</a:t>
            </a:r>
          </a:p>
        </p:txBody>
      </p:sp>
      <p:sp>
        <p:nvSpPr>
          <p:cNvPr id="30724" name="Rectangle 5"/>
          <p:cNvSpPr>
            <a:spLocks noChangeArrowheads="1"/>
          </p:cNvSpPr>
          <p:nvPr/>
        </p:nvSpPr>
        <p:spPr bwMode="auto">
          <a:xfrm>
            <a:off x="838200" y="967154"/>
            <a:ext cx="6934200" cy="1113692"/>
          </a:xfrm>
          <a:prstGeom prst="rect">
            <a:avLst/>
          </a:prstGeom>
          <a:noFill/>
          <a:ln w="9525">
            <a:noFill/>
            <a:miter lim="800000"/>
            <a:headEnd/>
            <a:tailEnd/>
          </a:ln>
        </p:spPr>
        <p:txBody>
          <a:bodyPr anchor="ctr"/>
          <a:lstStyle/>
          <a:p>
            <a:pPr algn="ctr"/>
            <a:endParaRPr lang="en-US" sz="1538" dirty="0">
              <a:latin typeface="Century Gothic" pitchFamily="34" charset="0"/>
            </a:endParaRPr>
          </a:p>
        </p:txBody>
      </p:sp>
      <p:sp>
        <p:nvSpPr>
          <p:cNvPr id="2" name="TextBox 1"/>
          <p:cNvSpPr txBox="1"/>
          <p:nvPr/>
        </p:nvSpPr>
        <p:spPr>
          <a:xfrm>
            <a:off x="351693" y="1662546"/>
            <a:ext cx="8665675" cy="4425699"/>
          </a:xfrm>
          <a:prstGeom prst="rect">
            <a:avLst/>
          </a:prstGeom>
          <a:noFill/>
        </p:spPr>
        <p:txBody>
          <a:bodyPr wrap="square" rtlCol="0">
            <a:spAutoFit/>
          </a:bodyPr>
          <a:lstStyle/>
          <a:p>
            <a:r>
              <a:rPr lang="en-US" sz="1846" b="1" dirty="0">
                <a:solidFill>
                  <a:srgbClr val="FF0000"/>
                </a:solidFill>
                <a:latin typeface="Arial" panose="020B0604020202020204" pitchFamily="34" charset="0"/>
                <a:cs typeface="Arial" panose="020B0604020202020204" pitchFamily="34" charset="0"/>
              </a:rPr>
              <a:t>THE BAD  </a:t>
            </a:r>
            <a:r>
              <a:rPr lang="en-US" sz="1385" dirty="0">
                <a:latin typeface="Arial" panose="020B0604020202020204" pitchFamily="34" charset="0"/>
                <a:cs typeface="Arial" panose="020B0604020202020204" pitchFamily="34" charset="0"/>
              </a:rPr>
              <a:t>HP infection increases the risk of :</a:t>
            </a:r>
          </a:p>
          <a:p>
            <a:endParaRPr lang="en-US" sz="1385" dirty="0">
              <a:latin typeface="Arial" panose="020B0604020202020204" pitchFamily="34" charset="0"/>
              <a:cs typeface="Arial" panose="020B0604020202020204" pitchFamily="34" charset="0"/>
            </a:endParaRPr>
          </a:p>
          <a:p>
            <a:pPr marL="219799" indent="-219799">
              <a:buFont typeface="Wingdings" panose="05000000000000000000" pitchFamily="2" charset="2"/>
              <a:buChar char="ü"/>
            </a:pPr>
            <a:r>
              <a:rPr lang="en-US" sz="1385" dirty="0">
                <a:latin typeface="Arial" panose="020B0604020202020204" pitchFamily="34" charset="0"/>
                <a:cs typeface="Arial" panose="020B0604020202020204" pitchFamily="34" charset="0"/>
              </a:rPr>
              <a:t>Gastric cancer via the “</a:t>
            </a:r>
            <a:r>
              <a:rPr lang="en-US" sz="1385" dirty="0" err="1">
                <a:latin typeface="Arial" panose="020B0604020202020204" pitchFamily="34" charset="0"/>
                <a:cs typeface="Arial" panose="020B0604020202020204" pitchFamily="34" charset="0"/>
              </a:rPr>
              <a:t>Pelayo</a:t>
            </a:r>
            <a:r>
              <a:rPr lang="en-US" sz="1385" dirty="0">
                <a:latin typeface="Arial" panose="020B0604020202020204" pitchFamily="34" charset="0"/>
                <a:cs typeface="Arial" panose="020B0604020202020204" pitchFamily="34" charset="0"/>
              </a:rPr>
              <a:t> Correa cascade” of atrophic gastritis </a:t>
            </a:r>
            <a:r>
              <a:rPr lang="en-US" sz="1385" dirty="0">
                <a:solidFill>
                  <a:srgbClr val="FF0000"/>
                </a:solidFill>
                <a:latin typeface="Arial" panose="020B0604020202020204" pitchFamily="34" charset="0"/>
                <a:cs typeface="Arial" panose="020B0604020202020204" pitchFamily="34" charset="0"/>
              </a:rPr>
              <a:t>(50%),</a:t>
            </a:r>
            <a:r>
              <a:rPr lang="en-US" sz="1385" dirty="0">
                <a:latin typeface="Arial" panose="020B0604020202020204" pitchFamily="34" charset="0"/>
                <a:cs typeface="Arial" panose="020B0604020202020204" pitchFamily="34" charset="0"/>
              </a:rPr>
              <a:t> metaplasia </a:t>
            </a:r>
            <a:r>
              <a:rPr lang="en-US" sz="1385" dirty="0">
                <a:solidFill>
                  <a:srgbClr val="FF0000"/>
                </a:solidFill>
                <a:latin typeface="Arial" panose="020B0604020202020204" pitchFamily="34" charset="0"/>
                <a:cs typeface="Arial" panose="020B0604020202020204" pitchFamily="34" charset="0"/>
              </a:rPr>
              <a:t>(25%),</a:t>
            </a:r>
          </a:p>
          <a:p>
            <a:r>
              <a:rPr lang="en-US" sz="1385" dirty="0">
                <a:latin typeface="Arial" panose="020B0604020202020204" pitchFamily="34" charset="0"/>
                <a:cs typeface="Arial" panose="020B0604020202020204" pitchFamily="34" charset="0"/>
              </a:rPr>
              <a:t>    dysplasia </a:t>
            </a:r>
            <a:r>
              <a:rPr lang="en-US" sz="1385" dirty="0">
                <a:solidFill>
                  <a:srgbClr val="FF0000"/>
                </a:solidFill>
                <a:latin typeface="Arial" panose="020B0604020202020204" pitchFamily="34" charset="0"/>
                <a:cs typeface="Arial" panose="020B0604020202020204" pitchFamily="34" charset="0"/>
              </a:rPr>
              <a:t>(10%), </a:t>
            </a:r>
            <a:r>
              <a:rPr lang="en-US" sz="1385" dirty="0">
                <a:latin typeface="Arial" panose="020B0604020202020204" pitchFamily="34" charset="0"/>
                <a:cs typeface="Arial" panose="020B0604020202020204" pitchFamily="34" charset="0"/>
              </a:rPr>
              <a:t>and neoplasia --carcinoma-- </a:t>
            </a:r>
            <a:r>
              <a:rPr lang="en-US" sz="1385" dirty="0">
                <a:solidFill>
                  <a:srgbClr val="FF0000"/>
                </a:solidFill>
                <a:latin typeface="Arial" panose="020B0604020202020204" pitchFamily="34" charset="0"/>
                <a:cs typeface="Arial" panose="020B0604020202020204" pitchFamily="34" charset="0"/>
              </a:rPr>
              <a:t>(3%)</a:t>
            </a:r>
          </a:p>
          <a:p>
            <a:pPr marL="219799" indent="-219799">
              <a:buFont typeface="Wingdings" panose="05000000000000000000" pitchFamily="2" charset="2"/>
              <a:buChar char="ü"/>
            </a:pPr>
            <a:r>
              <a:rPr lang="en-US" sz="1385" dirty="0">
                <a:latin typeface="Arial" panose="020B0604020202020204" pitchFamily="34" charset="0"/>
                <a:cs typeface="Arial" panose="020B0604020202020204" pitchFamily="34" charset="0"/>
              </a:rPr>
              <a:t>Metabolic syndrome</a:t>
            </a:r>
          </a:p>
          <a:p>
            <a:endParaRPr lang="en-US" sz="1385" dirty="0">
              <a:latin typeface="Arial" panose="020B0604020202020204" pitchFamily="34" charset="0"/>
              <a:cs typeface="Arial" panose="020B0604020202020204" pitchFamily="34" charset="0"/>
            </a:endParaRPr>
          </a:p>
          <a:p>
            <a:r>
              <a:rPr lang="en-US" sz="1846" b="1" dirty="0">
                <a:solidFill>
                  <a:srgbClr val="00B0F0"/>
                </a:solidFill>
                <a:latin typeface="Arial" panose="020B0604020202020204" pitchFamily="34" charset="0"/>
                <a:cs typeface="Arial" panose="020B0604020202020204" pitchFamily="34" charset="0"/>
              </a:rPr>
              <a:t>THE GOOD </a:t>
            </a:r>
            <a:r>
              <a:rPr lang="en-US" sz="1385" dirty="0">
                <a:latin typeface="Arial" panose="020B0604020202020204" pitchFamily="34" charset="0"/>
                <a:cs typeface="Arial" panose="020B0604020202020204" pitchFamily="34" charset="0"/>
              </a:rPr>
              <a:t>HP infection may decrease the incidence of :</a:t>
            </a:r>
          </a:p>
          <a:p>
            <a:endParaRPr lang="en-US" sz="1385" dirty="0">
              <a:latin typeface="Arial" panose="020B0604020202020204" pitchFamily="34" charset="0"/>
              <a:cs typeface="Arial" panose="020B0604020202020204" pitchFamily="34" charset="0"/>
            </a:endParaRPr>
          </a:p>
          <a:p>
            <a:pPr marL="219799" indent="-219799">
              <a:buFont typeface="Wingdings" panose="05000000000000000000" pitchFamily="2" charset="2"/>
              <a:buChar char="ü"/>
            </a:pPr>
            <a:r>
              <a:rPr lang="en-US" sz="1385" dirty="0">
                <a:latin typeface="Arial" panose="020B0604020202020204" pitchFamily="34" charset="0"/>
                <a:cs typeface="Arial" panose="020B0604020202020204" pitchFamily="34" charset="0"/>
              </a:rPr>
              <a:t>Barrett’s esophagus and esophageal cancer</a:t>
            </a:r>
          </a:p>
          <a:p>
            <a:pPr marL="219799" indent="-219799">
              <a:buFont typeface="Wingdings" panose="05000000000000000000" pitchFamily="2" charset="2"/>
              <a:buChar char="ü"/>
            </a:pPr>
            <a:r>
              <a:rPr lang="en-US" sz="1385" dirty="0">
                <a:latin typeface="Arial" panose="020B0604020202020204" pitchFamily="34" charset="0"/>
                <a:cs typeface="Arial" panose="020B0604020202020204" pitchFamily="34" charset="0"/>
              </a:rPr>
              <a:t>Inflammatory bowel disease</a:t>
            </a:r>
          </a:p>
          <a:p>
            <a:pPr marL="219799" indent="-219799">
              <a:buFont typeface="Wingdings" panose="05000000000000000000" pitchFamily="2" charset="2"/>
              <a:buChar char="ü"/>
            </a:pPr>
            <a:r>
              <a:rPr lang="en-US" sz="1385" dirty="0">
                <a:latin typeface="Arial" panose="020B0604020202020204" pitchFamily="34" charset="0"/>
                <a:cs typeface="Arial" panose="020B0604020202020204" pitchFamily="34" charset="0"/>
              </a:rPr>
              <a:t>Asthma</a:t>
            </a:r>
          </a:p>
          <a:p>
            <a:endParaRPr lang="en-US" sz="1385" dirty="0">
              <a:latin typeface="Arial" panose="020B0604020202020204" pitchFamily="34" charset="0"/>
              <a:cs typeface="Arial" panose="020B0604020202020204" pitchFamily="34" charset="0"/>
            </a:endParaRPr>
          </a:p>
          <a:p>
            <a:endParaRPr lang="en-US" sz="1385" dirty="0">
              <a:latin typeface="Arial" panose="020B0604020202020204" pitchFamily="34" charset="0"/>
              <a:cs typeface="Arial" panose="020B0604020202020204" pitchFamily="34" charset="0"/>
            </a:endParaRPr>
          </a:p>
          <a:p>
            <a:endParaRPr lang="en-US" sz="1385" dirty="0">
              <a:latin typeface="Arial" panose="020B0604020202020204" pitchFamily="34" charset="0"/>
              <a:cs typeface="Arial" panose="020B0604020202020204" pitchFamily="34" charset="0"/>
            </a:endParaRPr>
          </a:p>
          <a:p>
            <a:endParaRPr lang="en-US" sz="1385" dirty="0">
              <a:latin typeface="Arial" panose="020B0604020202020204" pitchFamily="34" charset="0"/>
              <a:cs typeface="Arial" panose="020B0604020202020204" pitchFamily="34" charset="0"/>
            </a:endParaRPr>
          </a:p>
          <a:p>
            <a:r>
              <a:rPr lang="en-US" sz="1077" dirty="0">
                <a:latin typeface="Arial" panose="020B0604020202020204" pitchFamily="34" charset="0"/>
                <a:cs typeface="Arial" panose="020B0604020202020204" pitchFamily="34" charset="0"/>
              </a:rPr>
              <a:t>Correa, P. and </a:t>
            </a:r>
            <a:r>
              <a:rPr lang="en-US" sz="1077" dirty="0" err="1">
                <a:latin typeface="Arial" panose="020B0604020202020204" pitchFamily="34" charset="0"/>
                <a:cs typeface="Arial" panose="020B0604020202020204" pitchFamily="34" charset="0"/>
              </a:rPr>
              <a:t>Piazuelo</a:t>
            </a:r>
            <a:r>
              <a:rPr lang="en-US" sz="1077" dirty="0">
                <a:latin typeface="Arial" panose="020B0604020202020204" pitchFamily="34" charset="0"/>
                <a:cs typeface="Arial" panose="020B0604020202020204" pitchFamily="34" charset="0"/>
              </a:rPr>
              <a:t> BM. (2011) Helicobacter pylori and gastric adenocarcinoma. </a:t>
            </a:r>
            <a:r>
              <a:rPr lang="en-US" sz="1077" dirty="0" err="1">
                <a:latin typeface="Arial" panose="020B0604020202020204" pitchFamily="34" charset="0"/>
                <a:cs typeface="Arial" panose="020B0604020202020204" pitchFamily="34" charset="0"/>
              </a:rPr>
              <a:t>GastroenterolHepatol</a:t>
            </a:r>
            <a:r>
              <a:rPr lang="en-US" sz="1077" dirty="0">
                <a:latin typeface="Arial" panose="020B0604020202020204" pitchFamily="34" charset="0"/>
                <a:cs typeface="Arial" panose="020B0604020202020204" pitchFamily="34" charset="0"/>
              </a:rPr>
              <a:t> Rev; Jun: 59-64</a:t>
            </a:r>
          </a:p>
          <a:p>
            <a:endParaRPr lang="en-US" sz="1077" dirty="0">
              <a:latin typeface="Arial" panose="020B0604020202020204" pitchFamily="34" charset="0"/>
              <a:cs typeface="Arial" panose="020B0604020202020204" pitchFamily="34" charset="0"/>
            </a:endParaRPr>
          </a:p>
          <a:p>
            <a:r>
              <a:rPr lang="en-US" sz="1077" dirty="0">
                <a:latin typeface="Arial" panose="020B0604020202020204" pitchFamily="34" charset="0"/>
                <a:cs typeface="Arial" panose="020B0604020202020204" pitchFamily="34" charset="0"/>
              </a:rPr>
              <a:t>Moss SF (2016) The clinical Evidence Linking Helicobacter </a:t>
            </a:r>
            <a:r>
              <a:rPr lang="en-US" sz="1077" dirty="0" err="1">
                <a:latin typeface="Arial" panose="020B0604020202020204" pitchFamily="34" charset="0"/>
                <a:cs typeface="Arial" panose="020B0604020202020204" pitchFamily="34" charset="0"/>
              </a:rPr>
              <a:t>Pilory</a:t>
            </a:r>
            <a:r>
              <a:rPr lang="en-US" sz="1077" dirty="0">
                <a:latin typeface="Arial" panose="020B0604020202020204" pitchFamily="34" charset="0"/>
                <a:cs typeface="Arial" panose="020B0604020202020204" pitchFamily="34" charset="0"/>
              </a:rPr>
              <a:t> to Gastric Cancer. </a:t>
            </a:r>
            <a:r>
              <a:rPr lang="en-US" sz="1077" dirty="0" err="1">
                <a:latin typeface="Arial" panose="020B0604020202020204" pitchFamily="34" charset="0"/>
                <a:cs typeface="Arial" panose="020B0604020202020204" pitchFamily="34" charset="0"/>
              </a:rPr>
              <a:t>Cel</a:t>
            </a:r>
            <a:r>
              <a:rPr lang="en-US" sz="1077" dirty="0">
                <a:latin typeface="Arial" panose="020B0604020202020204" pitchFamily="34" charset="0"/>
                <a:cs typeface="Arial" panose="020B0604020202020204" pitchFamily="34" charset="0"/>
              </a:rPr>
              <a:t> </a:t>
            </a:r>
            <a:r>
              <a:rPr lang="en-US" sz="1077" dirty="0" err="1">
                <a:latin typeface="Arial" panose="020B0604020202020204" pitchFamily="34" charset="0"/>
                <a:cs typeface="Arial" panose="020B0604020202020204" pitchFamily="34" charset="0"/>
              </a:rPr>
              <a:t>Mol</a:t>
            </a:r>
            <a:r>
              <a:rPr lang="en-US" sz="1077" dirty="0">
                <a:latin typeface="Arial" panose="020B0604020202020204" pitchFamily="34" charset="0"/>
                <a:cs typeface="Arial" panose="020B0604020202020204" pitchFamily="34" charset="0"/>
              </a:rPr>
              <a:t> Gastro </a:t>
            </a:r>
            <a:r>
              <a:rPr lang="en-US" sz="1077" dirty="0" err="1">
                <a:latin typeface="Arial" panose="020B0604020202020204" pitchFamily="34" charset="0"/>
                <a:cs typeface="Arial" panose="020B0604020202020204" pitchFamily="34" charset="0"/>
              </a:rPr>
              <a:t>Hepat</a:t>
            </a:r>
            <a:r>
              <a:rPr lang="en-US" sz="1077" dirty="0">
                <a:latin typeface="Arial" panose="020B0604020202020204" pitchFamily="34" charset="0"/>
                <a:cs typeface="Arial" panose="020B0604020202020204" pitchFamily="34" charset="0"/>
              </a:rPr>
              <a:t>; 3: 183-191</a:t>
            </a:r>
          </a:p>
          <a:p>
            <a:endParaRPr lang="en-US" sz="1077" dirty="0">
              <a:latin typeface="Arial" panose="020B0604020202020204" pitchFamily="34" charset="0"/>
              <a:cs typeface="Arial" panose="020B0604020202020204" pitchFamily="34" charset="0"/>
            </a:endParaRPr>
          </a:p>
          <a:p>
            <a:r>
              <a:rPr lang="en-US" sz="1077" dirty="0" err="1">
                <a:latin typeface="Arial" panose="020B0604020202020204" pitchFamily="34" charset="0"/>
                <a:cs typeface="Arial" panose="020B0604020202020204" pitchFamily="34" charset="0"/>
              </a:rPr>
              <a:t>Refaeli</a:t>
            </a:r>
            <a:r>
              <a:rPr lang="en-US" sz="1077" dirty="0">
                <a:latin typeface="Arial" panose="020B0604020202020204" pitchFamily="34" charset="0"/>
                <a:cs typeface="Arial" panose="020B0604020202020204" pitchFamily="34" charset="0"/>
              </a:rPr>
              <a:t> R. et al (2018) Relationships of HP infection and its related gastroduodenal morbidity with metabolic syndrome: a large cross-sectional study. </a:t>
            </a:r>
            <a:r>
              <a:rPr lang="en-US" sz="1077" dirty="0" err="1">
                <a:latin typeface="Arial" panose="020B0604020202020204" pitchFamily="34" charset="0"/>
                <a:cs typeface="Arial" panose="020B0604020202020204" pitchFamily="34" charset="0"/>
              </a:rPr>
              <a:t>Sci</a:t>
            </a:r>
            <a:r>
              <a:rPr lang="en-US" sz="1077" dirty="0">
                <a:latin typeface="Arial" panose="020B0604020202020204" pitchFamily="34" charset="0"/>
                <a:cs typeface="Arial" panose="020B0604020202020204" pitchFamily="34" charset="0"/>
              </a:rPr>
              <a:t> Rep Mar 6;8(1):4088. </a:t>
            </a:r>
            <a:r>
              <a:rPr lang="en-US" sz="1077" dirty="0" err="1">
                <a:latin typeface="Arial" panose="020B0604020202020204" pitchFamily="34" charset="0"/>
                <a:cs typeface="Arial" panose="020B0604020202020204" pitchFamily="34" charset="0"/>
              </a:rPr>
              <a:t>doi</a:t>
            </a:r>
            <a:r>
              <a:rPr lang="en-US" sz="1077" dirty="0">
                <a:latin typeface="Arial" panose="020B0604020202020204" pitchFamily="34" charset="0"/>
                <a:cs typeface="Arial" panose="020B0604020202020204" pitchFamily="34" charset="0"/>
              </a:rPr>
              <a:t>: 10.1038/s41598-018-22198-9</a:t>
            </a:r>
          </a:p>
        </p:txBody>
      </p:sp>
    </p:spTree>
    <p:extLst>
      <p:ext uri="{BB962C8B-B14F-4D97-AF65-F5344CB8AC3E}">
        <p14:creationId xmlns:p14="http://schemas.microsoft.com/office/powerpoint/2010/main" val="1359260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D7374-7D0F-BE4B-28AF-F99FF1646D4C}"/>
              </a:ext>
            </a:extLst>
          </p:cNvPr>
          <p:cNvSpPr>
            <a:spLocks noGrp="1"/>
          </p:cNvSpPr>
          <p:nvPr>
            <p:ph type="title"/>
          </p:nvPr>
        </p:nvSpPr>
        <p:spPr>
          <a:xfrm>
            <a:off x="457200" y="274638"/>
            <a:ext cx="8229600" cy="715962"/>
          </a:xfrm>
        </p:spPr>
        <p:txBody>
          <a:bodyPr/>
          <a:lstStyle/>
          <a:p>
            <a:pPr>
              <a:defRPr/>
            </a:pPr>
            <a:r>
              <a:rPr lang="en-US"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rPr>
              <a:t>Lower esophageal sphincter</a:t>
            </a:r>
            <a:endParaRPr lang="es-AR"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endParaRPr>
          </a:p>
        </p:txBody>
      </p:sp>
      <p:sp>
        <p:nvSpPr>
          <p:cNvPr id="3" name="Content Placeholder 2">
            <a:extLst>
              <a:ext uri="{FF2B5EF4-FFF2-40B4-BE49-F238E27FC236}">
                <a16:creationId xmlns:a16="http://schemas.microsoft.com/office/drawing/2014/main" id="{C629EC6F-FA50-4B96-355E-5C8EDA41A5F6}"/>
              </a:ext>
            </a:extLst>
          </p:cNvPr>
          <p:cNvSpPr>
            <a:spLocks noGrp="1"/>
          </p:cNvSpPr>
          <p:nvPr>
            <p:ph idx="1"/>
          </p:nvPr>
        </p:nvSpPr>
        <p:spPr>
          <a:xfrm>
            <a:off x="228600" y="971550"/>
            <a:ext cx="8229600" cy="4525963"/>
          </a:xfrm>
        </p:spPr>
        <p:txBody>
          <a:bodyPr/>
          <a:lstStyle/>
          <a:p>
            <a:r>
              <a:rPr lang="en-US" dirty="0"/>
              <a:t>The LES is controlled by a complex mechanism including:</a:t>
            </a:r>
          </a:p>
          <a:p>
            <a:r>
              <a:rPr lang="en-US" dirty="0"/>
              <a:t>1. Neural control, a mixture of Autonomic nervous system and enteral nervous system</a:t>
            </a:r>
          </a:p>
          <a:p>
            <a:r>
              <a:rPr lang="en-US" dirty="0"/>
              <a:t>2. Hormonal/Neurochemical control</a:t>
            </a:r>
          </a:p>
          <a:p>
            <a:r>
              <a:rPr lang="en-US" dirty="0"/>
              <a:t>3. Myogenic control</a:t>
            </a:r>
          </a:p>
          <a:p>
            <a:r>
              <a:rPr lang="en-US" dirty="0"/>
              <a:t>4. Swallowing reflex</a:t>
            </a:r>
            <a:endParaRPr lang="es-AR" dirty="0"/>
          </a:p>
        </p:txBody>
      </p:sp>
      <p:pic>
        <p:nvPicPr>
          <p:cNvPr id="2050" name="Picture 2" descr="Gastroesophageal Reflux Disease (GERD)">
            <a:extLst>
              <a:ext uri="{FF2B5EF4-FFF2-40B4-BE49-F238E27FC236}">
                <a16:creationId xmlns:a16="http://schemas.microsoft.com/office/drawing/2014/main" id="{3F83166B-D591-F0FA-A3DF-4B19C05B7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861" y="3935273"/>
            <a:ext cx="4706189" cy="2648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91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ChangeArrowheads="1"/>
          </p:cNvSpPr>
          <p:nvPr/>
        </p:nvSpPr>
        <p:spPr bwMode="auto">
          <a:xfrm>
            <a:off x="1875692" y="908538"/>
            <a:ext cx="6096000" cy="762000"/>
          </a:xfrm>
          <a:prstGeom prst="rect">
            <a:avLst/>
          </a:prstGeom>
          <a:noFill/>
          <a:ln w="9525">
            <a:noFill/>
            <a:miter lim="800000"/>
            <a:headEnd/>
            <a:tailEnd/>
          </a:ln>
        </p:spPr>
        <p:txBody>
          <a:bodyPr anchor="ctr"/>
          <a:lstStyle/>
          <a:p>
            <a:pPr algn="ctr">
              <a:defRPr/>
            </a:pPr>
            <a:r>
              <a:rPr lang="en-US" sz="2769"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DISCLOSURES/</a:t>
            </a:r>
          </a:p>
          <a:p>
            <a:pPr algn="ctr">
              <a:defRPr/>
            </a:pPr>
            <a:r>
              <a:rPr lang="en-US" sz="2769"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CONFICTS OF INTEREST</a:t>
            </a:r>
          </a:p>
        </p:txBody>
      </p:sp>
      <p:sp>
        <p:nvSpPr>
          <p:cNvPr id="30724" name="Rectangle 5"/>
          <p:cNvSpPr>
            <a:spLocks noChangeArrowheads="1"/>
          </p:cNvSpPr>
          <p:nvPr/>
        </p:nvSpPr>
        <p:spPr bwMode="auto">
          <a:xfrm>
            <a:off x="838200" y="967154"/>
            <a:ext cx="6934200" cy="1113692"/>
          </a:xfrm>
          <a:prstGeom prst="rect">
            <a:avLst/>
          </a:prstGeom>
          <a:noFill/>
          <a:ln w="9525">
            <a:noFill/>
            <a:miter lim="800000"/>
            <a:headEnd/>
            <a:tailEnd/>
          </a:ln>
        </p:spPr>
        <p:txBody>
          <a:bodyPr anchor="ctr"/>
          <a:lstStyle/>
          <a:p>
            <a:pPr algn="ctr"/>
            <a:endParaRPr lang="en-US" sz="1538" dirty="0">
              <a:latin typeface="Century Gothic" pitchFamily="34" charset="0"/>
            </a:endParaRPr>
          </a:p>
        </p:txBody>
      </p:sp>
      <p:sp>
        <p:nvSpPr>
          <p:cNvPr id="3" name="TextBox 2"/>
          <p:cNvSpPr txBox="1"/>
          <p:nvPr/>
        </p:nvSpPr>
        <p:spPr>
          <a:xfrm>
            <a:off x="5334000" y="4419714"/>
            <a:ext cx="2913185" cy="1418081"/>
          </a:xfrm>
          <a:prstGeom prst="rect">
            <a:avLst/>
          </a:prstGeom>
          <a:noFill/>
        </p:spPr>
        <p:txBody>
          <a:bodyPr wrap="square" rtlCol="0">
            <a:spAutoFit/>
          </a:bodyPr>
          <a:lstStyle/>
          <a:p>
            <a:r>
              <a:rPr lang="en-US" sz="6769" b="1" dirty="0">
                <a:latin typeface="World of Water" panose="00000400000000000000" pitchFamily="2" charset="0"/>
              </a:rPr>
              <a:t>NONE</a:t>
            </a:r>
            <a:endParaRPr lang="en-US" sz="6769" b="1" dirty="0">
              <a:solidFill>
                <a:srgbClr val="00B050"/>
              </a:solidFill>
              <a:latin typeface="World of Water" panose="00000400000000000000" pitchFamily="2" charset="0"/>
              <a:cs typeface="Arial" panose="020B0604020202020204" pitchFamily="34" charset="0"/>
            </a:endParaRPr>
          </a:p>
          <a:p>
            <a:endParaRPr lang="en-US" sz="1846"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8406" y="1729154"/>
            <a:ext cx="5775595" cy="26745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31" y="2373923"/>
            <a:ext cx="3841828" cy="3165232"/>
          </a:xfrm>
          <a:prstGeom prst="rect">
            <a:avLst/>
          </a:prstGeom>
        </p:spPr>
      </p:pic>
    </p:spTree>
    <p:extLst>
      <p:ext uri="{BB962C8B-B14F-4D97-AF65-F5344CB8AC3E}">
        <p14:creationId xmlns:p14="http://schemas.microsoft.com/office/powerpoint/2010/main" val="1392826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BEEA3-95A8-E18D-EB20-B0797FDC8117}"/>
              </a:ext>
            </a:extLst>
          </p:cNvPr>
          <p:cNvSpPr>
            <a:spLocks noGrp="1"/>
          </p:cNvSpPr>
          <p:nvPr>
            <p:ph type="title"/>
          </p:nvPr>
        </p:nvSpPr>
        <p:spPr>
          <a:xfrm>
            <a:off x="457200" y="274638"/>
            <a:ext cx="8229600" cy="715962"/>
          </a:xfrm>
        </p:spPr>
        <p:txBody>
          <a:bodyPr/>
          <a:lstStyle/>
          <a:p>
            <a:r>
              <a:rPr lang="en-US"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rPr>
              <a:t>LES made  relatively simple</a:t>
            </a:r>
            <a:endParaRPr lang="es-AR"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endParaRPr>
          </a:p>
        </p:txBody>
      </p:sp>
      <p:sp>
        <p:nvSpPr>
          <p:cNvPr id="4" name="Rectangle 1">
            <a:extLst>
              <a:ext uri="{FF2B5EF4-FFF2-40B4-BE49-F238E27FC236}">
                <a16:creationId xmlns:a16="http://schemas.microsoft.com/office/drawing/2014/main" id="{F2EDABAB-7226-1522-F619-961D6BD1FBEE}"/>
              </a:ext>
            </a:extLst>
          </p:cNvPr>
          <p:cNvSpPr>
            <a:spLocks noGrp="1" noChangeArrowheads="1"/>
          </p:cNvSpPr>
          <p:nvPr>
            <p:ph idx="1"/>
          </p:nvPr>
        </p:nvSpPr>
        <p:spPr bwMode="auto">
          <a:xfrm>
            <a:off x="381000" y="1295400"/>
            <a:ext cx="617219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sz="1800" b="0" i="0" u="none" strike="noStrike" cap="none" normalizeH="0" baseline="0" noProof="0" dirty="0">
                <a:ln>
                  <a:noFill/>
                </a:ln>
                <a:solidFill>
                  <a:schemeClr val="tx1"/>
                </a:solidFill>
                <a:effectLst/>
                <a:latin typeface="Arial" panose="020B0604020202020204" pitchFamily="34" charset="0"/>
              </a:rPr>
              <a:t>The LES has </a:t>
            </a:r>
            <a:r>
              <a:rPr kumimoji="0" lang="en-US" sz="1800" i="0" u="none" strike="noStrike" cap="none" normalizeH="0" baseline="0" noProof="0" dirty="0">
                <a:ln>
                  <a:noFill/>
                </a:ln>
                <a:solidFill>
                  <a:schemeClr val="tx1"/>
                </a:solidFill>
                <a:effectLst/>
                <a:latin typeface="Arial" panose="020B0604020202020204" pitchFamily="34" charset="0"/>
              </a:rPr>
              <a:t>intrinsic smooth muscle tone</a:t>
            </a:r>
            <a:r>
              <a:rPr kumimoji="0" lang="en-US" sz="1800" b="0" i="0" u="none" strike="noStrike" cap="none" normalizeH="0" baseline="0" noProof="0" dirty="0">
                <a:ln>
                  <a:noFill/>
                </a:ln>
                <a:solidFill>
                  <a:schemeClr val="tx1"/>
                </a:solidFill>
                <a:effectLst/>
                <a:latin typeface="Arial" panose="020B0604020202020204" pitchFamily="34" charset="0"/>
              </a:rPr>
              <a:t>, meaning it maintains a baseline contraction even in the absence of neural input. This tone prevents reflux of gastric contents into the esophagus under resting conditions.</a:t>
            </a:r>
          </a:p>
          <a:p>
            <a:pPr marL="0" marR="0" lvl="0" indent="0" algn="l" defTabSz="914400" rtl="0" eaLnBrk="0" fontAlgn="base" latinLnBrk="0" hangingPunct="0">
              <a:lnSpc>
                <a:spcPct val="100000"/>
              </a:lnSpc>
              <a:spcBef>
                <a:spcPct val="0"/>
              </a:spcBef>
              <a:spcAft>
                <a:spcPct val="0"/>
              </a:spcAft>
              <a:buClrTx/>
              <a:buSzTx/>
              <a:buNone/>
              <a:tabLst/>
            </a:pPr>
            <a:endParaRPr lang="en-US" sz="1800" noProof="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sz="1800" b="0" i="0" u="none" strike="noStrike" cap="none" normalizeH="0" baseline="0" noProof="0" dirty="0">
                <a:ln>
                  <a:noFill/>
                </a:ln>
                <a:solidFill>
                  <a:schemeClr val="tx1"/>
                </a:solidFill>
                <a:effectLst/>
                <a:latin typeface="Arial" panose="020B0604020202020204" pitchFamily="34" charset="0"/>
              </a:rPr>
              <a:t>Acetylcholine increases tone</a:t>
            </a:r>
          </a:p>
          <a:p>
            <a:pPr marL="0" marR="0" lvl="0" indent="0" algn="l" defTabSz="914400" rtl="0" eaLnBrk="0" fontAlgn="base" latinLnBrk="0" hangingPunct="0">
              <a:lnSpc>
                <a:spcPct val="100000"/>
              </a:lnSpc>
              <a:spcBef>
                <a:spcPct val="0"/>
              </a:spcBef>
              <a:spcAft>
                <a:spcPct val="0"/>
              </a:spcAft>
              <a:buClrTx/>
              <a:buSzTx/>
              <a:buNone/>
              <a:tabLst/>
            </a:pPr>
            <a:r>
              <a:rPr lang="en-US" sz="1800" noProof="0" dirty="0">
                <a:latin typeface="Arial" panose="020B0604020202020204" pitchFamily="34" charset="0"/>
              </a:rPr>
              <a:t>Nitric oxide (NO) and vasoactive intestinal peptide (VIP) decease sphincter tone</a:t>
            </a:r>
          </a:p>
          <a:p>
            <a:pPr marL="0" marR="0" lvl="0" indent="0" algn="l" defTabSz="914400" rtl="0" eaLnBrk="0" fontAlgn="base" latinLnBrk="0" hangingPunct="0">
              <a:lnSpc>
                <a:spcPct val="100000"/>
              </a:lnSpc>
              <a:spcBef>
                <a:spcPct val="0"/>
              </a:spcBef>
              <a:spcAft>
                <a:spcPct val="0"/>
              </a:spcAft>
              <a:buClrTx/>
              <a:buSzTx/>
              <a:buNone/>
              <a:tabLst/>
            </a:pPr>
            <a:r>
              <a:rPr kumimoji="0" lang="en-US" sz="1800" b="0" i="0" u="none" strike="noStrike" cap="none" normalizeH="0" baseline="0" noProof="0" dirty="0">
                <a:ln>
                  <a:noFill/>
                </a:ln>
                <a:solidFill>
                  <a:schemeClr val="tx1"/>
                </a:solidFill>
                <a:effectLst/>
                <a:latin typeface="Arial" panose="020B0604020202020204" pitchFamily="34" charset="0"/>
              </a:rPr>
              <a:t>Gastrin increases sphincter tone</a:t>
            </a:r>
          </a:p>
          <a:p>
            <a:pPr marL="0" indent="0" eaLnBrk="0" fontAlgn="base" hangingPunct="0">
              <a:spcBef>
                <a:spcPct val="0"/>
              </a:spcBef>
              <a:spcAft>
                <a:spcPct val="0"/>
              </a:spcAft>
              <a:buNone/>
            </a:pPr>
            <a:r>
              <a:rPr lang="en-US" sz="1800" noProof="0" dirty="0">
                <a:latin typeface="Arial" panose="020B0604020202020204" pitchFamily="34" charset="0"/>
              </a:rPr>
              <a:t>Secretin, cholecystokinin (CCK), glucagon decrease LES tone</a:t>
            </a:r>
            <a:r>
              <a:rPr lang="en-US" sz="1800" dirty="0">
                <a:latin typeface="Arial" panose="020B0604020202020204" pitchFamily="34" charset="0"/>
              </a:rPr>
              <a:t>.</a:t>
            </a:r>
          </a:p>
          <a:p>
            <a:pPr marL="0" indent="0" eaLnBrk="0" fontAlgn="base" hangingPunct="0">
              <a:spcBef>
                <a:spcPct val="0"/>
              </a:spcBef>
              <a:spcAft>
                <a:spcPct val="0"/>
              </a:spcAft>
              <a:buNone/>
            </a:pPr>
            <a:r>
              <a:rPr lang="en-US" sz="1800" dirty="0">
                <a:latin typeface="Arial" panose="020B0604020202020204" pitchFamily="34" charset="0"/>
              </a:rPr>
              <a:t>Nicotine decreases basal LES pressure promoting reflux</a:t>
            </a:r>
          </a:p>
          <a:p>
            <a:pPr marL="0" indent="0" eaLnBrk="0" fontAlgn="base" hangingPunct="0">
              <a:spcBef>
                <a:spcPct val="0"/>
              </a:spcBef>
              <a:spcAft>
                <a:spcPct val="0"/>
              </a:spcAft>
              <a:buNone/>
            </a:pPr>
            <a:endParaRPr lang="en-US" altLang="es-AR" sz="1800" dirty="0">
              <a:latin typeface="Arial" panose="020B0604020202020204" pitchFamily="34" charset="0"/>
            </a:endParaRPr>
          </a:p>
          <a:p>
            <a:pPr marL="0" indent="0" eaLnBrk="0" fontAlgn="base" hangingPunct="0">
              <a:spcBef>
                <a:spcPct val="0"/>
              </a:spcBef>
              <a:spcAft>
                <a:spcPct val="0"/>
              </a:spcAft>
              <a:buNone/>
            </a:pPr>
            <a:r>
              <a:rPr lang="en-US" altLang="es-AR" sz="1800" b="1" dirty="0">
                <a:solidFill>
                  <a:srgbClr val="FF0000"/>
                </a:solidFill>
                <a:latin typeface="Arial" panose="020B0604020202020204" pitchFamily="34" charset="0"/>
              </a:rPr>
              <a:t>Take home message: the problem of LES pathophysiology is complex and needs further basic scientific studies</a:t>
            </a:r>
            <a:endParaRPr lang="es-AR" altLang="es-AR" sz="1800" b="1" dirty="0">
              <a:solidFill>
                <a:srgbClr val="FF0000"/>
              </a:solidFill>
              <a:latin typeface="Arial" panose="020B0604020202020204" pitchFamily="34" charset="0"/>
            </a:endParaRPr>
          </a:p>
        </p:txBody>
      </p:sp>
      <p:pic>
        <p:nvPicPr>
          <p:cNvPr id="3078" name="Picture 6" descr="Simplicity / Explaining complexity Stock Photo - Alamy">
            <a:extLst>
              <a:ext uri="{FF2B5EF4-FFF2-40B4-BE49-F238E27FC236}">
                <a16:creationId xmlns:a16="http://schemas.microsoft.com/office/drawing/2014/main" id="{73D8E1EF-621A-9DEA-55FA-4CA795A6CD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4548" y="1706562"/>
            <a:ext cx="2192302"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371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ChangeArrowheads="1"/>
          </p:cNvSpPr>
          <p:nvPr/>
        </p:nvSpPr>
        <p:spPr bwMode="auto">
          <a:xfrm>
            <a:off x="-152400" y="278423"/>
            <a:ext cx="8763000" cy="615462"/>
          </a:xfrm>
          <a:prstGeom prst="rect">
            <a:avLst/>
          </a:prstGeom>
          <a:noFill/>
          <a:ln w="9525">
            <a:noFill/>
            <a:miter lim="800000"/>
            <a:headEnd/>
            <a:tailEnd/>
          </a:ln>
        </p:spPr>
        <p:txBody>
          <a:bodyPr anchor="ctr"/>
          <a:lstStyle/>
          <a:p>
            <a:pPr algn="ctr"/>
            <a:r>
              <a:rPr lang="en-US"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Stress and acid indigestion</a:t>
            </a:r>
          </a:p>
        </p:txBody>
      </p:sp>
      <p:sp>
        <p:nvSpPr>
          <p:cNvPr id="30724" name="Rectangle 5"/>
          <p:cNvSpPr>
            <a:spLocks noChangeArrowheads="1"/>
          </p:cNvSpPr>
          <p:nvPr/>
        </p:nvSpPr>
        <p:spPr bwMode="auto">
          <a:xfrm>
            <a:off x="838200" y="967154"/>
            <a:ext cx="6934200" cy="1113692"/>
          </a:xfrm>
          <a:prstGeom prst="rect">
            <a:avLst/>
          </a:prstGeom>
          <a:noFill/>
          <a:ln w="9525">
            <a:noFill/>
            <a:miter lim="800000"/>
            <a:headEnd/>
            <a:tailEnd/>
          </a:ln>
        </p:spPr>
        <p:txBody>
          <a:bodyPr anchor="ctr"/>
          <a:lstStyle/>
          <a:p>
            <a:pPr algn="ctr"/>
            <a:endParaRPr lang="en-US" sz="1538" dirty="0">
              <a:latin typeface="Century Gothic" pitchFamily="34" charset="0"/>
            </a:endParaRPr>
          </a:p>
        </p:txBody>
      </p:sp>
      <p:sp>
        <p:nvSpPr>
          <p:cNvPr id="3" name="TextBox 2"/>
          <p:cNvSpPr txBox="1"/>
          <p:nvPr/>
        </p:nvSpPr>
        <p:spPr>
          <a:xfrm>
            <a:off x="457200" y="1219200"/>
            <a:ext cx="8229600" cy="4353949"/>
          </a:xfrm>
          <a:prstGeom prst="rect">
            <a:avLst/>
          </a:prstGeom>
          <a:noFill/>
        </p:spPr>
        <p:txBody>
          <a:bodyPr wrap="square" rtlCol="0">
            <a:spAutoFit/>
          </a:bodyPr>
          <a:lstStyle/>
          <a:p>
            <a:r>
              <a:rPr lang="en-US" sz="1846" b="1" dirty="0">
                <a:solidFill>
                  <a:srgbClr val="FF0000"/>
                </a:solidFill>
                <a:latin typeface="Arial" pitchFamily="34" charset="0"/>
                <a:cs typeface="Arial" pitchFamily="34" charset="0"/>
              </a:rPr>
              <a:t>DISTRESS,</a:t>
            </a:r>
            <a:r>
              <a:rPr lang="en-US" sz="1231" b="1" dirty="0">
                <a:solidFill>
                  <a:srgbClr val="FF0000"/>
                </a:solidFill>
                <a:latin typeface="Arial" pitchFamily="34" charset="0"/>
                <a:cs typeface="Arial" pitchFamily="34" charset="0"/>
              </a:rPr>
              <a:t> caused by the inability to cope with imposed demands, leads to</a:t>
            </a:r>
          </a:p>
          <a:p>
            <a:r>
              <a:rPr lang="en-US" sz="1846" b="1" dirty="0">
                <a:solidFill>
                  <a:srgbClr val="FF0000"/>
                </a:solidFill>
                <a:latin typeface="Arial" pitchFamily="34" charset="0"/>
                <a:cs typeface="Arial" pitchFamily="34" charset="0"/>
              </a:rPr>
              <a:t> </a:t>
            </a:r>
            <a:endParaRPr lang="en-US" sz="1538" b="1" dirty="0">
              <a:solidFill>
                <a:srgbClr val="FF0000"/>
              </a:solidFill>
              <a:latin typeface="Arial" pitchFamily="34" charset="0"/>
              <a:cs typeface="Arial" pitchFamily="34" charset="0"/>
            </a:endParaRPr>
          </a:p>
          <a:p>
            <a:pPr marL="263759" indent="-263759">
              <a:buFont typeface="Wingdings" pitchFamily="2" charset="2"/>
              <a:buChar char="ü"/>
            </a:pPr>
            <a:r>
              <a:rPr lang="en-US" sz="1077" b="1" dirty="0">
                <a:latin typeface="Arial" pitchFamily="34" charset="0"/>
                <a:cs typeface="Arial" pitchFamily="34" charset="0"/>
              </a:rPr>
              <a:t>INCREASE ADRENERGIC TONE </a:t>
            </a:r>
            <a:r>
              <a:rPr lang="en-US" sz="1077" dirty="0">
                <a:latin typeface="Arial" pitchFamily="34" charset="0"/>
                <a:cs typeface="Arial" pitchFamily="34" charset="0"/>
              </a:rPr>
              <a:t>= Release of adrenaline causing decreased mucosal blood flow and decreased production of protective gastric mucus and decreases LES tone</a:t>
            </a:r>
          </a:p>
          <a:p>
            <a:endParaRPr lang="en-US" sz="923" u="sng" dirty="0">
              <a:latin typeface="Arial" pitchFamily="34" charset="0"/>
              <a:cs typeface="Arial" pitchFamily="34" charset="0"/>
            </a:endParaRPr>
          </a:p>
          <a:p>
            <a:pPr marL="263759" indent="-263759">
              <a:buFont typeface="Wingdings" pitchFamily="2" charset="2"/>
              <a:buChar char="ü"/>
            </a:pPr>
            <a:r>
              <a:rPr lang="en-US" sz="1077" b="1" dirty="0">
                <a:latin typeface="Arial" pitchFamily="34" charset="0"/>
                <a:cs typeface="Arial" pitchFamily="34" charset="0"/>
              </a:rPr>
              <a:t>INCREASE VAGAL TONE </a:t>
            </a:r>
            <a:r>
              <a:rPr lang="en-US" sz="1077" dirty="0">
                <a:latin typeface="Arial" pitchFamily="34" charset="0"/>
                <a:cs typeface="Arial" pitchFamily="34" charset="0"/>
              </a:rPr>
              <a:t>= Release of acetylcholine leading to hypersecretion of gastric HCl and increase of LES tone</a:t>
            </a:r>
          </a:p>
          <a:p>
            <a:pPr marL="263759" indent="-263759">
              <a:buFont typeface="Wingdings" pitchFamily="2" charset="2"/>
              <a:buChar char="ü"/>
            </a:pPr>
            <a:endParaRPr lang="en-US" sz="1077" b="1" dirty="0">
              <a:latin typeface="Arial" pitchFamily="34" charset="0"/>
              <a:cs typeface="Arial" pitchFamily="34" charset="0"/>
            </a:endParaRPr>
          </a:p>
          <a:p>
            <a:r>
              <a:rPr lang="en-US" sz="1231" dirty="0" err="1">
                <a:latin typeface="Arial" panose="020B0604020202020204" pitchFamily="34" charset="0"/>
                <a:cs typeface="Arial" panose="020B0604020202020204" pitchFamily="34" charset="0"/>
              </a:rPr>
              <a:t>Levenstein</a:t>
            </a:r>
            <a:r>
              <a:rPr lang="en-US" sz="1231" dirty="0">
                <a:latin typeface="Arial" panose="020B0604020202020204" pitchFamily="34" charset="0"/>
                <a:cs typeface="Arial" panose="020B0604020202020204" pitchFamily="34" charset="0"/>
              </a:rPr>
              <a:t> et al. (2015). Decrease mucosal defensive mechanisms. Clin Gastroenterol Hepatol; </a:t>
            </a:r>
            <a:r>
              <a:rPr lang="pt-BR" sz="1231" dirty="0">
                <a:latin typeface="Arial" panose="020B0604020202020204" pitchFamily="34" charset="0"/>
                <a:cs typeface="Arial" panose="020B0604020202020204" pitchFamily="34" charset="0"/>
              </a:rPr>
              <a:t>13(3): 498-500</a:t>
            </a:r>
          </a:p>
          <a:p>
            <a:endParaRPr lang="pt-BR" sz="1231" dirty="0">
              <a:latin typeface="Arial" panose="020B0604020202020204" pitchFamily="34" charset="0"/>
              <a:cs typeface="Arial" panose="020B0604020202020204" pitchFamily="34" charset="0"/>
            </a:endParaRPr>
          </a:p>
          <a:p>
            <a:endParaRPr lang="pt-BR" sz="1231" dirty="0">
              <a:latin typeface="Arial" panose="020B0604020202020204" pitchFamily="34" charset="0"/>
              <a:cs typeface="Arial" panose="020B0604020202020204" pitchFamily="34" charset="0"/>
            </a:endParaRPr>
          </a:p>
          <a:p>
            <a:endParaRPr lang="en-US" sz="923" dirty="0">
              <a:latin typeface="Arial" pitchFamily="34" charset="0"/>
              <a:cs typeface="Arial" pitchFamily="34" charset="0"/>
            </a:endParaRPr>
          </a:p>
          <a:p>
            <a:endParaRPr lang="en-US" sz="923" b="1" dirty="0">
              <a:solidFill>
                <a:srgbClr val="FF0000"/>
              </a:solidFill>
              <a:latin typeface="Arial" pitchFamily="34" charset="0"/>
              <a:cs typeface="Arial" pitchFamily="34" charset="0"/>
            </a:endParaRPr>
          </a:p>
          <a:p>
            <a:r>
              <a:rPr lang="en-US" sz="1846" b="1" dirty="0">
                <a:solidFill>
                  <a:srgbClr val="00B050"/>
                </a:solidFill>
                <a:latin typeface="Arial" pitchFamily="34" charset="0"/>
                <a:cs typeface="Arial" pitchFamily="34" charset="0"/>
              </a:rPr>
              <a:t>EUSTRESS,</a:t>
            </a:r>
            <a:r>
              <a:rPr lang="en-US" sz="1231" b="1" dirty="0">
                <a:solidFill>
                  <a:srgbClr val="00B050"/>
                </a:solidFill>
                <a:latin typeface="Arial" pitchFamily="34" charset="0"/>
                <a:cs typeface="Arial" pitchFamily="34" charset="0"/>
              </a:rPr>
              <a:t> generated when the individual has the ability to cope with imposed demands, leads to</a:t>
            </a:r>
          </a:p>
          <a:p>
            <a:pPr marL="263759" indent="-263759">
              <a:buFont typeface="Wingdings" pitchFamily="2" charset="2"/>
              <a:buChar char="ü"/>
            </a:pPr>
            <a:endParaRPr lang="en-US" sz="1231" b="1" dirty="0">
              <a:solidFill>
                <a:srgbClr val="FF0000"/>
              </a:solidFill>
              <a:latin typeface="Arial" pitchFamily="34" charset="0"/>
              <a:cs typeface="Arial" pitchFamily="34" charset="0"/>
            </a:endParaRPr>
          </a:p>
          <a:p>
            <a:pPr marL="219799" indent="-219799">
              <a:buFont typeface="Wingdings" panose="05000000000000000000" pitchFamily="2" charset="2"/>
              <a:buChar char="ü"/>
            </a:pPr>
            <a:r>
              <a:rPr lang="en-US" sz="1077" b="1" dirty="0">
                <a:latin typeface="Arial" pitchFamily="34" charset="0"/>
                <a:cs typeface="Arial" pitchFamily="34" charset="0"/>
              </a:rPr>
              <a:t>INCREASE RELEASE OF NITRIC OXIDE (NO) </a:t>
            </a:r>
            <a:r>
              <a:rPr lang="en-US" sz="1077" dirty="0">
                <a:latin typeface="Arial" pitchFamily="34" charset="0"/>
                <a:cs typeface="Arial" pitchFamily="34" charset="0"/>
              </a:rPr>
              <a:t>affecting the dorsal vagal complex, the dorsal motor nucleus (DMN) and the nucleus tractus solitarius (NTS) therefore decreasing the cholinergic stimulation of gastric acid secretion. But it decreases LES tone</a:t>
            </a:r>
          </a:p>
          <a:p>
            <a:pPr marL="219799" indent="-219799">
              <a:buFont typeface="Wingdings" panose="05000000000000000000" pitchFamily="2" charset="2"/>
              <a:buChar char="ü"/>
            </a:pPr>
            <a:endParaRPr lang="en-US" sz="1077" dirty="0">
              <a:latin typeface="Arial" pitchFamily="34" charset="0"/>
              <a:cs typeface="Arial" pitchFamily="34" charset="0"/>
            </a:endParaRPr>
          </a:p>
          <a:p>
            <a:pPr marL="219799" indent="-219799">
              <a:buFont typeface="Wingdings" panose="05000000000000000000" pitchFamily="2" charset="2"/>
              <a:buChar char="ü"/>
            </a:pPr>
            <a:endParaRPr lang="en-US" sz="1077" dirty="0">
              <a:latin typeface="Arial" pitchFamily="34" charset="0"/>
              <a:cs typeface="Arial" pitchFamily="34" charset="0"/>
            </a:endParaRPr>
          </a:p>
          <a:p>
            <a:pPr marL="263759" indent="-263759">
              <a:buFont typeface="Wingdings" pitchFamily="2" charset="2"/>
              <a:buChar char="ü"/>
            </a:pPr>
            <a:endParaRPr lang="en-US" sz="1077" dirty="0">
              <a:latin typeface="Arial" pitchFamily="34" charset="0"/>
              <a:cs typeface="Arial" pitchFamily="34" charset="0"/>
            </a:endParaRPr>
          </a:p>
          <a:p>
            <a:r>
              <a:rPr lang="en-US" sz="1231" dirty="0">
                <a:latin typeface="Arial" panose="020B0604020202020204" pitchFamily="34" charset="0"/>
                <a:cs typeface="Arial" panose="020B0604020202020204" pitchFamily="34" charset="0"/>
              </a:rPr>
              <a:t>Esplugues JV et al. (1996). Inhibition of gastric acid secretion by stress: A protective reflex mediated by cerebral nitric oxide. Proc Natl Acad Sci </a:t>
            </a:r>
            <a:r>
              <a:rPr lang="pl-PL" sz="1231" dirty="0">
                <a:latin typeface="Arial" panose="020B0604020202020204" pitchFamily="34" charset="0"/>
                <a:cs typeface="Arial" panose="020B0604020202020204" pitchFamily="34" charset="0"/>
              </a:rPr>
              <a:t>; 93(</a:t>
            </a:r>
            <a:r>
              <a:rPr lang="en-US" sz="1231" dirty="0">
                <a:latin typeface="Arial" panose="020B0604020202020204" pitchFamily="34" charset="0"/>
                <a:cs typeface="Arial" panose="020B0604020202020204" pitchFamily="34" charset="0"/>
              </a:rPr>
              <a:t>1</a:t>
            </a:r>
            <a:r>
              <a:rPr lang="pl-PL" sz="1231" dirty="0">
                <a:latin typeface="Arial" panose="020B0604020202020204" pitchFamily="34" charset="0"/>
                <a:cs typeface="Arial" panose="020B0604020202020204" pitchFamily="34" charset="0"/>
              </a:rPr>
              <a:t>2): 14839–14844</a:t>
            </a:r>
            <a:endParaRPr lang="en-US" sz="1231" dirty="0">
              <a:latin typeface="Arial" panose="020B0604020202020204" pitchFamily="34" charset="0"/>
              <a:cs typeface="Arial" panose="020B0604020202020204" pitchFamily="34" charset="0"/>
            </a:endParaRPr>
          </a:p>
          <a:p>
            <a:r>
              <a:rPr lang="en-US" sz="123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92471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ChangeArrowheads="1"/>
          </p:cNvSpPr>
          <p:nvPr/>
        </p:nvSpPr>
        <p:spPr bwMode="auto">
          <a:xfrm>
            <a:off x="1257300" y="385397"/>
            <a:ext cx="6096000" cy="468923"/>
          </a:xfrm>
          <a:prstGeom prst="rect">
            <a:avLst/>
          </a:prstGeom>
          <a:noFill/>
          <a:ln w="9525">
            <a:noFill/>
            <a:miter lim="800000"/>
            <a:headEnd/>
            <a:tailEnd/>
          </a:ln>
        </p:spPr>
        <p:txBody>
          <a:bodyPr anchor="ctr"/>
          <a:lstStyle/>
          <a:p>
            <a:pPr algn="ctr">
              <a:defRPr/>
            </a:pPr>
            <a:r>
              <a:rPr lang="en-US"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TREATMENT</a:t>
            </a:r>
          </a:p>
        </p:txBody>
      </p:sp>
      <p:sp>
        <p:nvSpPr>
          <p:cNvPr id="30724" name="Rectangle 5"/>
          <p:cNvSpPr>
            <a:spLocks noChangeArrowheads="1"/>
          </p:cNvSpPr>
          <p:nvPr/>
        </p:nvSpPr>
        <p:spPr bwMode="auto">
          <a:xfrm>
            <a:off x="838200" y="967154"/>
            <a:ext cx="6934200" cy="1113692"/>
          </a:xfrm>
          <a:prstGeom prst="rect">
            <a:avLst/>
          </a:prstGeom>
          <a:noFill/>
          <a:ln w="9525">
            <a:noFill/>
            <a:miter lim="800000"/>
            <a:headEnd/>
            <a:tailEnd/>
          </a:ln>
        </p:spPr>
        <p:txBody>
          <a:bodyPr anchor="ctr"/>
          <a:lstStyle/>
          <a:p>
            <a:pPr algn="ctr"/>
            <a:endParaRPr lang="en-US" sz="1538" dirty="0">
              <a:latin typeface="Century Gothic" pitchFamily="34" charset="0"/>
            </a:endParaRPr>
          </a:p>
        </p:txBody>
      </p:sp>
      <p:sp>
        <p:nvSpPr>
          <p:cNvPr id="3" name="TextBox 2"/>
          <p:cNvSpPr txBox="1"/>
          <p:nvPr/>
        </p:nvSpPr>
        <p:spPr>
          <a:xfrm>
            <a:off x="509954" y="1530707"/>
            <a:ext cx="8458200" cy="2932854"/>
          </a:xfrm>
          <a:prstGeom prst="rect">
            <a:avLst/>
          </a:prstGeom>
          <a:noFill/>
        </p:spPr>
        <p:txBody>
          <a:bodyPr wrap="square" rtlCol="0">
            <a:spAutoFit/>
          </a:bodyPr>
          <a:lstStyle/>
          <a:p>
            <a:r>
              <a:rPr lang="en-US" sz="1846" b="1" dirty="0">
                <a:latin typeface="Arial" panose="020B0604020202020204" pitchFamily="34" charset="0"/>
                <a:cs typeface="Arial" panose="020B0604020202020204" pitchFamily="34" charset="0"/>
              </a:rPr>
              <a:t>SIX GENERAL STRATEGIES TO TREAT ACID INDIGESTION SYNDROMES</a:t>
            </a:r>
            <a:endParaRPr lang="en-US" sz="1846" dirty="0">
              <a:latin typeface="Arial" panose="020B0604020202020204" pitchFamily="34" charset="0"/>
              <a:cs typeface="Arial" panose="020B0604020202020204" pitchFamily="34" charset="0"/>
            </a:endParaRPr>
          </a:p>
          <a:p>
            <a:endParaRPr lang="en-US" sz="1846" dirty="0">
              <a:latin typeface="Arial" panose="020B0604020202020204" pitchFamily="34" charset="0"/>
              <a:cs typeface="Arial" panose="020B0604020202020204" pitchFamily="34" charset="0"/>
            </a:endParaRPr>
          </a:p>
          <a:p>
            <a:pPr marL="263759" indent="-263759">
              <a:buClr>
                <a:srgbClr val="FF0000"/>
              </a:buClr>
              <a:buFont typeface="Wingdings" panose="05000000000000000000" pitchFamily="2" charset="2"/>
              <a:buChar char="ü"/>
            </a:pPr>
            <a:r>
              <a:rPr lang="en-US" sz="1846" b="1" dirty="0">
                <a:latin typeface="Arial" panose="020B0604020202020204" pitchFamily="34" charset="0"/>
                <a:cs typeface="Arial" panose="020B0604020202020204" pitchFamily="34" charset="0"/>
              </a:rPr>
              <a:t>Reducing HCl production</a:t>
            </a:r>
          </a:p>
          <a:p>
            <a:pPr marL="263759" indent="-263759">
              <a:buClr>
                <a:srgbClr val="FF0000"/>
              </a:buClr>
              <a:buFont typeface="Wingdings" panose="05000000000000000000" pitchFamily="2" charset="2"/>
              <a:buChar char="ü"/>
            </a:pPr>
            <a:r>
              <a:rPr lang="en-US" sz="1846" b="1" dirty="0">
                <a:latin typeface="Arial" panose="020B0604020202020204" pitchFamily="34" charset="0"/>
                <a:cs typeface="Arial" panose="020B0604020202020204" pitchFamily="34" charset="0"/>
              </a:rPr>
              <a:t>Neutralizing secreted HCl</a:t>
            </a:r>
          </a:p>
          <a:p>
            <a:pPr marL="263759" indent="-263759">
              <a:buClr>
                <a:srgbClr val="FF0000"/>
              </a:buClr>
              <a:buFont typeface="Wingdings" panose="05000000000000000000" pitchFamily="2" charset="2"/>
              <a:buChar char="ü"/>
            </a:pPr>
            <a:r>
              <a:rPr lang="en-US" sz="1846" b="1" dirty="0">
                <a:latin typeface="Arial" panose="020B0604020202020204" pitchFamily="34" charset="0"/>
                <a:cs typeface="Arial" panose="020B0604020202020204" pitchFamily="34" charset="0"/>
              </a:rPr>
              <a:t>Citoprotecting the mucosa</a:t>
            </a:r>
          </a:p>
          <a:p>
            <a:pPr marL="263759" indent="-263759">
              <a:buClr>
                <a:srgbClr val="FF0000"/>
              </a:buClr>
              <a:buFont typeface="Wingdings" panose="05000000000000000000" pitchFamily="2" charset="2"/>
              <a:buChar char="ü"/>
            </a:pPr>
            <a:r>
              <a:rPr lang="en-US" sz="1846" b="1" dirty="0">
                <a:latin typeface="Arial" panose="020B0604020202020204" pitchFamily="34" charset="0"/>
                <a:cs typeface="Arial" panose="020B0604020202020204" pitchFamily="34" charset="0"/>
              </a:rPr>
              <a:t>Eliminating microorganisms</a:t>
            </a:r>
          </a:p>
          <a:p>
            <a:pPr marL="263759" indent="-263759">
              <a:buClr>
                <a:srgbClr val="FF0000"/>
              </a:buClr>
              <a:buFont typeface="Wingdings" panose="05000000000000000000" pitchFamily="2" charset="2"/>
              <a:buChar char="ü"/>
            </a:pPr>
            <a:r>
              <a:rPr lang="en-US" sz="1846" b="1" dirty="0">
                <a:latin typeface="Arial" panose="020B0604020202020204" pitchFamily="34" charset="0"/>
                <a:cs typeface="Arial" panose="020B0604020202020204" pitchFamily="34" charset="0"/>
              </a:rPr>
              <a:t>Improving gastric emptying &amp; LES tone</a:t>
            </a:r>
          </a:p>
          <a:p>
            <a:pPr marL="263759" indent="-263759">
              <a:buClr>
                <a:srgbClr val="FF0000"/>
              </a:buClr>
              <a:buFont typeface="Wingdings" panose="05000000000000000000" pitchFamily="2" charset="2"/>
              <a:buChar char="ü"/>
            </a:pPr>
            <a:r>
              <a:rPr lang="en-US" sz="1846" b="1" dirty="0">
                <a:latin typeface="Arial" panose="020B0604020202020204" pitchFamily="34" charset="0"/>
                <a:cs typeface="Arial" panose="020B0604020202020204" pitchFamily="34" charset="0"/>
              </a:rPr>
              <a:t>Eradicating distress</a:t>
            </a:r>
          </a:p>
          <a:p>
            <a:endParaRPr lang="en-US" sz="1846" dirty="0">
              <a:latin typeface="Arial" panose="020B0604020202020204" pitchFamily="34" charset="0"/>
              <a:cs typeface="Arial" panose="020B0604020202020204" pitchFamily="34" charset="0"/>
            </a:endParaRPr>
          </a:p>
          <a:p>
            <a:endParaRPr lang="en-US" sz="1846"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7385" y="2960077"/>
            <a:ext cx="2930769" cy="2930769"/>
          </a:xfrm>
          <a:prstGeom prst="rect">
            <a:avLst/>
          </a:prstGeom>
        </p:spPr>
      </p:pic>
    </p:spTree>
    <p:extLst>
      <p:ext uri="{BB962C8B-B14F-4D97-AF65-F5344CB8AC3E}">
        <p14:creationId xmlns:p14="http://schemas.microsoft.com/office/powerpoint/2010/main" val="3869123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subTitle" idx="1"/>
          </p:nvPr>
        </p:nvSpPr>
        <p:spPr>
          <a:xfrm>
            <a:off x="161925" y="1300231"/>
            <a:ext cx="8698523" cy="4257538"/>
          </a:xfrm>
        </p:spPr>
        <p:txBody>
          <a:bodyPr>
            <a:noAutofit/>
          </a:bodyPr>
          <a:lstStyle/>
          <a:p>
            <a:pPr marL="263759" indent="-263759" algn="l">
              <a:lnSpc>
                <a:spcPct val="90000"/>
              </a:lnSpc>
              <a:buClr>
                <a:srgbClr val="1F9127"/>
              </a:buClr>
              <a:buFont typeface="Wingdings" pitchFamily="2" charset="2"/>
              <a:buChar char="v"/>
            </a:pPr>
            <a:r>
              <a:rPr lang="en-US" sz="1846" dirty="0">
                <a:solidFill>
                  <a:schemeClr val="tx1"/>
                </a:solidFill>
                <a:latin typeface="Arial" panose="020B0604020202020204" pitchFamily="34" charset="0"/>
                <a:cs typeface="Arial" panose="020B0604020202020204" pitchFamily="34" charset="0"/>
              </a:rPr>
              <a:t>Anticholinergics antimuscarinics ( atropine, </a:t>
            </a:r>
            <a:r>
              <a:rPr lang="en-US" sz="1846" dirty="0" err="1">
                <a:solidFill>
                  <a:schemeClr val="tx1"/>
                </a:solidFill>
                <a:latin typeface="Arial" panose="020B0604020202020204" pitchFamily="34" charset="0"/>
                <a:cs typeface="Arial" panose="020B0604020202020204" pitchFamily="34" charset="0"/>
              </a:rPr>
              <a:t>glycopirolaye,homatropine</a:t>
            </a:r>
            <a:r>
              <a:rPr lang="en-US" sz="1846" dirty="0">
                <a:solidFill>
                  <a:schemeClr val="tx1"/>
                </a:solidFill>
                <a:latin typeface="Arial" panose="020B0604020202020204" pitchFamily="34" charset="0"/>
                <a:cs typeface="Arial" panose="020B0604020202020204" pitchFamily="34" charset="0"/>
              </a:rPr>
              <a:t>, Belladona, </a:t>
            </a:r>
            <a:r>
              <a:rPr lang="en-US" sz="1846" dirty="0" err="1">
                <a:solidFill>
                  <a:schemeClr val="tx1"/>
                </a:solidFill>
                <a:latin typeface="Arial" panose="020B0604020202020204" pitchFamily="34" charset="0"/>
                <a:cs typeface="Arial" panose="020B0604020202020204" pitchFamily="34" charset="0"/>
              </a:rPr>
              <a:t>hiosciamine</a:t>
            </a:r>
            <a:r>
              <a:rPr lang="en-US" sz="1846" dirty="0">
                <a:solidFill>
                  <a:schemeClr val="tx1"/>
                </a:solidFill>
                <a:latin typeface="Arial" panose="020B0604020202020204" pitchFamily="34" charset="0"/>
                <a:cs typeface="Arial" panose="020B0604020202020204" pitchFamily="34" charset="0"/>
              </a:rPr>
              <a:t>, Demerol)</a:t>
            </a:r>
          </a:p>
          <a:p>
            <a:pPr marL="263759" indent="-263759" algn="l">
              <a:lnSpc>
                <a:spcPct val="90000"/>
              </a:lnSpc>
              <a:buClr>
                <a:srgbClr val="1F9127"/>
              </a:buClr>
              <a:buFont typeface="Wingdings" pitchFamily="2" charset="2"/>
              <a:buChar char="v"/>
            </a:pPr>
            <a:r>
              <a:rPr lang="en-US" sz="1846" dirty="0">
                <a:solidFill>
                  <a:schemeClr val="tx1"/>
                </a:solidFill>
                <a:latin typeface="Arial" panose="020B0604020202020204" pitchFamily="34" charset="0"/>
                <a:cs typeface="Arial" panose="020B0604020202020204" pitchFamily="34" charset="0"/>
              </a:rPr>
              <a:t>H2 receptor blockers or H2 Blockers = ranitidine, cimetidine, famotidine, </a:t>
            </a:r>
            <a:r>
              <a:rPr lang="en-US" sz="1846" dirty="0" err="1">
                <a:solidFill>
                  <a:schemeClr val="tx1"/>
                </a:solidFill>
                <a:latin typeface="Arial" panose="020B0604020202020204" pitchFamily="34" charset="0"/>
                <a:cs typeface="Arial" panose="020B0604020202020204" pitchFamily="34" charset="0"/>
              </a:rPr>
              <a:t>nizatidine</a:t>
            </a:r>
            <a:endParaRPr lang="en-US" sz="1846" dirty="0">
              <a:solidFill>
                <a:schemeClr val="tx1"/>
              </a:solidFill>
              <a:latin typeface="Arial" panose="020B0604020202020204" pitchFamily="34" charset="0"/>
              <a:cs typeface="Arial" panose="020B0604020202020204" pitchFamily="34" charset="0"/>
            </a:endParaRPr>
          </a:p>
          <a:p>
            <a:pPr marL="263759" indent="-263759" algn="l">
              <a:lnSpc>
                <a:spcPct val="90000"/>
              </a:lnSpc>
              <a:buClr>
                <a:srgbClr val="1F9127"/>
              </a:buClr>
              <a:buFont typeface="Wingdings" pitchFamily="2" charset="2"/>
              <a:buChar char="v"/>
            </a:pPr>
            <a:r>
              <a:rPr lang="en-US" sz="1846" dirty="0">
                <a:solidFill>
                  <a:schemeClr val="tx1"/>
                </a:solidFill>
                <a:latin typeface="Arial" panose="020B0604020202020204" pitchFamily="34" charset="0"/>
                <a:cs typeface="Arial" panose="020B0604020202020204" pitchFamily="34" charset="0"/>
              </a:rPr>
              <a:t>Proton Pump Inhibitors or PPIs = omeprazole, </a:t>
            </a:r>
            <a:r>
              <a:rPr lang="en-US" sz="1846" dirty="0" err="1">
                <a:solidFill>
                  <a:schemeClr val="tx1"/>
                </a:solidFill>
                <a:latin typeface="Arial" panose="020B0604020202020204" pitchFamily="34" charset="0"/>
                <a:cs typeface="Arial" panose="020B0604020202020204" pitchFamily="34" charset="0"/>
              </a:rPr>
              <a:t>lanzoprazole</a:t>
            </a:r>
            <a:r>
              <a:rPr lang="en-US" sz="1846" dirty="0">
                <a:solidFill>
                  <a:schemeClr val="tx1"/>
                </a:solidFill>
                <a:latin typeface="Arial" panose="020B0604020202020204" pitchFamily="34" charset="0"/>
                <a:cs typeface="Arial" panose="020B0604020202020204" pitchFamily="34" charset="0"/>
              </a:rPr>
              <a:t>, pantoprazole, </a:t>
            </a:r>
            <a:r>
              <a:rPr lang="en-US" sz="1846" dirty="0" err="1">
                <a:solidFill>
                  <a:schemeClr val="tx1"/>
                </a:solidFill>
                <a:latin typeface="Arial" panose="020B0604020202020204" pitchFamily="34" charset="0"/>
                <a:cs typeface="Arial" panose="020B0604020202020204" pitchFamily="34" charset="0"/>
              </a:rPr>
              <a:t>rabeprazole</a:t>
            </a:r>
            <a:r>
              <a:rPr lang="en-US" sz="1846" dirty="0">
                <a:solidFill>
                  <a:schemeClr val="tx1"/>
                </a:solidFill>
                <a:latin typeface="Arial" panose="020B0604020202020204" pitchFamily="34" charset="0"/>
                <a:cs typeface="Arial" panose="020B0604020202020204" pitchFamily="34" charset="0"/>
              </a:rPr>
              <a:t>, </a:t>
            </a:r>
            <a:r>
              <a:rPr lang="en-US" sz="1846" dirty="0" err="1">
                <a:solidFill>
                  <a:schemeClr val="tx1"/>
                </a:solidFill>
                <a:latin typeface="Arial" panose="020B0604020202020204" pitchFamily="34" charset="0"/>
                <a:cs typeface="Arial" panose="020B0604020202020204" pitchFamily="34" charset="0"/>
              </a:rPr>
              <a:t>dexlansoprazole</a:t>
            </a:r>
            <a:endParaRPr lang="en-US" sz="1846" dirty="0">
              <a:solidFill>
                <a:schemeClr val="tx1"/>
              </a:solidFill>
              <a:latin typeface="Arial" panose="020B0604020202020204" pitchFamily="34" charset="0"/>
              <a:cs typeface="Arial" panose="020B0604020202020204" pitchFamily="34" charset="0"/>
            </a:endParaRPr>
          </a:p>
          <a:p>
            <a:pPr marL="263759" indent="-263759" algn="l">
              <a:lnSpc>
                <a:spcPct val="90000"/>
              </a:lnSpc>
              <a:buClr>
                <a:srgbClr val="1F9127"/>
              </a:buClr>
              <a:buFont typeface="Wingdings" pitchFamily="2" charset="2"/>
              <a:buChar char="v"/>
            </a:pPr>
            <a:r>
              <a:rPr lang="en-US" sz="1846" b="1" dirty="0">
                <a:solidFill>
                  <a:schemeClr val="tx1"/>
                </a:solidFill>
                <a:latin typeface="Arial" panose="020B0604020202020204" pitchFamily="34" charset="0"/>
                <a:cs typeface="Arial" panose="020B0604020202020204" pitchFamily="34" charset="0"/>
              </a:rPr>
              <a:t>NEW!  K-competitive Acid blockers or P-CABs</a:t>
            </a:r>
          </a:p>
          <a:p>
            <a:pPr marL="263759" indent="-263759" algn="l">
              <a:lnSpc>
                <a:spcPct val="90000"/>
              </a:lnSpc>
              <a:buClr>
                <a:srgbClr val="1F9127"/>
              </a:buClr>
              <a:buFont typeface="Wingdings" pitchFamily="2" charset="2"/>
              <a:buChar char="v"/>
            </a:pPr>
            <a:r>
              <a:rPr lang="en-US" sz="1846" b="1" dirty="0">
                <a:solidFill>
                  <a:schemeClr val="tx1"/>
                </a:solidFill>
                <a:latin typeface="Arial" panose="020B0604020202020204" pitchFamily="34" charset="0"/>
                <a:cs typeface="Arial" panose="020B0604020202020204" pitchFamily="34" charset="0"/>
              </a:rPr>
              <a:t> (</a:t>
            </a:r>
            <a:r>
              <a:rPr lang="en-US" sz="1846" b="1" dirty="0" err="1">
                <a:solidFill>
                  <a:schemeClr val="tx1"/>
                </a:solidFill>
                <a:latin typeface="Arial" panose="020B0604020202020204" pitchFamily="34" charset="0"/>
                <a:cs typeface="Arial" panose="020B0604020202020204" pitchFamily="34" charset="0"/>
              </a:rPr>
              <a:t>Vonoprazan</a:t>
            </a:r>
            <a:r>
              <a:rPr lang="en-US" sz="1846" b="1" dirty="0">
                <a:solidFill>
                  <a:schemeClr val="tx1"/>
                </a:solidFill>
                <a:latin typeface="Arial" panose="020B0604020202020204" pitchFamily="34" charset="0"/>
                <a:cs typeface="Arial" panose="020B0604020202020204" pitchFamily="34" charset="0"/>
              </a:rPr>
              <a:t>, </a:t>
            </a:r>
            <a:r>
              <a:rPr lang="en-US" sz="1846" b="1" dirty="0" err="1">
                <a:solidFill>
                  <a:schemeClr val="tx1"/>
                </a:solidFill>
                <a:latin typeface="Arial" panose="020B0604020202020204" pitchFamily="34" charset="0"/>
                <a:cs typeface="Arial" panose="020B0604020202020204" pitchFamily="34" charset="0"/>
              </a:rPr>
              <a:t>Tegoprazan</a:t>
            </a:r>
            <a:r>
              <a:rPr lang="en-US" sz="1846" dirty="0">
                <a:solidFill>
                  <a:schemeClr val="tx1"/>
                </a:solidFill>
                <a:latin typeface="Arial" panose="020B0604020202020204" pitchFamily="34" charset="0"/>
                <a:cs typeface="Arial" panose="020B0604020202020204" pitchFamily="34" charset="0"/>
              </a:rPr>
              <a:t>)</a:t>
            </a:r>
          </a:p>
          <a:p>
            <a:pPr marL="263759" indent="-263759" algn="l">
              <a:lnSpc>
                <a:spcPct val="90000"/>
              </a:lnSpc>
              <a:buClr>
                <a:srgbClr val="1F9127"/>
              </a:buClr>
              <a:buFont typeface="Wingdings" pitchFamily="2" charset="2"/>
              <a:buChar char="v"/>
            </a:pPr>
            <a:r>
              <a:rPr lang="en-US" sz="1846" dirty="0">
                <a:solidFill>
                  <a:srgbClr val="00B050"/>
                </a:solidFill>
                <a:latin typeface="Arial" panose="020B0604020202020204" pitchFamily="34" charset="0"/>
                <a:cs typeface="Arial" panose="020B0604020202020204" pitchFamily="34" charset="0"/>
              </a:rPr>
              <a:t>Hormones (</a:t>
            </a:r>
            <a:r>
              <a:rPr lang="en-US" sz="1846" dirty="0" err="1">
                <a:solidFill>
                  <a:srgbClr val="00B050"/>
                </a:solidFill>
                <a:latin typeface="Arial" panose="020B0604020202020204" pitchFamily="34" charset="0"/>
                <a:cs typeface="Arial" panose="020B0604020202020204" pitchFamily="34" charset="0"/>
              </a:rPr>
              <a:t>somatostin</a:t>
            </a:r>
            <a:r>
              <a:rPr lang="en-US" sz="1846" dirty="0">
                <a:solidFill>
                  <a:srgbClr val="00B050"/>
                </a:solidFill>
                <a:latin typeface="Arial" panose="020B0604020202020204" pitchFamily="34" charset="0"/>
                <a:cs typeface="Arial" panose="020B0604020202020204" pitchFamily="34" charset="0"/>
              </a:rPr>
              <a:t>, prostaglandins)</a:t>
            </a:r>
          </a:p>
          <a:p>
            <a:pPr marL="263759" indent="-263759" algn="l">
              <a:lnSpc>
                <a:spcPct val="90000"/>
              </a:lnSpc>
              <a:buClr>
                <a:srgbClr val="1F9127"/>
              </a:buClr>
              <a:buFont typeface="Wingdings" pitchFamily="2" charset="2"/>
              <a:buChar char="v"/>
            </a:pPr>
            <a:r>
              <a:rPr lang="en-US" sz="1846" b="1" dirty="0">
                <a:solidFill>
                  <a:srgbClr val="FF0000"/>
                </a:solidFill>
                <a:latin typeface="Arial" panose="020B0604020202020204" pitchFamily="34" charset="0"/>
                <a:cs typeface="Arial" panose="020B0604020202020204" pitchFamily="34" charset="0"/>
              </a:rPr>
              <a:t>Physical exercise to reduce choline and Ach</a:t>
            </a:r>
          </a:p>
          <a:p>
            <a:pPr marL="263759" indent="-263759" algn="l">
              <a:lnSpc>
                <a:spcPct val="90000"/>
              </a:lnSpc>
              <a:buClr>
                <a:srgbClr val="1F9127"/>
              </a:buClr>
              <a:buFont typeface="Wingdings" pitchFamily="2" charset="2"/>
              <a:buChar char="v"/>
            </a:pPr>
            <a:r>
              <a:rPr lang="en-US" sz="1846" b="1" dirty="0">
                <a:solidFill>
                  <a:srgbClr val="FF0000"/>
                </a:solidFill>
                <a:latin typeface="Arial" panose="020B0604020202020204" pitchFamily="34" charset="0"/>
                <a:cs typeface="Arial" panose="020B0604020202020204" pitchFamily="34" charset="0"/>
              </a:rPr>
              <a:t>Acupuncture/acupressure to balance neuroendocrine tone</a:t>
            </a:r>
          </a:p>
          <a:p>
            <a:pPr marL="263759" indent="-263759" algn="l">
              <a:lnSpc>
                <a:spcPct val="90000"/>
              </a:lnSpc>
              <a:buClr>
                <a:srgbClr val="1F9127"/>
              </a:buClr>
              <a:buFont typeface="Wingdings" pitchFamily="2" charset="2"/>
              <a:buChar char="v"/>
            </a:pPr>
            <a:endParaRPr lang="en-US" sz="1846" dirty="0">
              <a:solidFill>
                <a:schemeClr val="tx1"/>
              </a:solidFill>
              <a:latin typeface="Arial" panose="020B0604020202020204" pitchFamily="34" charset="0"/>
              <a:cs typeface="Arial" panose="020B0604020202020204" pitchFamily="34" charset="0"/>
            </a:endParaRPr>
          </a:p>
          <a:p>
            <a:pPr marL="263759" indent="-263759" algn="l">
              <a:lnSpc>
                <a:spcPct val="90000"/>
              </a:lnSpc>
              <a:buClr>
                <a:srgbClr val="1F9127"/>
              </a:buClr>
              <a:buFont typeface="Wingdings" pitchFamily="2" charset="2"/>
              <a:buChar char="v"/>
            </a:pPr>
            <a:endParaRPr lang="en-US" sz="1846" dirty="0">
              <a:solidFill>
                <a:schemeClr val="tx1"/>
              </a:solidFill>
              <a:latin typeface="Arial" panose="020B0604020202020204" pitchFamily="34" charset="0"/>
              <a:cs typeface="Arial" panose="020B0604020202020204" pitchFamily="34" charset="0"/>
            </a:endParaRPr>
          </a:p>
          <a:p>
            <a:pPr algn="l"/>
            <a:endParaRPr lang="en-US" sz="1846" dirty="0">
              <a:solidFill>
                <a:schemeClr val="tx1"/>
              </a:solidFill>
              <a:latin typeface="Arial" panose="020B0604020202020204" pitchFamily="34" charset="0"/>
              <a:cs typeface="Arial" panose="020B0604020202020204" pitchFamily="34" charset="0"/>
            </a:endParaRPr>
          </a:p>
          <a:p>
            <a:pPr algn="l"/>
            <a:endParaRPr lang="en-US" sz="1538" dirty="0"/>
          </a:p>
          <a:p>
            <a:pPr marL="351678" indent="-351678" algn="l">
              <a:lnSpc>
                <a:spcPct val="90000"/>
              </a:lnSpc>
              <a:buClr>
                <a:srgbClr val="1F9127"/>
              </a:buClr>
              <a:buFont typeface="Wingdings" pitchFamily="2" charset="2"/>
              <a:buChar char="v"/>
            </a:pPr>
            <a:endParaRPr lang="en-US" sz="1538" dirty="0">
              <a:solidFill>
                <a:schemeClr val="tx1"/>
              </a:solidFill>
              <a:latin typeface="Trebuchet MS" pitchFamily="34" charset="0"/>
            </a:endParaRPr>
          </a:p>
          <a:p>
            <a:pPr marL="263759" indent="-263759" algn="l">
              <a:lnSpc>
                <a:spcPct val="90000"/>
              </a:lnSpc>
              <a:buClr>
                <a:srgbClr val="1F9127"/>
              </a:buClr>
              <a:buFont typeface="Wingdings" pitchFamily="2" charset="2"/>
              <a:buChar char="ü"/>
            </a:pPr>
            <a:endParaRPr lang="en-US" sz="1538" dirty="0">
              <a:solidFill>
                <a:schemeClr val="tx1"/>
              </a:solidFill>
              <a:latin typeface="Trebuchet MS" pitchFamily="34" charset="0"/>
            </a:endParaRPr>
          </a:p>
        </p:txBody>
      </p:sp>
      <p:sp>
        <p:nvSpPr>
          <p:cNvPr id="60419" name="Rectangle 4"/>
          <p:cNvSpPr>
            <a:spLocks noChangeArrowheads="1"/>
          </p:cNvSpPr>
          <p:nvPr/>
        </p:nvSpPr>
        <p:spPr bwMode="auto">
          <a:xfrm>
            <a:off x="-190500" y="135049"/>
            <a:ext cx="8991600" cy="762000"/>
          </a:xfrm>
          <a:prstGeom prst="rect">
            <a:avLst/>
          </a:prstGeom>
          <a:noFill/>
          <a:ln w="9525">
            <a:noFill/>
            <a:miter lim="800000"/>
            <a:headEnd/>
            <a:tailEnd/>
          </a:ln>
        </p:spPr>
        <p:txBody>
          <a:bodyPr anchor="ctr"/>
          <a:lstStyle/>
          <a:p>
            <a:pPr algn="ctr">
              <a:defRPr/>
            </a:pPr>
            <a:r>
              <a:rPr lang="en-US"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1   REDUCING HCl PRODUCTION</a:t>
            </a:r>
          </a:p>
        </p:txBody>
      </p:sp>
      <p:sp>
        <p:nvSpPr>
          <p:cNvPr id="30724" name="Rectangle 5"/>
          <p:cNvSpPr>
            <a:spLocks noChangeArrowheads="1"/>
          </p:cNvSpPr>
          <p:nvPr/>
        </p:nvSpPr>
        <p:spPr bwMode="auto">
          <a:xfrm>
            <a:off x="838200" y="967154"/>
            <a:ext cx="6934200" cy="1113692"/>
          </a:xfrm>
          <a:prstGeom prst="rect">
            <a:avLst/>
          </a:prstGeom>
          <a:noFill/>
          <a:ln w="9525">
            <a:noFill/>
            <a:miter lim="800000"/>
            <a:headEnd/>
            <a:tailEnd/>
          </a:ln>
        </p:spPr>
        <p:txBody>
          <a:bodyPr anchor="ctr"/>
          <a:lstStyle/>
          <a:p>
            <a:pPr algn="ctr"/>
            <a:endParaRPr lang="en-US" sz="1538" dirty="0">
              <a:latin typeface="Century Gothic"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4714454"/>
            <a:ext cx="3226288" cy="1923365"/>
          </a:xfrm>
          <a:prstGeom prst="rect">
            <a:avLst/>
          </a:prstGeom>
        </p:spPr>
      </p:pic>
      <p:sp>
        <p:nvSpPr>
          <p:cNvPr id="6" name="TextBox 5"/>
          <p:cNvSpPr txBox="1"/>
          <p:nvPr/>
        </p:nvSpPr>
        <p:spPr>
          <a:xfrm>
            <a:off x="5105400" y="6172200"/>
            <a:ext cx="1289538" cy="376385"/>
          </a:xfrm>
          <a:prstGeom prst="rect">
            <a:avLst/>
          </a:prstGeom>
          <a:noFill/>
        </p:spPr>
        <p:txBody>
          <a:bodyPr wrap="square" rtlCol="0">
            <a:spAutoFit/>
          </a:bodyPr>
          <a:lstStyle/>
          <a:p>
            <a:r>
              <a:rPr lang="en-US" sz="923" dirty="0">
                <a:latin typeface="Arial" panose="020B0604020202020204" pitchFamily="34" charset="0"/>
                <a:cs typeface="Arial" panose="020B0604020202020204" pitchFamily="34" charset="0"/>
              </a:rPr>
              <a:t>Acupressure point P6</a:t>
            </a:r>
          </a:p>
        </p:txBody>
      </p:sp>
    </p:spTree>
    <p:extLst>
      <p:ext uri="{BB962C8B-B14F-4D97-AF65-F5344CB8AC3E}">
        <p14:creationId xmlns:p14="http://schemas.microsoft.com/office/powerpoint/2010/main" val="194157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additive="base">
                                        <p:cTn id="7" dur="500" fill="hold"/>
                                        <p:tgtEl>
                                          <p:spTgt spid="307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2">
                                            <p:txEl>
                                              <p:pRg st="1" end="1"/>
                                            </p:txEl>
                                          </p:spTgt>
                                        </p:tgtEl>
                                        <p:attrNameLst>
                                          <p:attrName>style.visibility</p:attrName>
                                        </p:attrNameLst>
                                      </p:cBhvr>
                                      <p:to>
                                        <p:strVal val="visible"/>
                                      </p:to>
                                    </p:set>
                                    <p:anim calcmode="lin" valueType="num">
                                      <p:cBhvr additive="base">
                                        <p:cTn id="13" dur="500" fill="hold"/>
                                        <p:tgtEl>
                                          <p:spTgt spid="307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2">
                                            <p:txEl>
                                              <p:pRg st="2" end="2"/>
                                            </p:txEl>
                                          </p:spTgt>
                                        </p:tgtEl>
                                        <p:attrNameLst>
                                          <p:attrName>style.visibility</p:attrName>
                                        </p:attrNameLst>
                                      </p:cBhvr>
                                      <p:to>
                                        <p:strVal val="visible"/>
                                      </p:to>
                                    </p:set>
                                    <p:anim calcmode="lin" valueType="num">
                                      <p:cBhvr additive="base">
                                        <p:cTn id="19" dur="500" fill="hold"/>
                                        <p:tgtEl>
                                          <p:spTgt spid="307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22">
                                            <p:txEl>
                                              <p:pRg st="3" end="3"/>
                                            </p:txEl>
                                          </p:spTgt>
                                        </p:tgtEl>
                                        <p:attrNameLst>
                                          <p:attrName>style.visibility</p:attrName>
                                        </p:attrNameLst>
                                      </p:cBhvr>
                                      <p:to>
                                        <p:strVal val="visible"/>
                                      </p:to>
                                    </p:set>
                                    <p:anim calcmode="lin" valueType="num">
                                      <p:cBhvr additive="base">
                                        <p:cTn id="25" dur="500" fill="hold"/>
                                        <p:tgtEl>
                                          <p:spTgt spid="307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22">
                                            <p:txEl>
                                              <p:pRg st="4" end="4"/>
                                            </p:txEl>
                                          </p:spTgt>
                                        </p:tgtEl>
                                        <p:attrNameLst>
                                          <p:attrName>style.visibility</p:attrName>
                                        </p:attrNameLst>
                                      </p:cBhvr>
                                      <p:to>
                                        <p:strVal val="visible"/>
                                      </p:to>
                                    </p:set>
                                    <p:anim calcmode="lin" valueType="num">
                                      <p:cBhvr additive="base">
                                        <p:cTn id="31" dur="500" fill="hold"/>
                                        <p:tgtEl>
                                          <p:spTgt spid="3072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22">
                                            <p:txEl>
                                              <p:pRg st="5" end="5"/>
                                            </p:txEl>
                                          </p:spTgt>
                                        </p:tgtEl>
                                        <p:attrNameLst>
                                          <p:attrName>style.visibility</p:attrName>
                                        </p:attrNameLst>
                                      </p:cBhvr>
                                      <p:to>
                                        <p:strVal val="visible"/>
                                      </p:to>
                                    </p:set>
                                    <p:anim calcmode="lin" valueType="num">
                                      <p:cBhvr additive="base">
                                        <p:cTn id="37" dur="500" fill="hold"/>
                                        <p:tgtEl>
                                          <p:spTgt spid="3072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22">
                                            <p:txEl>
                                              <p:pRg st="6" end="6"/>
                                            </p:txEl>
                                          </p:spTgt>
                                        </p:tgtEl>
                                        <p:attrNameLst>
                                          <p:attrName>style.visibility</p:attrName>
                                        </p:attrNameLst>
                                      </p:cBhvr>
                                      <p:to>
                                        <p:strVal val="visible"/>
                                      </p:to>
                                    </p:set>
                                    <p:anim calcmode="lin" valueType="num">
                                      <p:cBhvr additive="base">
                                        <p:cTn id="43" dur="500" fill="hold"/>
                                        <p:tgtEl>
                                          <p:spTgt spid="3072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0722">
                                            <p:txEl>
                                              <p:pRg st="7" end="7"/>
                                            </p:txEl>
                                          </p:spTgt>
                                        </p:tgtEl>
                                        <p:attrNameLst>
                                          <p:attrName>style.visibility</p:attrName>
                                        </p:attrNameLst>
                                      </p:cBhvr>
                                      <p:to>
                                        <p:strVal val="visible"/>
                                      </p:to>
                                    </p:set>
                                    <p:anim calcmode="lin" valueType="num">
                                      <p:cBhvr additive="base">
                                        <p:cTn id="49" dur="500" fill="hold"/>
                                        <p:tgtEl>
                                          <p:spTgt spid="3072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2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subTitle" idx="1"/>
          </p:nvPr>
        </p:nvSpPr>
        <p:spPr>
          <a:xfrm>
            <a:off x="762000" y="1605224"/>
            <a:ext cx="8031480" cy="4220308"/>
          </a:xfrm>
        </p:spPr>
        <p:txBody>
          <a:bodyPr>
            <a:noAutofit/>
          </a:bodyPr>
          <a:lstStyle/>
          <a:p>
            <a:pPr algn="l">
              <a:lnSpc>
                <a:spcPct val="90000"/>
              </a:lnSpc>
              <a:buClr>
                <a:srgbClr val="1F9127"/>
              </a:buClr>
            </a:pPr>
            <a:endParaRPr lang="en-US" sz="1846" dirty="0">
              <a:solidFill>
                <a:schemeClr val="tx1"/>
              </a:solidFill>
              <a:latin typeface="Arial" panose="020B0604020202020204" pitchFamily="34" charset="0"/>
              <a:cs typeface="Arial" panose="020B0604020202020204" pitchFamily="34" charset="0"/>
            </a:endParaRPr>
          </a:p>
          <a:p>
            <a:pPr marL="263759" indent="-263759" algn="l">
              <a:lnSpc>
                <a:spcPct val="90000"/>
              </a:lnSpc>
              <a:buClr>
                <a:srgbClr val="1F9127"/>
              </a:buClr>
              <a:buFont typeface="Wingdings" panose="05000000000000000000" pitchFamily="2" charset="2"/>
              <a:buChar char="v"/>
            </a:pPr>
            <a:r>
              <a:rPr lang="en-US" sz="1538" dirty="0">
                <a:solidFill>
                  <a:schemeClr val="tx1"/>
                </a:solidFill>
                <a:latin typeface="Arial" panose="020B0604020202020204" pitchFamily="34" charset="0"/>
                <a:cs typeface="Arial" panose="020B0604020202020204" pitchFamily="34" charset="0"/>
              </a:rPr>
              <a:t>Short term: Abdominal pain, Confusion, Hallucinations, Runny nose, Bradycardia, Cough, Gynecomastia, Insomnia</a:t>
            </a:r>
          </a:p>
          <a:p>
            <a:pPr algn="l">
              <a:lnSpc>
                <a:spcPct val="90000"/>
              </a:lnSpc>
              <a:buClr>
                <a:srgbClr val="1F9127"/>
              </a:buClr>
            </a:pPr>
            <a:r>
              <a:rPr lang="en-US" sz="1538" dirty="0">
                <a:solidFill>
                  <a:schemeClr val="tx1"/>
                </a:solidFill>
                <a:latin typeface="Arial" panose="020B0604020202020204" pitchFamily="34" charset="0"/>
                <a:cs typeface="Arial" panose="020B0604020202020204" pitchFamily="34" charset="0"/>
              </a:rPr>
              <a:t> </a:t>
            </a:r>
          </a:p>
          <a:p>
            <a:pPr marL="263759" indent="-263759" algn="l">
              <a:lnSpc>
                <a:spcPct val="90000"/>
              </a:lnSpc>
              <a:buClr>
                <a:srgbClr val="1F9127"/>
              </a:buClr>
              <a:buFont typeface="Wingdings" panose="05000000000000000000" pitchFamily="2" charset="2"/>
              <a:buChar char="v"/>
            </a:pPr>
            <a:r>
              <a:rPr lang="en-US" sz="1538" dirty="0">
                <a:solidFill>
                  <a:schemeClr val="tx1"/>
                </a:solidFill>
                <a:latin typeface="Arial" panose="020B0604020202020204" pitchFamily="34" charset="0"/>
                <a:cs typeface="Arial" panose="020B0604020202020204" pitchFamily="34" charset="0"/>
              </a:rPr>
              <a:t>Interactions: H2blockers are inhibitors of cytochrome P450. Consequently, they reduce the metabolism of many drugs which are normally degraded by phase I reactions, leading to potentially toxic plasma concentrations of therapeutic agents such as some oral anticoagulants, beta-blockers, anticonvulsants, benzodiazepines and xanthines</a:t>
            </a:r>
          </a:p>
          <a:p>
            <a:pPr algn="l">
              <a:lnSpc>
                <a:spcPct val="90000"/>
              </a:lnSpc>
              <a:buClr>
                <a:srgbClr val="1F9127"/>
              </a:buClr>
            </a:pPr>
            <a:endParaRPr lang="en-US" sz="1538" dirty="0">
              <a:solidFill>
                <a:schemeClr val="tx1"/>
              </a:solidFill>
              <a:latin typeface="Arial" panose="020B0604020202020204" pitchFamily="34" charset="0"/>
              <a:cs typeface="Arial" panose="020B0604020202020204" pitchFamily="34" charset="0"/>
            </a:endParaRPr>
          </a:p>
          <a:p>
            <a:pPr marL="263759" indent="-263759" algn="l">
              <a:lnSpc>
                <a:spcPct val="90000"/>
              </a:lnSpc>
              <a:buClr>
                <a:srgbClr val="1F9127"/>
              </a:buClr>
              <a:buFont typeface="Wingdings" panose="05000000000000000000" pitchFamily="2" charset="2"/>
              <a:buChar char="v"/>
            </a:pPr>
            <a:r>
              <a:rPr lang="en-US" sz="1538" b="1" dirty="0">
                <a:solidFill>
                  <a:srgbClr val="FF0000"/>
                </a:solidFill>
                <a:latin typeface="Arial" panose="020B0604020202020204" pitchFamily="34" charset="0"/>
                <a:cs typeface="Arial" panose="020B0604020202020204" pitchFamily="34" charset="0"/>
              </a:rPr>
              <a:t>Long term: Impotence; Clostridium dificile infection; osteoporosis; Magnesium deficiency; Kidney failure; Intestinal bacterial overgrowth; Male infertility</a:t>
            </a:r>
          </a:p>
          <a:p>
            <a:pPr algn="l">
              <a:lnSpc>
                <a:spcPct val="90000"/>
              </a:lnSpc>
              <a:buClr>
                <a:srgbClr val="1F9127"/>
              </a:buClr>
            </a:pPr>
            <a:endParaRPr lang="en-US" sz="1231" dirty="0">
              <a:latin typeface="Arial" panose="020B0604020202020204" pitchFamily="34" charset="0"/>
              <a:cs typeface="Arial" panose="020B0604020202020204" pitchFamily="34" charset="0"/>
            </a:endParaRPr>
          </a:p>
          <a:p>
            <a:pPr algn="l">
              <a:lnSpc>
                <a:spcPct val="90000"/>
              </a:lnSpc>
              <a:buClr>
                <a:srgbClr val="1F9127"/>
              </a:buClr>
            </a:pPr>
            <a:endParaRPr lang="en-US" sz="1231" dirty="0">
              <a:solidFill>
                <a:schemeClr val="tx1"/>
              </a:solidFill>
              <a:latin typeface="Arial" panose="020B0604020202020204" pitchFamily="34" charset="0"/>
              <a:cs typeface="Arial" panose="020B0604020202020204" pitchFamily="34" charset="0"/>
            </a:endParaRPr>
          </a:p>
          <a:p>
            <a:pPr algn="l">
              <a:lnSpc>
                <a:spcPct val="90000"/>
              </a:lnSpc>
              <a:buClr>
                <a:srgbClr val="1F9127"/>
              </a:buClr>
            </a:pPr>
            <a:endParaRPr lang="en-US" sz="1231" dirty="0">
              <a:solidFill>
                <a:schemeClr val="tx1"/>
              </a:solidFill>
              <a:latin typeface="Arial" panose="020B0604020202020204" pitchFamily="34" charset="0"/>
              <a:cs typeface="Arial" panose="020B0604020202020204" pitchFamily="34" charset="0"/>
            </a:endParaRPr>
          </a:p>
          <a:p>
            <a:pPr algn="l">
              <a:lnSpc>
                <a:spcPct val="90000"/>
              </a:lnSpc>
              <a:buClr>
                <a:srgbClr val="1F9127"/>
              </a:buClr>
            </a:pPr>
            <a:endParaRPr lang="en-US" sz="1231" dirty="0">
              <a:solidFill>
                <a:schemeClr val="tx1"/>
              </a:solidFill>
              <a:latin typeface="Arial" panose="020B0604020202020204" pitchFamily="34" charset="0"/>
              <a:cs typeface="Arial" panose="020B0604020202020204" pitchFamily="34" charset="0"/>
            </a:endParaRPr>
          </a:p>
          <a:p>
            <a:pPr algn="l">
              <a:lnSpc>
                <a:spcPct val="90000"/>
              </a:lnSpc>
              <a:buClr>
                <a:srgbClr val="1F9127"/>
              </a:buClr>
            </a:pPr>
            <a:r>
              <a:rPr lang="en-US" sz="1231" dirty="0" err="1">
                <a:solidFill>
                  <a:schemeClr val="tx1"/>
                </a:solidFill>
                <a:latin typeface="Arial" panose="020B0604020202020204" pitchFamily="34" charset="0"/>
                <a:cs typeface="Arial" panose="020B0604020202020204" pitchFamily="34" charset="0"/>
              </a:rPr>
              <a:t>Wormsley</a:t>
            </a:r>
            <a:r>
              <a:rPr lang="en-US" sz="1231" dirty="0">
                <a:solidFill>
                  <a:schemeClr val="tx1"/>
                </a:solidFill>
                <a:latin typeface="Arial" panose="020B0604020202020204" pitchFamily="34" charset="0"/>
                <a:cs typeface="Arial" panose="020B0604020202020204" pitchFamily="34" charset="0"/>
              </a:rPr>
              <a:t> PJ. (1986). Adverse reactions and interactions with H2-receptor antagonists. Med </a:t>
            </a:r>
            <a:r>
              <a:rPr lang="en-US" sz="1231" dirty="0" err="1">
                <a:solidFill>
                  <a:schemeClr val="tx1"/>
                </a:solidFill>
                <a:latin typeface="Arial" panose="020B0604020202020204" pitchFamily="34" charset="0"/>
                <a:cs typeface="Arial" panose="020B0604020202020204" pitchFamily="34" charset="0"/>
              </a:rPr>
              <a:t>Tox</a:t>
            </a:r>
            <a:r>
              <a:rPr lang="en-US" sz="1231" dirty="0">
                <a:solidFill>
                  <a:schemeClr val="tx1"/>
                </a:solidFill>
                <a:latin typeface="Arial" panose="020B0604020202020204" pitchFamily="34" charset="0"/>
                <a:cs typeface="Arial" panose="020B0604020202020204" pitchFamily="34" charset="0"/>
              </a:rPr>
              <a:t>; 1(3): 192-216</a:t>
            </a:r>
          </a:p>
          <a:p>
            <a:pPr algn="l"/>
            <a:endParaRPr lang="en-US" sz="1538" dirty="0"/>
          </a:p>
          <a:p>
            <a:pPr algn="l"/>
            <a:endParaRPr lang="en-US" sz="1538" dirty="0"/>
          </a:p>
          <a:p>
            <a:pPr marL="351678" indent="-351678" algn="l">
              <a:lnSpc>
                <a:spcPct val="90000"/>
              </a:lnSpc>
              <a:buClr>
                <a:srgbClr val="1F9127"/>
              </a:buClr>
              <a:buFont typeface="Wingdings" pitchFamily="2" charset="2"/>
              <a:buChar char="v"/>
            </a:pPr>
            <a:endParaRPr lang="en-US" sz="1538" dirty="0">
              <a:solidFill>
                <a:schemeClr val="tx1"/>
              </a:solidFill>
              <a:latin typeface="Trebuchet MS" pitchFamily="34" charset="0"/>
            </a:endParaRPr>
          </a:p>
          <a:p>
            <a:pPr marL="263759" indent="-263759" algn="l">
              <a:lnSpc>
                <a:spcPct val="90000"/>
              </a:lnSpc>
              <a:buClr>
                <a:srgbClr val="1F9127"/>
              </a:buClr>
              <a:buFont typeface="Wingdings" pitchFamily="2" charset="2"/>
              <a:buChar char="ü"/>
            </a:pPr>
            <a:endParaRPr lang="en-US" sz="1538" dirty="0">
              <a:solidFill>
                <a:schemeClr val="tx1"/>
              </a:solidFill>
              <a:latin typeface="Trebuchet MS" pitchFamily="34" charset="0"/>
            </a:endParaRPr>
          </a:p>
        </p:txBody>
      </p:sp>
      <p:sp>
        <p:nvSpPr>
          <p:cNvPr id="60419" name="Rectangle 4"/>
          <p:cNvSpPr>
            <a:spLocks noChangeArrowheads="1"/>
          </p:cNvSpPr>
          <p:nvPr/>
        </p:nvSpPr>
        <p:spPr bwMode="auto">
          <a:xfrm>
            <a:off x="152400" y="967154"/>
            <a:ext cx="8001000" cy="644769"/>
          </a:xfrm>
          <a:prstGeom prst="rect">
            <a:avLst/>
          </a:prstGeom>
          <a:noFill/>
          <a:ln w="9525">
            <a:noFill/>
            <a:miter lim="800000"/>
            <a:headEnd/>
            <a:tailEnd/>
          </a:ln>
        </p:spPr>
        <p:txBody>
          <a:bodyPr anchor="ctr"/>
          <a:lstStyle/>
          <a:p>
            <a:pPr algn="ctr">
              <a:defRPr/>
            </a:pPr>
            <a:r>
              <a:rPr lang="en-US"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H2 BLOCKERS SIDE EFFECTS</a:t>
            </a:r>
          </a:p>
        </p:txBody>
      </p:sp>
      <p:sp>
        <p:nvSpPr>
          <p:cNvPr id="30724" name="Rectangle 5"/>
          <p:cNvSpPr>
            <a:spLocks noChangeArrowheads="1"/>
          </p:cNvSpPr>
          <p:nvPr/>
        </p:nvSpPr>
        <p:spPr bwMode="auto">
          <a:xfrm>
            <a:off x="838200" y="967154"/>
            <a:ext cx="6934200" cy="1113692"/>
          </a:xfrm>
          <a:prstGeom prst="rect">
            <a:avLst/>
          </a:prstGeom>
          <a:noFill/>
          <a:ln w="9525">
            <a:noFill/>
            <a:miter lim="800000"/>
            <a:headEnd/>
            <a:tailEnd/>
          </a:ln>
        </p:spPr>
        <p:txBody>
          <a:bodyPr anchor="ctr"/>
          <a:lstStyle/>
          <a:p>
            <a:pPr algn="ctr"/>
            <a:endParaRPr lang="en-US" sz="1538" dirty="0">
              <a:latin typeface="Century Gothic" pitchFamily="34" charset="0"/>
            </a:endParaRPr>
          </a:p>
        </p:txBody>
      </p:sp>
    </p:spTree>
    <p:extLst>
      <p:ext uri="{BB962C8B-B14F-4D97-AF65-F5344CB8AC3E}">
        <p14:creationId xmlns:p14="http://schemas.microsoft.com/office/powerpoint/2010/main" val="1777180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subTitle" idx="1"/>
          </p:nvPr>
        </p:nvSpPr>
        <p:spPr>
          <a:xfrm>
            <a:off x="762000" y="1605224"/>
            <a:ext cx="8031480" cy="4220308"/>
          </a:xfrm>
        </p:spPr>
        <p:txBody>
          <a:bodyPr>
            <a:noAutofit/>
          </a:bodyPr>
          <a:lstStyle/>
          <a:p>
            <a:pPr algn="l">
              <a:lnSpc>
                <a:spcPct val="90000"/>
              </a:lnSpc>
              <a:buClr>
                <a:srgbClr val="1F9127"/>
              </a:buClr>
            </a:pPr>
            <a:endParaRPr lang="en-US" sz="1846" dirty="0">
              <a:solidFill>
                <a:schemeClr val="tx1"/>
              </a:solidFill>
              <a:latin typeface="Arial" panose="020B0604020202020204" pitchFamily="34" charset="0"/>
              <a:cs typeface="Arial" panose="020B0604020202020204" pitchFamily="34" charset="0"/>
            </a:endParaRPr>
          </a:p>
          <a:p>
            <a:pPr marL="263759" indent="-263759" algn="l">
              <a:lnSpc>
                <a:spcPct val="90000"/>
              </a:lnSpc>
              <a:buClr>
                <a:srgbClr val="1F9127"/>
              </a:buClr>
              <a:buFont typeface="Wingdings" panose="05000000000000000000" pitchFamily="2" charset="2"/>
              <a:buChar char="v"/>
            </a:pPr>
            <a:r>
              <a:rPr lang="en-US" sz="1538" dirty="0">
                <a:solidFill>
                  <a:schemeClr val="tx1"/>
                </a:solidFill>
                <a:latin typeface="Arial" panose="020B0604020202020204" pitchFamily="34" charset="0"/>
                <a:cs typeface="Arial" panose="020B0604020202020204" pitchFamily="34" charset="0"/>
              </a:rPr>
              <a:t>Antacids</a:t>
            </a:r>
          </a:p>
          <a:p>
            <a:pPr algn="l">
              <a:lnSpc>
                <a:spcPct val="90000"/>
              </a:lnSpc>
              <a:buClr>
                <a:srgbClr val="1F9127"/>
              </a:buClr>
            </a:pPr>
            <a:r>
              <a:rPr lang="en-US" sz="1538" dirty="0">
                <a:solidFill>
                  <a:schemeClr val="tx1"/>
                </a:solidFill>
                <a:latin typeface="Arial" panose="020B0604020202020204" pitchFamily="34" charset="0"/>
                <a:cs typeface="Arial" panose="020B0604020202020204" pitchFamily="34" charset="0"/>
              </a:rPr>
              <a:t> </a:t>
            </a:r>
          </a:p>
          <a:p>
            <a:pPr marL="263759" indent="-263759" algn="l">
              <a:lnSpc>
                <a:spcPct val="90000"/>
              </a:lnSpc>
              <a:buClr>
                <a:srgbClr val="1F9127"/>
              </a:buClr>
              <a:buFont typeface="Wingdings" panose="05000000000000000000" pitchFamily="2" charset="2"/>
              <a:buChar char="v"/>
            </a:pPr>
            <a:r>
              <a:rPr lang="en-US" sz="1538" dirty="0">
                <a:solidFill>
                  <a:schemeClr val="tx1"/>
                </a:solidFill>
                <a:latin typeface="Arial" panose="020B0604020202020204" pitchFamily="34" charset="0"/>
                <a:cs typeface="Arial" panose="020B0604020202020204" pitchFamily="34" charset="0"/>
              </a:rPr>
              <a:t>Alkalizing foods</a:t>
            </a:r>
          </a:p>
          <a:p>
            <a:pPr algn="l">
              <a:lnSpc>
                <a:spcPct val="90000"/>
              </a:lnSpc>
              <a:buClr>
                <a:srgbClr val="1F9127"/>
              </a:buClr>
            </a:pPr>
            <a:endParaRPr lang="en-US" sz="1538" dirty="0">
              <a:solidFill>
                <a:schemeClr val="tx1"/>
              </a:solidFill>
              <a:latin typeface="Arial" panose="020B0604020202020204" pitchFamily="34" charset="0"/>
              <a:cs typeface="Arial" panose="020B0604020202020204" pitchFamily="34" charset="0"/>
            </a:endParaRPr>
          </a:p>
          <a:p>
            <a:pPr marL="263759" indent="-263759" algn="l">
              <a:lnSpc>
                <a:spcPct val="90000"/>
              </a:lnSpc>
              <a:buClr>
                <a:srgbClr val="1F9127"/>
              </a:buClr>
              <a:buFont typeface="Wingdings" panose="05000000000000000000" pitchFamily="2" charset="2"/>
              <a:buChar char="v"/>
            </a:pPr>
            <a:r>
              <a:rPr lang="en-US" sz="1538" b="1" dirty="0">
                <a:solidFill>
                  <a:srgbClr val="FF0000"/>
                </a:solidFill>
                <a:latin typeface="Arial" panose="020B0604020202020204" pitchFamily="34" charset="0"/>
                <a:cs typeface="Arial" panose="020B0604020202020204" pitchFamily="34" charset="0"/>
              </a:rPr>
              <a:t>Fluids to dilute HCl</a:t>
            </a:r>
            <a:endParaRPr lang="en-US" sz="1538" dirty="0"/>
          </a:p>
          <a:p>
            <a:pPr algn="l"/>
            <a:endParaRPr lang="en-US" sz="1538" dirty="0"/>
          </a:p>
          <a:p>
            <a:pPr marL="351678" indent="-351678" algn="l">
              <a:lnSpc>
                <a:spcPct val="90000"/>
              </a:lnSpc>
              <a:buClr>
                <a:srgbClr val="1F9127"/>
              </a:buClr>
              <a:buFont typeface="Wingdings" pitchFamily="2" charset="2"/>
              <a:buChar char="v"/>
            </a:pPr>
            <a:endParaRPr lang="en-US" sz="1538" dirty="0">
              <a:solidFill>
                <a:schemeClr val="tx1"/>
              </a:solidFill>
              <a:latin typeface="Trebuchet MS" pitchFamily="34" charset="0"/>
            </a:endParaRPr>
          </a:p>
          <a:p>
            <a:pPr marL="263759" indent="-263759" algn="l">
              <a:lnSpc>
                <a:spcPct val="90000"/>
              </a:lnSpc>
              <a:buClr>
                <a:srgbClr val="1F9127"/>
              </a:buClr>
              <a:buFont typeface="Wingdings" pitchFamily="2" charset="2"/>
              <a:buChar char="ü"/>
            </a:pPr>
            <a:endParaRPr lang="en-US" sz="1538" dirty="0">
              <a:solidFill>
                <a:schemeClr val="tx1"/>
              </a:solidFill>
              <a:latin typeface="Trebuchet MS" pitchFamily="34" charset="0"/>
            </a:endParaRPr>
          </a:p>
        </p:txBody>
      </p:sp>
      <p:sp>
        <p:nvSpPr>
          <p:cNvPr id="60419" name="Rectangle 4"/>
          <p:cNvSpPr>
            <a:spLocks noChangeArrowheads="1"/>
          </p:cNvSpPr>
          <p:nvPr/>
        </p:nvSpPr>
        <p:spPr bwMode="auto">
          <a:xfrm>
            <a:off x="152400" y="967154"/>
            <a:ext cx="8001000" cy="644769"/>
          </a:xfrm>
          <a:prstGeom prst="rect">
            <a:avLst/>
          </a:prstGeom>
          <a:noFill/>
          <a:ln w="9525">
            <a:noFill/>
            <a:miter lim="800000"/>
            <a:headEnd/>
            <a:tailEnd/>
          </a:ln>
        </p:spPr>
        <p:txBody>
          <a:bodyPr anchor="ctr"/>
          <a:lstStyle/>
          <a:p>
            <a:pPr algn="ctr">
              <a:defRPr/>
            </a:pPr>
            <a:r>
              <a:rPr lang="en-US"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2   NEUTRALIZING HCl</a:t>
            </a:r>
          </a:p>
        </p:txBody>
      </p:sp>
      <p:sp>
        <p:nvSpPr>
          <p:cNvPr id="30724" name="Rectangle 5"/>
          <p:cNvSpPr>
            <a:spLocks noChangeArrowheads="1"/>
          </p:cNvSpPr>
          <p:nvPr/>
        </p:nvSpPr>
        <p:spPr bwMode="auto">
          <a:xfrm>
            <a:off x="838200" y="967154"/>
            <a:ext cx="6934200" cy="1113692"/>
          </a:xfrm>
          <a:prstGeom prst="rect">
            <a:avLst/>
          </a:prstGeom>
          <a:noFill/>
          <a:ln w="9525">
            <a:noFill/>
            <a:miter lim="800000"/>
            <a:headEnd/>
            <a:tailEnd/>
          </a:ln>
        </p:spPr>
        <p:txBody>
          <a:bodyPr anchor="ctr"/>
          <a:lstStyle/>
          <a:p>
            <a:pPr algn="ctr"/>
            <a:endParaRPr lang="en-US" sz="1538" dirty="0">
              <a:latin typeface="Century Gothic"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975338"/>
            <a:ext cx="3341077" cy="3341077"/>
          </a:xfrm>
          <a:prstGeom prst="rect">
            <a:avLst/>
          </a:prstGeom>
        </p:spPr>
      </p:pic>
      <p:pic>
        <p:nvPicPr>
          <p:cNvPr id="12290" name="Picture 2" descr="Amazon.com: De La Cruz Pure Sodium Bicarbonate - USP Grade Bicarbonate of  Soda – 100% Pure Baking Soda – Aluminum Free Antacid Powder for Heartburn &amp;amp;  Indigestion - Packed in USA, 4 OZ. : Health &amp;amp; Househo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538" y="3487615"/>
            <a:ext cx="1296805" cy="242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735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subTitle" idx="1"/>
          </p:nvPr>
        </p:nvSpPr>
        <p:spPr>
          <a:xfrm>
            <a:off x="762000" y="1605224"/>
            <a:ext cx="5627077" cy="3992545"/>
          </a:xfrm>
        </p:spPr>
        <p:txBody>
          <a:bodyPr>
            <a:noAutofit/>
          </a:bodyPr>
          <a:lstStyle/>
          <a:p>
            <a:pPr algn="l">
              <a:lnSpc>
                <a:spcPct val="90000"/>
              </a:lnSpc>
              <a:buClr>
                <a:srgbClr val="1F9127"/>
              </a:buClr>
            </a:pPr>
            <a:endParaRPr lang="en-US" sz="1846" dirty="0">
              <a:solidFill>
                <a:schemeClr val="tx1"/>
              </a:solidFill>
              <a:latin typeface="Arial" panose="020B0604020202020204" pitchFamily="34" charset="0"/>
              <a:cs typeface="Arial" panose="020B0604020202020204" pitchFamily="34" charset="0"/>
            </a:endParaRPr>
          </a:p>
          <a:p>
            <a:pPr marL="263759" indent="-263759" algn="l">
              <a:lnSpc>
                <a:spcPct val="90000"/>
              </a:lnSpc>
              <a:buClr>
                <a:srgbClr val="1F9127"/>
              </a:buClr>
              <a:buFont typeface="Wingdings" panose="05000000000000000000" pitchFamily="2" charset="2"/>
              <a:buChar char="v"/>
            </a:pPr>
            <a:r>
              <a:rPr lang="en-US" sz="1846" dirty="0">
                <a:solidFill>
                  <a:schemeClr val="tx1"/>
                </a:solidFill>
                <a:latin typeface="Arial" panose="020B0604020202020204" pitchFamily="34" charset="0"/>
                <a:cs typeface="Arial" panose="020B0604020202020204" pitchFamily="34" charset="0"/>
              </a:rPr>
              <a:t>Sucralfate</a:t>
            </a:r>
          </a:p>
          <a:p>
            <a:pPr marL="263759" indent="-263759" algn="l">
              <a:lnSpc>
                <a:spcPct val="90000"/>
              </a:lnSpc>
              <a:buClr>
                <a:srgbClr val="1F9127"/>
              </a:buClr>
              <a:buFont typeface="Wingdings" panose="05000000000000000000" pitchFamily="2" charset="2"/>
              <a:buChar char="v"/>
            </a:pPr>
            <a:r>
              <a:rPr lang="en-US" sz="1846" dirty="0">
                <a:solidFill>
                  <a:schemeClr val="tx1"/>
                </a:solidFill>
                <a:latin typeface="Arial" panose="020B0604020202020204" pitchFamily="34" charset="0"/>
                <a:cs typeface="Arial" panose="020B0604020202020204" pitchFamily="34" charset="0"/>
              </a:rPr>
              <a:t>Misoprostol</a:t>
            </a:r>
          </a:p>
          <a:p>
            <a:pPr marL="263759" indent="-263759" algn="l">
              <a:lnSpc>
                <a:spcPct val="90000"/>
              </a:lnSpc>
              <a:buClr>
                <a:srgbClr val="1F9127"/>
              </a:buClr>
              <a:buFont typeface="Wingdings" panose="05000000000000000000" pitchFamily="2" charset="2"/>
              <a:buChar char="v"/>
            </a:pPr>
            <a:r>
              <a:rPr lang="en-US" sz="1846" dirty="0">
                <a:solidFill>
                  <a:schemeClr val="tx1"/>
                </a:solidFill>
                <a:latin typeface="Arial" panose="020B0604020202020204" pitchFamily="34" charset="0"/>
                <a:cs typeface="Arial" panose="020B0604020202020204" pitchFamily="34" charset="0"/>
              </a:rPr>
              <a:t>Angiotensin inhibitors (Ibersartan)</a:t>
            </a:r>
          </a:p>
          <a:p>
            <a:pPr marL="263759" indent="-263759" algn="l">
              <a:lnSpc>
                <a:spcPct val="90000"/>
              </a:lnSpc>
              <a:buClr>
                <a:srgbClr val="1F9127"/>
              </a:buClr>
              <a:buFont typeface="Wingdings" panose="05000000000000000000" pitchFamily="2" charset="2"/>
              <a:buChar char="v"/>
            </a:pPr>
            <a:r>
              <a:rPr lang="en-US" sz="1846" dirty="0">
                <a:solidFill>
                  <a:schemeClr val="tx1"/>
                </a:solidFill>
                <a:latin typeface="Arial" panose="020B0604020202020204" pitchFamily="34" charset="0"/>
                <a:cs typeface="Arial" panose="020B0604020202020204" pitchFamily="34" charset="0"/>
              </a:rPr>
              <a:t>Coloidal Bismuth</a:t>
            </a:r>
          </a:p>
          <a:p>
            <a:pPr marL="263759" indent="-263759" algn="l">
              <a:lnSpc>
                <a:spcPct val="90000"/>
              </a:lnSpc>
              <a:buClr>
                <a:srgbClr val="1F9127"/>
              </a:buClr>
              <a:buFont typeface="Wingdings" panose="05000000000000000000" pitchFamily="2" charset="2"/>
              <a:buChar char="v"/>
            </a:pPr>
            <a:r>
              <a:rPr lang="en-US" sz="1846" dirty="0">
                <a:solidFill>
                  <a:schemeClr val="tx1"/>
                </a:solidFill>
                <a:latin typeface="Arial" panose="020B0604020202020204" pitchFamily="34" charset="0"/>
                <a:cs typeface="Arial" panose="020B0604020202020204" pitchFamily="34" charset="0"/>
              </a:rPr>
              <a:t>Vitamin C derivatives ( sodium oxyferriscorbone)</a:t>
            </a:r>
          </a:p>
          <a:p>
            <a:pPr marL="263759" indent="-263759" algn="l">
              <a:lnSpc>
                <a:spcPct val="90000"/>
              </a:lnSpc>
              <a:buClr>
                <a:srgbClr val="1F9127"/>
              </a:buClr>
              <a:buFont typeface="Wingdings" panose="05000000000000000000" pitchFamily="2" charset="2"/>
              <a:buChar char="v"/>
            </a:pPr>
            <a:r>
              <a:rPr lang="en-US" sz="1846" dirty="0">
                <a:solidFill>
                  <a:schemeClr val="tx1"/>
                </a:solidFill>
                <a:latin typeface="Arial" panose="020B0604020202020204" pitchFamily="34" charset="0"/>
                <a:cs typeface="Arial" panose="020B0604020202020204" pitchFamily="34" charset="0"/>
              </a:rPr>
              <a:t>Curcumin</a:t>
            </a:r>
          </a:p>
          <a:p>
            <a:pPr marL="263759" indent="-263759" algn="l">
              <a:lnSpc>
                <a:spcPct val="90000"/>
              </a:lnSpc>
              <a:buClr>
                <a:srgbClr val="1F9127"/>
              </a:buClr>
              <a:buFont typeface="Wingdings" panose="05000000000000000000" pitchFamily="2" charset="2"/>
              <a:buChar char="v"/>
            </a:pPr>
            <a:r>
              <a:rPr lang="en-US" sz="1846" dirty="0">
                <a:solidFill>
                  <a:schemeClr val="tx1"/>
                </a:solidFill>
                <a:latin typeface="Arial" panose="020B0604020202020204" pitchFamily="34" charset="0"/>
                <a:cs typeface="Arial" panose="020B0604020202020204" pitchFamily="34" charset="0"/>
              </a:rPr>
              <a:t>Zinc-</a:t>
            </a:r>
            <a:r>
              <a:rPr lang="en-US" sz="1846" dirty="0" err="1">
                <a:solidFill>
                  <a:schemeClr val="tx1"/>
                </a:solidFill>
                <a:latin typeface="Arial" panose="020B0604020202020204" pitchFamily="34" charset="0"/>
                <a:cs typeface="Arial" panose="020B0604020202020204" pitchFamily="34" charset="0"/>
              </a:rPr>
              <a:t>hialuronidase</a:t>
            </a:r>
            <a:endParaRPr lang="en-US" sz="1846" dirty="0">
              <a:solidFill>
                <a:schemeClr val="tx1"/>
              </a:solidFill>
              <a:latin typeface="Arial" panose="020B0604020202020204" pitchFamily="34" charset="0"/>
              <a:cs typeface="Arial" panose="020B0604020202020204" pitchFamily="34" charset="0"/>
            </a:endParaRPr>
          </a:p>
          <a:p>
            <a:pPr marL="263759" indent="-263759" algn="l">
              <a:lnSpc>
                <a:spcPct val="90000"/>
              </a:lnSpc>
              <a:buClr>
                <a:srgbClr val="1F9127"/>
              </a:buClr>
              <a:buFont typeface="Wingdings" panose="05000000000000000000" pitchFamily="2" charset="2"/>
              <a:buChar char="v"/>
            </a:pPr>
            <a:r>
              <a:rPr lang="en-US" sz="1846" dirty="0">
                <a:solidFill>
                  <a:schemeClr val="tx1"/>
                </a:solidFill>
                <a:latin typeface="Arial" panose="020B0604020202020204" pitchFamily="34" charset="0"/>
                <a:cs typeface="Arial" panose="020B0604020202020204" pitchFamily="34" charset="0"/>
              </a:rPr>
              <a:t>Quercitin</a:t>
            </a:r>
          </a:p>
          <a:p>
            <a:pPr marL="263759" indent="-263759" algn="l">
              <a:lnSpc>
                <a:spcPct val="90000"/>
              </a:lnSpc>
              <a:buClr>
                <a:srgbClr val="1F9127"/>
              </a:buClr>
              <a:buFont typeface="Wingdings" panose="05000000000000000000" pitchFamily="2" charset="2"/>
              <a:buChar char="v"/>
            </a:pPr>
            <a:r>
              <a:rPr lang="en-US" sz="1846" dirty="0">
                <a:solidFill>
                  <a:schemeClr val="tx1"/>
                </a:solidFill>
                <a:latin typeface="Arial" panose="020B0604020202020204" pitchFamily="34" charset="0"/>
                <a:cs typeface="Arial" panose="020B0604020202020204" pitchFamily="34" charset="0"/>
              </a:rPr>
              <a:t>Vitamin A</a:t>
            </a:r>
          </a:p>
          <a:p>
            <a:pPr marL="263759" indent="-263759" algn="l">
              <a:lnSpc>
                <a:spcPct val="90000"/>
              </a:lnSpc>
              <a:buClr>
                <a:srgbClr val="1F9127"/>
              </a:buClr>
              <a:buFont typeface="Wingdings" panose="05000000000000000000" pitchFamily="2" charset="2"/>
              <a:buChar char="v"/>
            </a:pPr>
            <a:r>
              <a:rPr lang="en-US" sz="1846" dirty="0">
                <a:solidFill>
                  <a:schemeClr val="tx1"/>
                </a:solidFill>
                <a:latin typeface="Arial" panose="020B0604020202020204" pitchFamily="34" charset="0"/>
                <a:cs typeface="Arial" panose="020B0604020202020204" pitchFamily="34" charset="0"/>
              </a:rPr>
              <a:t>Licorice</a:t>
            </a:r>
          </a:p>
          <a:p>
            <a:pPr marL="263759" indent="-263759" algn="l">
              <a:lnSpc>
                <a:spcPct val="90000"/>
              </a:lnSpc>
              <a:buClr>
                <a:srgbClr val="1F9127"/>
              </a:buClr>
              <a:buFont typeface="Wingdings" panose="05000000000000000000" pitchFamily="2" charset="2"/>
              <a:buChar char="v"/>
            </a:pPr>
            <a:r>
              <a:rPr lang="en-US" sz="1846" dirty="0">
                <a:solidFill>
                  <a:schemeClr val="tx1"/>
                </a:solidFill>
                <a:latin typeface="Arial" panose="020B0604020202020204" pitchFamily="34" charset="0"/>
                <a:cs typeface="Arial" panose="020B0604020202020204" pitchFamily="34" charset="0"/>
              </a:rPr>
              <a:t>IFN</a:t>
            </a:r>
          </a:p>
          <a:p>
            <a:pPr algn="l">
              <a:lnSpc>
                <a:spcPct val="90000"/>
              </a:lnSpc>
              <a:buClr>
                <a:srgbClr val="1F9127"/>
              </a:buClr>
            </a:pPr>
            <a:r>
              <a:rPr lang="en-US" sz="1538" dirty="0">
                <a:solidFill>
                  <a:schemeClr val="tx1"/>
                </a:solidFill>
                <a:latin typeface="Arial" panose="020B0604020202020204" pitchFamily="34" charset="0"/>
                <a:cs typeface="Arial" panose="020B0604020202020204" pitchFamily="34" charset="0"/>
              </a:rPr>
              <a:t> </a:t>
            </a:r>
          </a:p>
          <a:p>
            <a:pPr algn="l"/>
            <a:endParaRPr lang="en-US" sz="1538" dirty="0"/>
          </a:p>
          <a:p>
            <a:pPr marL="351678" indent="-351678" algn="l">
              <a:lnSpc>
                <a:spcPct val="90000"/>
              </a:lnSpc>
              <a:buClr>
                <a:srgbClr val="1F9127"/>
              </a:buClr>
              <a:buFont typeface="Wingdings" pitchFamily="2" charset="2"/>
              <a:buChar char="v"/>
            </a:pPr>
            <a:endParaRPr lang="en-US" sz="1538" dirty="0">
              <a:solidFill>
                <a:schemeClr val="tx1"/>
              </a:solidFill>
              <a:latin typeface="Trebuchet MS" pitchFamily="34" charset="0"/>
            </a:endParaRPr>
          </a:p>
          <a:p>
            <a:pPr marL="263759" indent="-263759" algn="l">
              <a:lnSpc>
                <a:spcPct val="90000"/>
              </a:lnSpc>
              <a:buClr>
                <a:srgbClr val="1F9127"/>
              </a:buClr>
              <a:buFont typeface="Wingdings" pitchFamily="2" charset="2"/>
              <a:buChar char="ü"/>
            </a:pPr>
            <a:endParaRPr lang="en-US" sz="1538" dirty="0">
              <a:solidFill>
                <a:schemeClr val="tx1"/>
              </a:solidFill>
              <a:latin typeface="Trebuchet MS" pitchFamily="34" charset="0"/>
            </a:endParaRPr>
          </a:p>
        </p:txBody>
      </p:sp>
      <p:sp>
        <p:nvSpPr>
          <p:cNvPr id="60419" name="Rectangle 4"/>
          <p:cNvSpPr>
            <a:spLocks noChangeArrowheads="1"/>
          </p:cNvSpPr>
          <p:nvPr/>
        </p:nvSpPr>
        <p:spPr bwMode="auto">
          <a:xfrm>
            <a:off x="1875692" y="967154"/>
            <a:ext cx="6277708" cy="644769"/>
          </a:xfrm>
          <a:prstGeom prst="rect">
            <a:avLst/>
          </a:prstGeom>
          <a:noFill/>
          <a:ln w="9525">
            <a:noFill/>
            <a:miter lim="800000"/>
            <a:headEnd/>
            <a:tailEnd/>
          </a:ln>
        </p:spPr>
        <p:txBody>
          <a:bodyPr anchor="ctr"/>
          <a:lstStyle/>
          <a:p>
            <a:pPr algn="ctr">
              <a:defRPr/>
            </a:pPr>
            <a:r>
              <a:rPr lang="en-US"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3   </a:t>
            </a:r>
            <a:r>
              <a:rPr lang="en-US" sz="3077" b="1" dirty="0" err="1">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cytoprotection</a:t>
            </a:r>
            <a:endParaRPr lang="en-US"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endParaRPr>
          </a:p>
        </p:txBody>
      </p:sp>
      <p:sp>
        <p:nvSpPr>
          <p:cNvPr id="30724" name="Rectangle 5"/>
          <p:cNvSpPr>
            <a:spLocks noChangeArrowheads="1"/>
          </p:cNvSpPr>
          <p:nvPr/>
        </p:nvSpPr>
        <p:spPr bwMode="auto">
          <a:xfrm>
            <a:off x="838200" y="967154"/>
            <a:ext cx="6934200" cy="1113692"/>
          </a:xfrm>
          <a:prstGeom prst="rect">
            <a:avLst/>
          </a:prstGeom>
          <a:noFill/>
          <a:ln w="9525">
            <a:noFill/>
            <a:miter lim="800000"/>
            <a:headEnd/>
            <a:tailEnd/>
          </a:ln>
        </p:spPr>
        <p:txBody>
          <a:bodyPr anchor="ctr"/>
          <a:lstStyle/>
          <a:p>
            <a:pPr algn="ctr"/>
            <a:endParaRPr lang="en-US" sz="1538" dirty="0">
              <a:latin typeface="Century Gothic" pitchFamily="34" charset="0"/>
            </a:endParaRPr>
          </a:p>
        </p:txBody>
      </p:sp>
      <p:pic>
        <p:nvPicPr>
          <p:cNvPr id="13314" name="Picture 2" descr="Sucralfate - Statelinetac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3713" y="3194539"/>
            <a:ext cx="2549769" cy="2549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932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subTitle" idx="1"/>
          </p:nvPr>
        </p:nvSpPr>
        <p:spPr>
          <a:xfrm>
            <a:off x="762000" y="1605224"/>
            <a:ext cx="4633321" cy="4220308"/>
          </a:xfrm>
        </p:spPr>
        <p:txBody>
          <a:bodyPr>
            <a:noAutofit/>
          </a:bodyPr>
          <a:lstStyle/>
          <a:p>
            <a:pPr algn="l">
              <a:buFont typeface="Wingdings" panose="05000000000000000000" pitchFamily="2" charset="2"/>
              <a:buChar char="Ø"/>
            </a:pPr>
            <a:r>
              <a:rPr lang="en-US" sz="1231" dirty="0">
                <a:solidFill>
                  <a:schemeClr val="tx1"/>
                </a:solidFill>
                <a:latin typeface="Arial" panose="020B0604020202020204" pitchFamily="34" charset="0"/>
                <a:cs typeface="Arial" panose="020B0604020202020204" pitchFamily="34" charset="0"/>
              </a:rPr>
              <a:t>Amoxicillin </a:t>
            </a:r>
          </a:p>
          <a:p>
            <a:pPr algn="l">
              <a:buFont typeface="Wingdings" panose="05000000000000000000" pitchFamily="2" charset="2"/>
              <a:buChar char="Ø"/>
            </a:pPr>
            <a:r>
              <a:rPr lang="en-US" sz="1231" dirty="0">
                <a:solidFill>
                  <a:schemeClr val="tx1"/>
                </a:solidFill>
                <a:latin typeface="Arial" panose="020B0604020202020204" pitchFamily="34" charset="0"/>
                <a:cs typeface="Arial" panose="020B0604020202020204" pitchFamily="34" charset="0"/>
              </a:rPr>
              <a:t>Clarithromycin                                          </a:t>
            </a:r>
          </a:p>
          <a:p>
            <a:pPr algn="l">
              <a:buFont typeface="Wingdings" panose="05000000000000000000" pitchFamily="2" charset="2"/>
              <a:buChar char="Ø"/>
            </a:pPr>
            <a:r>
              <a:rPr lang="en-US" sz="1231" dirty="0">
                <a:solidFill>
                  <a:schemeClr val="tx1"/>
                </a:solidFill>
                <a:latin typeface="Arial" panose="020B0604020202020204" pitchFamily="34" charset="0"/>
                <a:cs typeface="Arial" panose="020B0604020202020204" pitchFamily="34" charset="0"/>
              </a:rPr>
              <a:t>Metronidazole</a:t>
            </a:r>
          </a:p>
          <a:p>
            <a:pPr algn="l">
              <a:buFont typeface="Wingdings" panose="05000000000000000000" pitchFamily="2" charset="2"/>
              <a:buChar char="Ø"/>
            </a:pPr>
            <a:r>
              <a:rPr lang="en-US" sz="1231" dirty="0">
                <a:solidFill>
                  <a:schemeClr val="tx1"/>
                </a:solidFill>
                <a:latin typeface="Arial" panose="020B0604020202020204" pitchFamily="34" charset="0"/>
                <a:cs typeface="Arial" panose="020B0604020202020204" pitchFamily="34" charset="0"/>
              </a:rPr>
              <a:t>Tetracycline</a:t>
            </a:r>
          </a:p>
          <a:p>
            <a:pPr algn="l">
              <a:buFont typeface="Wingdings" panose="05000000000000000000" pitchFamily="2" charset="2"/>
              <a:buChar char="Ø"/>
            </a:pPr>
            <a:r>
              <a:rPr lang="en-US" sz="1231" dirty="0">
                <a:solidFill>
                  <a:schemeClr val="tx1"/>
                </a:solidFill>
                <a:latin typeface="Arial" panose="020B0604020202020204" pitchFamily="34" charset="0"/>
                <a:cs typeface="Arial" panose="020B0604020202020204" pitchFamily="34" charset="0"/>
              </a:rPr>
              <a:t>Doxycycline </a:t>
            </a:r>
          </a:p>
          <a:p>
            <a:pPr algn="l">
              <a:buFont typeface="Wingdings" panose="05000000000000000000" pitchFamily="2" charset="2"/>
              <a:buChar char="Ø"/>
            </a:pPr>
            <a:r>
              <a:rPr lang="en-US" sz="1231" dirty="0">
                <a:solidFill>
                  <a:schemeClr val="tx1"/>
                </a:solidFill>
                <a:latin typeface="Arial" panose="020B0604020202020204" pitchFamily="34" charset="0"/>
                <a:cs typeface="Arial" panose="020B0604020202020204" pitchFamily="34" charset="0"/>
              </a:rPr>
              <a:t>Levofloxacin</a:t>
            </a:r>
          </a:p>
          <a:p>
            <a:pPr algn="l">
              <a:buFont typeface="Wingdings" panose="05000000000000000000" pitchFamily="2" charset="2"/>
              <a:buChar char="Ø"/>
            </a:pPr>
            <a:endParaRPr lang="en-US" sz="1231" dirty="0">
              <a:latin typeface="Arial" panose="020B0604020202020204" pitchFamily="34" charset="0"/>
              <a:cs typeface="Arial" panose="020B0604020202020204" pitchFamily="34" charset="0"/>
            </a:endParaRPr>
          </a:p>
          <a:p>
            <a:pPr algn="l">
              <a:buFont typeface="Wingdings" panose="05000000000000000000" pitchFamily="2" charset="2"/>
              <a:buChar char="Ø"/>
            </a:pPr>
            <a:r>
              <a:rPr lang="en-US" sz="1231" dirty="0">
                <a:solidFill>
                  <a:schemeClr val="accent1">
                    <a:lumMod val="75000"/>
                  </a:schemeClr>
                </a:solidFill>
                <a:latin typeface="Arial" panose="020B0604020202020204" pitchFamily="34" charset="0"/>
                <a:cs typeface="Arial" panose="020B0604020202020204" pitchFamily="34" charset="0"/>
              </a:rPr>
              <a:t>Probiotics</a:t>
            </a:r>
          </a:p>
          <a:p>
            <a:pPr algn="l">
              <a:buFont typeface="Wingdings" panose="05000000000000000000" pitchFamily="2" charset="2"/>
              <a:buChar char="Ø"/>
            </a:pPr>
            <a:r>
              <a:rPr lang="en-US" sz="1231" dirty="0">
                <a:solidFill>
                  <a:schemeClr val="accent1">
                    <a:lumMod val="75000"/>
                  </a:schemeClr>
                </a:solidFill>
                <a:latin typeface="Arial" panose="020B0604020202020204" pitchFamily="34" charset="0"/>
                <a:cs typeface="Arial" panose="020B0604020202020204" pitchFamily="34" charset="0"/>
              </a:rPr>
              <a:t>Clove</a:t>
            </a:r>
          </a:p>
          <a:p>
            <a:pPr algn="l">
              <a:buFont typeface="Wingdings" panose="05000000000000000000" pitchFamily="2" charset="2"/>
              <a:buChar char="Ø"/>
            </a:pPr>
            <a:r>
              <a:rPr lang="en-US" sz="1231" dirty="0">
                <a:solidFill>
                  <a:schemeClr val="accent1">
                    <a:lumMod val="75000"/>
                  </a:schemeClr>
                </a:solidFill>
                <a:latin typeface="Arial" panose="020B0604020202020204" pitchFamily="34" charset="0"/>
                <a:cs typeface="Arial" panose="020B0604020202020204" pitchFamily="34" charset="0"/>
              </a:rPr>
              <a:t>Garlic</a:t>
            </a:r>
          </a:p>
          <a:p>
            <a:pPr algn="l">
              <a:buFont typeface="Wingdings" panose="05000000000000000000" pitchFamily="2" charset="2"/>
              <a:buChar char="Ø"/>
            </a:pPr>
            <a:r>
              <a:rPr lang="en-US" sz="1231" dirty="0">
                <a:solidFill>
                  <a:schemeClr val="accent1">
                    <a:lumMod val="75000"/>
                  </a:schemeClr>
                </a:solidFill>
                <a:latin typeface="Arial" panose="020B0604020202020204" pitchFamily="34" charset="0"/>
                <a:cs typeface="Arial" panose="020B0604020202020204" pitchFamily="34" charset="0"/>
              </a:rPr>
              <a:t>Oil of oregano</a:t>
            </a:r>
          </a:p>
          <a:p>
            <a:pPr algn="l">
              <a:buFont typeface="Wingdings" panose="05000000000000000000" pitchFamily="2" charset="2"/>
              <a:buChar char="Ø"/>
            </a:pPr>
            <a:r>
              <a:rPr lang="en-US" sz="1231" dirty="0">
                <a:solidFill>
                  <a:schemeClr val="accent1">
                    <a:lumMod val="75000"/>
                  </a:schemeClr>
                </a:solidFill>
                <a:latin typeface="Arial" panose="020B0604020202020204" pitchFamily="34" charset="0"/>
                <a:cs typeface="Arial" panose="020B0604020202020204" pitchFamily="34" charset="0"/>
              </a:rPr>
              <a:t>Abshintium</a:t>
            </a:r>
          </a:p>
          <a:p>
            <a:pPr algn="l">
              <a:buFont typeface="Wingdings" panose="05000000000000000000" pitchFamily="2" charset="2"/>
              <a:buChar char="Ø"/>
            </a:pPr>
            <a:r>
              <a:rPr lang="en-US" sz="1231" dirty="0">
                <a:solidFill>
                  <a:schemeClr val="accent1">
                    <a:lumMod val="75000"/>
                  </a:schemeClr>
                </a:solidFill>
                <a:latin typeface="Arial" panose="020B0604020202020204" pitchFamily="34" charset="0"/>
                <a:cs typeface="Arial" panose="020B0604020202020204" pitchFamily="34" charset="0"/>
              </a:rPr>
              <a:t>Wormwood</a:t>
            </a:r>
          </a:p>
          <a:p>
            <a:pPr algn="l">
              <a:buFont typeface="Wingdings" panose="05000000000000000000" pitchFamily="2" charset="2"/>
              <a:buChar char="Ø"/>
            </a:pPr>
            <a:endParaRPr lang="en-US" sz="1231" dirty="0">
              <a:latin typeface="Arial" panose="020B0604020202020204" pitchFamily="34" charset="0"/>
              <a:cs typeface="Arial" panose="020B0604020202020204" pitchFamily="34" charset="0"/>
            </a:endParaRPr>
          </a:p>
          <a:p>
            <a:pPr algn="l">
              <a:buFont typeface="Wingdings" panose="05000000000000000000" pitchFamily="2" charset="2"/>
              <a:buChar char="Ø"/>
            </a:pPr>
            <a:r>
              <a:rPr lang="en-US" sz="1231" dirty="0">
                <a:solidFill>
                  <a:srgbClr val="FF0000"/>
                </a:solidFill>
                <a:latin typeface="Arial" panose="020B0604020202020204" pitchFamily="34" charset="0"/>
                <a:cs typeface="Arial" panose="020B0604020202020204" pitchFamily="34" charset="0"/>
              </a:rPr>
              <a:t>Nitrofurans y nitroimidazoles</a:t>
            </a:r>
          </a:p>
          <a:p>
            <a:pPr algn="l">
              <a:buFont typeface="Wingdings" panose="05000000000000000000" pitchFamily="2" charset="2"/>
              <a:buChar char="Ø"/>
            </a:pPr>
            <a:r>
              <a:rPr lang="en-US" sz="1231" dirty="0">
                <a:solidFill>
                  <a:srgbClr val="FF0000"/>
                </a:solidFill>
                <a:latin typeface="Arial" panose="020B0604020202020204" pitchFamily="34" charset="0"/>
                <a:cs typeface="Arial" panose="020B0604020202020204" pitchFamily="34" charset="0"/>
              </a:rPr>
              <a:t>Xanthones</a:t>
            </a:r>
          </a:p>
          <a:p>
            <a:pPr algn="l">
              <a:buFont typeface="Wingdings" panose="05000000000000000000" pitchFamily="2" charset="2"/>
              <a:buChar char="Ø"/>
            </a:pPr>
            <a:r>
              <a:rPr lang="en-US" sz="1231" dirty="0">
                <a:solidFill>
                  <a:srgbClr val="FF0000"/>
                </a:solidFill>
                <a:latin typeface="Arial" panose="020B0604020202020204" pitchFamily="34" charset="0"/>
                <a:cs typeface="Arial" panose="020B0604020202020204" pitchFamily="34" charset="0"/>
              </a:rPr>
              <a:t>HP vaccines</a:t>
            </a:r>
            <a:endParaRPr lang="en-US" sz="1231" dirty="0">
              <a:solidFill>
                <a:schemeClr val="tx1"/>
              </a:solidFill>
              <a:latin typeface="Arial" panose="020B0604020202020204" pitchFamily="34" charset="0"/>
              <a:cs typeface="Arial" panose="020B0604020202020204" pitchFamily="34" charset="0"/>
            </a:endParaRPr>
          </a:p>
          <a:p>
            <a:pPr algn="l"/>
            <a:endParaRPr lang="en-US" sz="1231" dirty="0"/>
          </a:p>
          <a:p>
            <a:pPr marL="351678" indent="-351678" algn="l">
              <a:lnSpc>
                <a:spcPct val="90000"/>
              </a:lnSpc>
              <a:buClr>
                <a:srgbClr val="1F9127"/>
              </a:buClr>
              <a:buFont typeface="Wingdings" pitchFamily="2" charset="2"/>
              <a:buChar char="v"/>
            </a:pPr>
            <a:endParaRPr lang="en-US" sz="1231" dirty="0">
              <a:solidFill>
                <a:schemeClr val="tx1"/>
              </a:solidFill>
              <a:latin typeface="Trebuchet MS" pitchFamily="34" charset="0"/>
            </a:endParaRPr>
          </a:p>
          <a:p>
            <a:pPr marL="263759" indent="-263759" algn="l">
              <a:lnSpc>
                <a:spcPct val="90000"/>
              </a:lnSpc>
              <a:buClr>
                <a:srgbClr val="1F9127"/>
              </a:buClr>
              <a:buFont typeface="Wingdings" pitchFamily="2" charset="2"/>
              <a:buChar char="ü"/>
            </a:pPr>
            <a:endParaRPr lang="en-US" sz="1231" dirty="0">
              <a:solidFill>
                <a:schemeClr val="tx1"/>
              </a:solidFill>
              <a:latin typeface="Trebuchet MS" pitchFamily="34" charset="0"/>
            </a:endParaRPr>
          </a:p>
        </p:txBody>
      </p:sp>
      <p:sp>
        <p:nvSpPr>
          <p:cNvPr id="60419" name="Rectangle 4"/>
          <p:cNvSpPr>
            <a:spLocks noChangeArrowheads="1"/>
          </p:cNvSpPr>
          <p:nvPr/>
        </p:nvSpPr>
        <p:spPr bwMode="auto">
          <a:xfrm>
            <a:off x="152400" y="967154"/>
            <a:ext cx="8001000" cy="644769"/>
          </a:xfrm>
          <a:prstGeom prst="rect">
            <a:avLst/>
          </a:prstGeom>
          <a:noFill/>
          <a:ln w="9525">
            <a:noFill/>
            <a:miter lim="800000"/>
            <a:headEnd/>
            <a:tailEnd/>
          </a:ln>
        </p:spPr>
        <p:txBody>
          <a:bodyPr anchor="ctr"/>
          <a:lstStyle/>
          <a:p>
            <a:pPr algn="ctr">
              <a:defRPr/>
            </a:pPr>
            <a:r>
              <a:rPr lang="en-US"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4   antibacterial agents</a:t>
            </a:r>
          </a:p>
        </p:txBody>
      </p:sp>
      <p:sp>
        <p:nvSpPr>
          <p:cNvPr id="30724" name="Rectangle 5"/>
          <p:cNvSpPr>
            <a:spLocks noChangeArrowheads="1"/>
          </p:cNvSpPr>
          <p:nvPr/>
        </p:nvSpPr>
        <p:spPr bwMode="auto">
          <a:xfrm>
            <a:off x="685800" y="996462"/>
            <a:ext cx="6934200" cy="1113692"/>
          </a:xfrm>
          <a:prstGeom prst="rect">
            <a:avLst/>
          </a:prstGeom>
          <a:noFill/>
          <a:ln w="9525">
            <a:noFill/>
            <a:miter lim="800000"/>
            <a:headEnd/>
            <a:tailEnd/>
          </a:ln>
        </p:spPr>
        <p:txBody>
          <a:bodyPr anchor="ctr"/>
          <a:lstStyle/>
          <a:p>
            <a:pPr algn="ctr"/>
            <a:endParaRPr lang="en-US" sz="1538" dirty="0">
              <a:latin typeface="Century Gothic" pitchFamily="34" charset="0"/>
            </a:endParaRPr>
          </a:p>
        </p:txBody>
      </p:sp>
      <p:pic>
        <p:nvPicPr>
          <p:cNvPr id="5" name="Picture 2" descr="Absinthium - HippEvo Shop">
            <a:extLst>
              <a:ext uri="{FF2B5EF4-FFF2-40B4-BE49-F238E27FC236}">
                <a16:creationId xmlns:a16="http://schemas.microsoft.com/office/drawing/2014/main" id="{7A88CA6F-9476-427E-94C6-07D2BC03A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321" y="2215417"/>
            <a:ext cx="3169288" cy="316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691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subTitle" idx="1"/>
          </p:nvPr>
        </p:nvSpPr>
        <p:spPr>
          <a:xfrm>
            <a:off x="873035" y="2069123"/>
            <a:ext cx="7391400" cy="3645877"/>
          </a:xfrm>
        </p:spPr>
        <p:txBody>
          <a:bodyPr>
            <a:noAutofit/>
          </a:bodyPr>
          <a:lstStyle/>
          <a:p>
            <a:pPr algn="l">
              <a:lnSpc>
                <a:spcPct val="90000"/>
              </a:lnSpc>
              <a:buClr>
                <a:srgbClr val="1F9127"/>
              </a:buClr>
            </a:pPr>
            <a:endParaRPr lang="en-US" sz="1846" dirty="0">
              <a:solidFill>
                <a:schemeClr val="tx1"/>
              </a:solidFill>
              <a:latin typeface="Arial" panose="020B0604020202020204" pitchFamily="34" charset="0"/>
              <a:cs typeface="Arial" panose="020B0604020202020204" pitchFamily="34" charset="0"/>
            </a:endParaRPr>
          </a:p>
          <a:p>
            <a:pPr algn="l"/>
            <a:endParaRPr lang="en-US" sz="1538" dirty="0"/>
          </a:p>
          <a:p>
            <a:pPr algn="l"/>
            <a:endParaRPr lang="en-US" sz="1538" dirty="0"/>
          </a:p>
          <a:p>
            <a:pPr marL="351678" indent="-351678" algn="l">
              <a:lnSpc>
                <a:spcPct val="90000"/>
              </a:lnSpc>
              <a:buClr>
                <a:srgbClr val="1F9127"/>
              </a:buClr>
              <a:buFont typeface="Wingdings" pitchFamily="2" charset="2"/>
              <a:buChar char="v"/>
            </a:pPr>
            <a:endParaRPr lang="en-US" sz="1538" dirty="0">
              <a:solidFill>
                <a:schemeClr val="tx1"/>
              </a:solidFill>
              <a:latin typeface="Trebuchet MS" pitchFamily="34" charset="0"/>
            </a:endParaRPr>
          </a:p>
          <a:p>
            <a:pPr marL="263759" indent="-263759" algn="l">
              <a:lnSpc>
                <a:spcPct val="90000"/>
              </a:lnSpc>
              <a:buClr>
                <a:srgbClr val="1F9127"/>
              </a:buClr>
              <a:buFont typeface="Wingdings" pitchFamily="2" charset="2"/>
              <a:buChar char="ü"/>
            </a:pPr>
            <a:endParaRPr lang="en-US" sz="1538" dirty="0">
              <a:solidFill>
                <a:schemeClr val="tx1"/>
              </a:solidFill>
              <a:latin typeface="Trebuchet MS" pitchFamily="34" charset="0"/>
            </a:endParaRPr>
          </a:p>
        </p:txBody>
      </p:sp>
      <p:sp>
        <p:nvSpPr>
          <p:cNvPr id="60419" name="Rectangle 4"/>
          <p:cNvSpPr>
            <a:spLocks noChangeArrowheads="1"/>
          </p:cNvSpPr>
          <p:nvPr/>
        </p:nvSpPr>
        <p:spPr bwMode="auto">
          <a:xfrm>
            <a:off x="0" y="967154"/>
            <a:ext cx="9144000" cy="762000"/>
          </a:xfrm>
          <a:prstGeom prst="rect">
            <a:avLst/>
          </a:prstGeom>
          <a:noFill/>
          <a:ln w="9525">
            <a:noFill/>
            <a:miter lim="800000"/>
            <a:headEnd/>
            <a:tailEnd/>
          </a:ln>
        </p:spPr>
        <p:txBody>
          <a:bodyPr anchor="ctr"/>
          <a:lstStyle/>
          <a:p>
            <a:pPr algn="ctr">
              <a:defRPr/>
            </a:pPr>
            <a:r>
              <a:rPr lang="en-US"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NEW TREATMENTS FOR H. PYLORI</a:t>
            </a:r>
          </a:p>
        </p:txBody>
      </p:sp>
      <p:sp>
        <p:nvSpPr>
          <p:cNvPr id="30724" name="Rectangle 5"/>
          <p:cNvSpPr>
            <a:spLocks noChangeArrowheads="1"/>
          </p:cNvSpPr>
          <p:nvPr/>
        </p:nvSpPr>
        <p:spPr bwMode="auto">
          <a:xfrm>
            <a:off x="838200" y="967154"/>
            <a:ext cx="6934200" cy="1113692"/>
          </a:xfrm>
          <a:prstGeom prst="rect">
            <a:avLst/>
          </a:prstGeom>
          <a:noFill/>
          <a:ln w="9525">
            <a:noFill/>
            <a:miter lim="800000"/>
            <a:headEnd/>
            <a:tailEnd/>
          </a:ln>
        </p:spPr>
        <p:txBody>
          <a:bodyPr anchor="ctr"/>
          <a:lstStyle/>
          <a:p>
            <a:pPr algn="ctr"/>
            <a:endParaRPr lang="en-US" sz="1538" dirty="0">
              <a:latin typeface="Century Gothic" pitchFamily="34" charset="0"/>
            </a:endParaRPr>
          </a:p>
        </p:txBody>
      </p:sp>
      <p:sp>
        <p:nvSpPr>
          <p:cNvPr id="3" name="TextBox 2"/>
          <p:cNvSpPr txBox="1"/>
          <p:nvPr/>
        </p:nvSpPr>
        <p:spPr>
          <a:xfrm>
            <a:off x="381000" y="1729155"/>
            <a:ext cx="8382000" cy="3571812"/>
          </a:xfrm>
          <a:prstGeom prst="rect">
            <a:avLst/>
          </a:prstGeom>
          <a:noFill/>
        </p:spPr>
        <p:txBody>
          <a:bodyPr wrap="square" rtlCol="0">
            <a:spAutoFit/>
          </a:bodyPr>
          <a:lstStyle/>
          <a:p>
            <a:r>
              <a:rPr lang="en-US" sz="1846" b="1" dirty="0">
                <a:latin typeface="Arial" panose="020B0604020202020204" pitchFamily="34" charset="0"/>
                <a:cs typeface="Arial" panose="020B0604020202020204" pitchFamily="34" charset="0"/>
              </a:rPr>
              <a:t>Xanthones </a:t>
            </a:r>
          </a:p>
          <a:p>
            <a:r>
              <a:rPr lang="en-US" sz="1538" dirty="0">
                <a:solidFill>
                  <a:srgbClr val="FF0000"/>
                </a:solidFill>
                <a:latin typeface="Arial" panose="020B0604020202020204" pitchFamily="34" charset="0"/>
                <a:cs typeface="Arial" panose="020B0604020202020204" pitchFamily="34" charset="0"/>
              </a:rPr>
              <a:t>No name yet</a:t>
            </a:r>
          </a:p>
          <a:p>
            <a:r>
              <a:rPr lang="en-US" sz="1231" dirty="0">
                <a:latin typeface="Arial" panose="020B0604020202020204" pitchFamily="34" charset="0"/>
                <a:cs typeface="Arial" panose="020B0604020202020204" pitchFamily="34" charset="0"/>
              </a:rPr>
              <a:t>Klesiewicz K. et al. (2016). Anti-</a:t>
            </a:r>
            <a:r>
              <a:rPr lang="en-US" sz="1231" i="1" dirty="0">
                <a:latin typeface="Arial" panose="020B0604020202020204" pitchFamily="34" charset="0"/>
                <a:cs typeface="Arial" panose="020B0604020202020204" pitchFamily="34" charset="0"/>
              </a:rPr>
              <a:t>Helicobacter pylori</a:t>
            </a:r>
            <a:r>
              <a:rPr lang="en-US" sz="1231" dirty="0">
                <a:latin typeface="Arial" panose="020B0604020202020204" pitchFamily="34" charset="0"/>
                <a:cs typeface="Arial" panose="020B0604020202020204" pitchFamily="34" charset="0"/>
              </a:rPr>
              <a:t> activity of some newly synthesized derivatives of xanthone. </a:t>
            </a:r>
            <a:r>
              <a:rPr lang="en-US" sz="1231" i="1" dirty="0">
                <a:latin typeface="Arial" panose="020B0604020202020204" pitchFamily="34" charset="0"/>
                <a:cs typeface="Arial" panose="020B0604020202020204" pitchFamily="34" charset="0"/>
              </a:rPr>
              <a:t>J.Antib</a:t>
            </a:r>
            <a:r>
              <a:rPr lang="en-US" sz="1231" dirty="0">
                <a:latin typeface="Arial" panose="020B0604020202020204" pitchFamily="34" charset="0"/>
                <a:cs typeface="Arial" panose="020B0604020202020204" pitchFamily="34" charset="0"/>
              </a:rPr>
              <a:t> 69; 825–834</a:t>
            </a:r>
            <a:r>
              <a:rPr lang="en-US" sz="1538" dirty="0">
                <a:latin typeface="Arial" panose="020B0604020202020204" pitchFamily="34" charset="0"/>
                <a:cs typeface="Arial" panose="020B0604020202020204" pitchFamily="34" charset="0"/>
              </a:rPr>
              <a:t> </a:t>
            </a:r>
          </a:p>
          <a:p>
            <a:endParaRPr lang="en-US" sz="1538" dirty="0">
              <a:latin typeface="Arial" panose="020B0604020202020204" pitchFamily="34" charset="0"/>
              <a:cs typeface="Arial" panose="020B0604020202020204" pitchFamily="34" charset="0"/>
            </a:endParaRPr>
          </a:p>
          <a:p>
            <a:r>
              <a:rPr lang="en-US" sz="1846" b="1" dirty="0">
                <a:latin typeface="Arial" panose="020B0604020202020204" pitchFamily="34" charset="0"/>
                <a:cs typeface="Arial" panose="020B0604020202020204" pitchFamily="34" charset="0"/>
              </a:rPr>
              <a:t>Nitrofurans </a:t>
            </a:r>
            <a:r>
              <a:rPr lang="en-US" sz="1538" b="1" dirty="0">
                <a:latin typeface="Arial" panose="020B0604020202020204" pitchFamily="34" charset="0"/>
                <a:cs typeface="Arial" panose="020B0604020202020204" pitchFamily="34" charset="0"/>
              </a:rPr>
              <a:t>   </a:t>
            </a:r>
          </a:p>
          <a:p>
            <a:r>
              <a:rPr lang="en-US" sz="1538" dirty="0">
                <a:latin typeface="Arial" panose="020B0604020202020204" pitchFamily="34" charset="0"/>
                <a:cs typeface="Arial" panose="020B0604020202020204" pitchFamily="34" charset="0"/>
              </a:rPr>
              <a:t>Furoxone (Furazolidone)</a:t>
            </a:r>
          </a:p>
          <a:p>
            <a:endParaRPr lang="en-US" sz="1538" dirty="0">
              <a:latin typeface="Arial" panose="020B0604020202020204" pitchFamily="34" charset="0"/>
              <a:cs typeface="Arial" panose="020B0604020202020204" pitchFamily="34" charset="0"/>
            </a:endParaRPr>
          </a:p>
          <a:p>
            <a:r>
              <a:rPr lang="en-US" sz="1846" b="1" dirty="0">
                <a:latin typeface="Arial" panose="020B0604020202020204" pitchFamily="34" charset="0"/>
                <a:cs typeface="Arial" panose="020B0604020202020204" pitchFamily="34" charset="0"/>
              </a:rPr>
              <a:t>New nitroimidazoles</a:t>
            </a:r>
          </a:p>
          <a:p>
            <a:r>
              <a:rPr lang="en-US" sz="1538" dirty="0">
                <a:latin typeface="Arial" panose="020B0604020202020204" pitchFamily="34" charset="0"/>
                <a:cs typeface="Arial" panose="020B0604020202020204" pitchFamily="34" charset="0"/>
              </a:rPr>
              <a:t>Secnidazole (</a:t>
            </a:r>
            <a:r>
              <a:rPr lang="en-US" sz="1538" dirty="0" err="1">
                <a:latin typeface="Arial" panose="020B0604020202020204" pitchFamily="34" charset="0"/>
                <a:cs typeface="Arial" panose="020B0604020202020204" pitchFamily="34" charset="0"/>
              </a:rPr>
              <a:t>Solosec</a:t>
            </a:r>
            <a:r>
              <a:rPr lang="en-US" sz="1538" dirty="0">
                <a:latin typeface="Arial" panose="020B0604020202020204" pitchFamily="34" charset="0"/>
                <a:cs typeface="Arial" panose="020B0604020202020204" pitchFamily="34" charset="0"/>
              </a:rPr>
              <a:t>)</a:t>
            </a:r>
          </a:p>
          <a:p>
            <a:endParaRPr lang="en-US" sz="1538" b="1" dirty="0">
              <a:latin typeface="Arial" panose="020B0604020202020204" pitchFamily="34" charset="0"/>
              <a:cs typeface="Arial" panose="020B0604020202020204" pitchFamily="34" charset="0"/>
            </a:endParaRPr>
          </a:p>
          <a:p>
            <a:r>
              <a:rPr lang="en-US" sz="1846" b="1" dirty="0">
                <a:latin typeface="Arial" panose="020B0604020202020204" pitchFamily="34" charset="0"/>
                <a:cs typeface="Arial" panose="020B0604020202020204" pitchFamily="34" charset="0"/>
              </a:rPr>
              <a:t>Interferon-like agents </a:t>
            </a:r>
          </a:p>
          <a:p>
            <a:endParaRPr lang="en-US" sz="1846" b="1" dirty="0">
              <a:latin typeface="Arial" panose="020B0604020202020204" pitchFamily="34" charset="0"/>
              <a:cs typeface="Arial" panose="020B0604020202020204" pitchFamily="34" charset="0"/>
            </a:endParaRPr>
          </a:p>
          <a:p>
            <a:endParaRPr lang="en-US" sz="1385"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3" y="2539221"/>
            <a:ext cx="4416175" cy="3527473"/>
          </a:xfrm>
          <a:prstGeom prst="rect">
            <a:avLst/>
          </a:prstGeom>
        </p:spPr>
      </p:pic>
    </p:spTree>
    <p:extLst>
      <p:ext uri="{BB962C8B-B14F-4D97-AF65-F5344CB8AC3E}">
        <p14:creationId xmlns:p14="http://schemas.microsoft.com/office/powerpoint/2010/main" val="2801348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subTitle" idx="1"/>
          </p:nvPr>
        </p:nvSpPr>
        <p:spPr>
          <a:xfrm>
            <a:off x="873035" y="2069123"/>
            <a:ext cx="7391400" cy="3645877"/>
          </a:xfrm>
        </p:spPr>
        <p:txBody>
          <a:bodyPr>
            <a:noAutofit/>
          </a:bodyPr>
          <a:lstStyle/>
          <a:p>
            <a:pPr algn="l">
              <a:lnSpc>
                <a:spcPct val="90000"/>
              </a:lnSpc>
              <a:buClr>
                <a:srgbClr val="1F9127"/>
              </a:buClr>
            </a:pPr>
            <a:endParaRPr lang="en-US" sz="1846" dirty="0">
              <a:solidFill>
                <a:schemeClr val="tx1"/>
              </a:solidFill>
              <a:latin typeface="Arial" panose="020B0604020202020204" pitchFamily="34" charset="0"/>
              <a:cs typeface="Arial" panose="020B0604020202020204" pitchFamily="34" charset="0"/>
            </a:endParaRPr>
          </a:p>
          <a:p>
            <a:pPr algn="l"/>
            <a:endParaRPr lang="en-US" sz="1538" dirty="0"/>
          </a:p>
          <a:p>
            <a:pPr algn="l"/>
            <a:endParaRPr lang="en-US" sz="1538" dirty="0"/>
          </a:p>
          <a:p>
            <a:pPr marL="351678" indent="-351678" algn="l">
              <a:lnSpc>
                <a:spcPct val="90000"/>
              </a:lnSpc>
              <a:buClr>
                <a:srgbClr val="1F9127"/>
              </a:buClr>
              <a:buFont typeface="Wingdings" pitchFamily="2" charset="2"/>
              <a:buChar char="v"/>
            </a:pPr>
            <a:endParaRPr lang="en-US" sz="1538" dirty="0">
              <a:solidFill>
                <a:schemeClr val="tx1"/>
              </a:solidFill>
              <a:latin typeface="Trebuchet MS" pitchFamily="34" charset="0"/>
            </a:endParaRPr>
          </a:p>
          <a:p>
            <a:pPr marL="263759" indent="-263759" algn="l">
              <a:lnSpc>
                <a:spcPct val="90000"/>
              </a:lnSpc>
              <a:buClr>
                <a:srgbClr val="1F9127"/>
              </a:buClr>
              <a:buFont typeface="Wingdings" pitchFamily="2" charset="2"/>
              <a:buChar char="ü"/>
            </a:pPr>
            <a:endParaRPr lang="en-US" sz="1538" dirty="0">
              <a:solidFill>
                <a:schemeClr val="tx1"/>
              </a:solidFill>
              <a:latin typeface="Trebuchet MS" pitchFamily="34" charset="0"/>
            </a:endParaRPr>
          </a:p>
        </p:txBody>
      </p:sp>
      <p:sp>
        <p:nvSpPr>
          <p:cNvPr id="60419" name="Rectangle 4"/>
          <p:cNvSpPr>
            <a:spLocks noChangeArrowheads="1"/>
          </p:cNvSpPr>
          <p:nvPr/>
        </p:nvSpPr>
        <p:spPr bwMode="auto">
          <a:xfrm>
            <a:off x="2227385" y="967154"/>
            <a:ext cx="4572000" cy="762000"/>
          </a:xfrm>
          <a:prstGeom prst="rect">
            <a:avLst/>
          </a:prstGeom>
          <a:noFill/>
          <a:ln w="9525">
            <a:noFill/>
            <a:miter lim="800000"/>
            <a:headEnd/>
            <a:tailEnd/>
          </a:ln>
        </p:spPr>
        <p:txBody>
          <a:bodyPr anchor="ctr"/>
          <a:lstStyle/>
          <a:p>
            <a:pPr algn="ctr">
              <a:defRPr/>
            </a:pPr>
            <a:r>
              <a:rPr lang="en-US"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5   prokinetics</a:t>
            </a:r>
          </a:p>
        </p:txBody>
      </p:sp>
      <p:sp>
        <p:nvSpPr>
          <p:cNvPr id="30724" name="Rectangle 5"/>
          <p:cNvSpPr>
            <a:spLocks noChangeArrowheads="1"/>
          </p:cNvSpPr>
          <p:nvPr/>
        </p:nvSpPr>
        <p:spPr bwMode="auto">
          <a:xfrm>
            <a:off x="838200" y="967154"/>
            <a:ext cx="6934200" cy="1113692"/>
          </a:xfrm>
          <a:prstGeom prst="rect">
            <a:avLst/>
          </a:prstGeom>
          <a:noFill/>
          <a:ln w="9525">
            <a:noFill/>
            <a:miter lim="800000"/>
            <a:headEnd/>
            <a:tailEnd/>
          </a:ln>
        </p:spPr>
        <p:txBody>
          <a:bodyPr anchor="ctr"/>
          <a:lstStyle/>
          <a:p>
            <a:pPr algn="ctr"/>
            <a:endParaRPr lang="en-US" sz="1538" dirty="0">
              <a:latin typeface="Century Gothic" pitchFamily="34" charset="0"/>
            </a:endParaRPr>
          </a:p>
        </p:txBody>
      </p:sp>
      <p:sp>
        <p:nvSpPr>
          <p:cNvPr id="3" name="TextBox 2"/>
          <p:cNvSpPr txBox="1"/>
          <p:nvPr/>
        </p:nvSpPr>
        <p:spPr>
          <a:xfrm>
            <a:off x="381000" y="1963616"/>
            <a:ext cx="3429000" cy="2009781"/>
          </a:xfrm>
          <a:prstGeom prst="rect">
            <a:avLst/>
          </a:prstGeom>
          <a:noFill/>
        </p:spPr>
        <p:txBody>
          <a:bodyPr wrap="square" rtlCol="0">
            <a:spAutoFit/>
          </a:bodyPr>
          <a:lstStyle/>
          <a:p>
            <a:r>
              <a:rPr lang="en-US" sz="1846" b="1" dirty="0">
                <a:latin typeface="Arial" panose="020B0604020202020204" pitchFamily="34" charset="0"/>
                <a:cs typeface="Arial" panose="020B0604020202020204" pitchFamily="34" charset="0"/>
              </a:rPr>
              <a:t> Dopamine antagonists</a:t>
            </a:r>
          </a:p>
          <a:p>
            <a:endParaRPr lang="en-US" sz="1846" b="1" dirty="0">
              <a:latin typeface="Arial" panose="020B0604020202020204" pitchFamily="34" charset="0"/>
              <a:cs typeface="Arial" panose="020B0604020202020204" pitchFamily="34" charset="0"/>
            </a:endParaRPr>
          </a:p>
          <a:p>
            <a:pPr marL="263759" indent="-263759">
              <a:buFont typeface="Wingdings" panose="05000000000000000000" pitchFamily="2" charset="2"/>
              <a:buChar char="ü"/>
            </a:pPr>
            <a:r>
              <a:rPr lang="en-US" sz="1846" b="1" dirty="0">
                <a:latin typeface="Arial" panose="020B0604020202020204" pitchFamily="34" charset="0"/>
                <a:cs typeface="Arial" panose="020B0604020202020204" pitchFamily="34" charset="0"/>
              </a:rPr>
              <a:t>Metoclopramide</a:t>
            </a:r>
          </a:p>
          <a:p>
            <a:pPr marL="263759" indent="-263759">
              <a:buFont typeface="Wingdings" panose="05000000000000000000" pitchFamily="2" charset="2"/>
              <a:buChar char="ü"/>
            </a:pPr>
            <a:r>
              <a:rPr lang="en-US" sz="1846" b="1" dirty="0">
                <a:latin typeface="Arial" panose="020B0604020202020204" pitchFamily="34" charset="0"/>
                <a:cs typeface="Arial" panose="020B0604020202020204" pitchFamily="34" charset="0"/>
              </a:rPr>
              <a:t>Droperidone</a:t>
            </a:r>
          </a:p>
          <a:p>
            <a:pPr marL="263759" indent="-263759">
              <a:buFont typeface="Wingdings" panose="05000000000000000000" pitchFamily="2" charset="2"/>
              <a:buChar char="ü"/>
            </a:pPr>
            <a:r>
              <a:rPr lang="en-US" sz="1846" b="1" dirty="0">
                <a:latin typeface="Arial" panose="020B0604020202020204" pitchFamily="34" charset="0"/>
                <a:cs typeface="Arial" panose="020B0604020202020204" pitchFamily="34" charset="0"/>
              </a:rPr>
              <a:t>Cisapride</a:t>
            </a:r>
          </a:p>
          <a:p>
            <a:pPr marL="263759" indent="-263759">
              <a:buFont typeface="Wingdings" panose="05000000000000000000" pitchFamily="2" charset="2"/>
              <a:buChar char="ü"/>
            </a:pPr>
            <a:r>
              <a:rPr lang="en-US" sz="1846" b="1" dirty="0">
                <a:latin typeface="Arial" panose="020B0604020202020204" pitchFamily="34" charset="0"/>
                <a:cs typeface="Arial" panose="020B0604020202020204" pitchFamily="34" charset="0"/>
              </a:rPr>
              <a:t>Proclorperazine</a:t>
            </a:r>
          </a:p>
          <a:p>
            <a:endParaRPr lang="en-US" sz="1385" dirty="0"/>
          </a:p>
        </p:txBody>
      </p:sp>
      <p:pic>
        <p:nvPicPr>
          <p:cNvPr id="2050" name="Picture 2" descr="METOCLOPRAMIDE 10 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042" y="3780693"/>
            <a:ext cx="4569257" cy="177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70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E44A-B5FB-974C-E2DB-2AE2EF9EE949}"/>
              </a:ext>
            </a:extLst>
          </p:cNvPr>
          <p:cNvSpPr>
            <a:spLocks noGrp="1"/>
          </p:cNvSpPr>
          <p:nvPr>
            <p:ph type="title"/>
          </p:nvPr>
        </p:nvSpPr>
        <p:spPr/>
        <p:txBody>
          <a:bodyPr/>
          <a:lstStyle/>
          <a:p>
            <a:r>
              <a:rPr lang="en-US" dirty="0">
                <a:solidFill>
                  <a:srgbClr val="00B0F0"/>
                </a:solidFill>
                <a:latin typeface="Copperplate Gothic Bold" panose="020E0705020206020404" pitchFamily="34" charset="0"/>
              </a:rPr>
              <a:t>What is acid indigestion?</a:t>
            </a:r>
            <a:endParaRPr lang="es-AR" dirty="0">
              <a:solidFill>
                <a:srgbClr val="00B0F0"/>
              </a:solidFill>
              <a:latin typeface="Copperplate Gothic Bold" panose="020E0705020206020404" pitchFamily="34" charset="0"/>
            </a:endParaRPr>
          </a:p>
        </p:txBody>
      </p:sp>
      <p:sp>
        <p:nvSpPr>
          <p:cNvPr id="4" name="TextBox 3">
            <a:extLst>
              <a:ext uri="{FF2B5EF4-FFF2-40B4-BE49-F238E27FC236}">
                <a16:creationId xmlns:a16="http://schemas.microsoft.com/office/drawing/2014/main" id="{0A1AFAE4-B9E2-336B-335E-8F65CF8C4814}"/>
              </a:ext>
            </a:extLst>
          </p:cNvPr>
          <p:cNvSpPr txBox="1"/>
          <p:nvPr/>
        </p:nvSpPr>
        <p:spPr>
          <a:xfrm>
            <a:off x="609600" y="1417638"/>
            <a:ext cx="7010400" cy="3477875"/>
          </a:xfrm>
          <a:prstGeom prst="rect">
            <a:avLst/>
          </a:prstGeom>
          <a:noFill/>
        </p:spPr>
        <p:txBody>
          <a:bodyPr wrap="square">
            <a:spAutoFit/>
          </a:bodyPr>
          <a:lstStyle/>
          <a:p>
            <a:pPr marL="0" indent="0">
              <a:buNone/>
            </a:pPr>
            <a:r>
              <a:rPr lang="en-US" sz="2000" dirty="0">
                <a:latin typeface="Arial" panose="020B0604020202020204" pitchFamily="34" charset="0"/>
                <a:cs typeface="Arial" panose="020B0604020202020204" pitchFamily="34" charset="0"/>
              </a:rPr>
              <a:t>ACID INDIGESTION (AC IN) is a complex summation of symptoms affecting the upper abdomen including:</a:t>
            </a:r>
          </a:p>
          <a:p>
            <a:pPr marL="0" indent="0">
              <a:buNone/>
            </a:pP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ü"/>
            </a:pPr>
            <a:r>
              <a:rPr lang="en-US" sz="2000" dirty="0">
                <a:latin typeface="Arial" panose="020B0604020202020204" pitchFamily="34" charset="0"/>
                <a:cs typeface="Arial" panose="020B0604020202020204" pitchFamily="34" charset="0"/>
              </a:rPr>
              <a:t>Early satiety</a:t>
            </a:r>
          </a:p>
          <a:p>
            <a:pPr>
              <a:buFont typeface="Wingdings" panose="05000000000000000000" pitchFamily="2" charset="2"/>
              <a:buChar char="ü"/>
            </a:pPr>
            <a:r>
              <a:rPr lang="en-US" sz="2000" dirty="0">
                <a:latin typeface="Arial" panose="020B0604020202020204" pitchFamily="34" charset="0"/>
                <a:cs typeface="Arial" panose="020B0604020202020204" pitchFamily="34" charset="0"/>
              </a:rPr>
              <a:t>Upper abdomen discomfort</a:t>
            </a:r>
          </a:p>
          <a:p>
            <a:pPr>
              <a:buFont typeface="Wingdings" panose="05000000000000000000" pitchFamily="2" charset="2"/>
              <a:buChar char="ü"/>
            </a:pPr>
            <a:r>
              <a:rPr lang="en-US" sz="2000" dirty="0">
                <a:latin typeface="Arial" panose="020B0604020202020204" pitchFamily="34" charset="0"/>
                <a:cs typeface="Arial" panose="020B0604020202020204" pitchFamily="34" charset="0"/>
              </a:rPr>
              <a:t>Abdominal and/or chest pain</a:t>
            </a:r>
          </a:p>
          <a:p>
            <a:pPr>
              <a:buFont typeface="Wingdings" panose="05000000000000000000" pitchFamily="2" charset="2"/>
              <a:buChar char="ü"/>
            </a:pPr>
            <a:r>
              <a:rPr lang="en-US" sz="2000" dirty="0">
                <a:latin typeface="Arial" panose="020B0604020202020204" pitchFamily="34" charset="0"/>
                <a:cs typeface="Arial" panose="020B0604020202020204" pitchFamily="34" charset="0"/>
              </a:rPr>
              <a:t>Burning sensation in the retrosternal area</a:t>
            </a:r>
          </a:p>
          <a:p>
            <a:pPr>
              <a:buFont typeface="Wingdings" panose="05000000000000000000" pitchFamily="2" charset="2"/>
              <a:buChar char="ü"/>
            </a:pPr>
            <a:r>
              <a:rPr lang="en-US" sz="2000" dirty="0">
                <a:latin typeface="Arial" panose="020B0604020202020204" pitchFamily="34" charset="0"/>
                <a:cs typeface="Arial" panose="020B0604020202020204" pitchFamily="34" charset="0"/>
              </a:rPr>
              <a:t>Abdominal distention</a:t>
            </a:r>
          </a:p>
          <a:p>
            <a:pPr>
              <a:buFont typeface="Wingdings" panose="05000000000000000000" pitchFamily="2" charset="2"/>
              <a:buChar char="ü"/>
            </a:pPr>
            <a:r>
              <a:rPr lang="en-US" sz="2000" dirty="0">
                <a:latin typeface="Arial" panose="020B0604020202020204" pitchFamily="34" charset="0"/>
                <a:cs typeface="Arial" panose="020B0604020202020204" pitchFamily="34" charset="0"/>
              </a:rPr>
              <a:t>Nausea and/or vomiting</a:t>
            </a:r>
          </a:p>
          <a:p>
            <a:pPr>
              <a:buFont typeface="Wingdings" panose="05000000000000000000" pitchFamily="2" charset="2"/>
              <a:buChar char="ü"/>
            </a:pPr>
            <a:r>
              <a:rPr lang="en-US" sz="2000" dirty="0">
                <a:latin typeface="Arial" panose="020B0604020202020204" pitchFamily="34" charset="0"/>
                <a:cs typeface="Arial" panose="020B0604020202020204" pitchFamily="34" charset="0"/>
              </a:rPr>
              <a:t>Eructation</a:t>
            </a:r>
          </a:p>
          <a:p>
            <a:pPr>
              <a:buFont typeface="Wingdings" panose="05000000000000000000" pitchFamily="2" charset="2"/>
              <a:buChar char="ü"/>
            </a:pPr>
            <a:r>
              <a:rPr lang="en-US" sz="2000" dirty="0">
                <a:latin typeface="Arial" panose="020B0604020202020204" pitchFamily="34" charset="0"/>
                <a:cs typeface="Arial" panose="020B0604020202020204" pitchFamily="34" charset="0"/>
              </a:rPr>
              <a:t>Flatulence</a:t>
            </a:r>
            <a:endParaRPr lang="es-AR" sz="2000" dirty="0"/>
          </a:p>
        </p:txBody>
      </p:sp>
      <p:pic>
        <p:nvPicPr>
          <p:cNvPr id="1026" name="Picture 2">
            <a:extLst>
              <a:ext uri="{FF2B5EF4-FFF2-40B4-BE49-F238E27FC236}">
                <a16:creationId xmlns:a16="http://schemas.microsoft.com/office/drawing/2014/main" id="{B70D1055-C013-AF14-4D35-2F90C56592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733800"/>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022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subTitle" idx="1"/>
          </p:nvPr>
        </p:nvSpPr>
        <p:spPr>
          <a:xfrm>
            <a:off x="873035" y="2069123"/>
            <a:ext cx="7391400" cy="3645877"/>
          </a:xfrm>
        </p:spPr>
        <p:txBody>
          <a:bodyPr>
            <a:noAutofit/>
          </a:bodyPr>
          <a:lstStyle/>
          <a:p>
            <a:pPr algn="l">
              <a:lnSpc>
                <a:spcPct val="90000"/>
              </a:lnSpc>
              <a:buClr>
                <a:srgbClr val="1F9127"/>
              </a:buClr>
            </a:pPr>
            <a:endParaRPr lang="en-US" sz="1846" dirty="0">
              <a:solidFill>
                <a:schemeClr val="tx1"/>
              </a:solidFill>
              <a:latin typeface="Arial" panose="020B0604020202020204" pitchFamily="34" charset="0"/>
              <a:cs typeface="Arial" panose="020B0604020202020204" pitchFamily="34" charset="0"/>
            </a:endParaRPr>
          </a:p>
          <a:p>
            <a:pPr algn="l"/>
            <a:endParaRPr lang="en-US" sz="1538" dirty="0"/>
          </a:p>
          <a:p>
            <a:pPr algn="l"/>
            <a:endParaRPr lang="en-US" sz="1538" dirty="0"/>
          </a:p>
          <a:p>
            <a:pPr marL="351678" indent="-351678" algn="l">
              <a:lnSpc>
                <a:spcPct val="90000"/>
              </a:lnSpc>
              <a:buClr>
                <a:srgbClr val="1F9127"/>
              </a:buClr>
              <a:buFont typeface="Wingdings" pitchFamily="2" charset="2"/>
              <a:buChar char="v"/>
            </a:pPr>
            <a:endParaRPr lang="en-US" sz="1538" dirty="0">
              <a:solidFill>
                <a:schemeClr val="tx1"/>
              </a:solidFill>
              <a:latin typeface="Trebuchet MS" pitchFamily="34" charset="0"/>
            </a:endParaRPr>
          </a:p>
          <a:p>
            <a:pPr marL="263759" indent="-263759" algn="l">
              <a:lnSpc>
                <a:spcPct val="90000"/>
              </a:lnSpc>
              <a:buClr>
                <a:srgbClr val="1F9127"/>
              </a:buClr>
              <a:buFont typeface="Wingdings" pitchFamily="2" charset="2"/>
              <a:buChar char="ü"/>
            </a:pPr>
            <a:endParaRPr lang="en-US" sz="1538" dirty="0">
              <a:solidFill>
                <a:schemeClr val="tx1"/>
              </a:solidFill>
              <a:latin typeface="Trebuchet MS" pitchFamily="34" charset="0"/>
            </a:endParaRPr>
          </a:p>
        </p:txBody>
      </p:sp>
      <p:sp>
        <p:nvSpPr>
          <p:cNvPr id="60419" name="Rectangle 4"/>
          <p:cNvSpPr>
            <a:spLocks noChangeArrowheads="1"/>
          </p:cNvSpPr>
          <p:nvPr/>
        </p:nvSpPr>
        <p:spPr bwMode="auto">
          <a:xfrm>
            <a:off x="2227384" y="967154"/>
            <a:ext cx="5545015" cy="762000"/>
          </a:xfrm>
          <a:prstGeom prst="rect">
            <a:avLst/>
          </a:prstGeom>
          <a:noFill/>
          <a:ln w="9525">
            <a:noFill/>
            <a:miter lim="800000"/>
            <a:headEnd/>
            <a:tailEnd/>
          </a:ln>
        </p:spPr>
        <p:txBody>
          <a:bodyPr anchor="ctr"/>
          <a:lstStyle/>
          <a:p>
            <a:pPr algn="ctr">
              <a:defRPr/>
            </a:pPr>
            <a:r>
              <a:rPr lang="en-US"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6   Avoiding distress</a:t>
            </a:r>
          </a:p>
        </p:txBody>
      </p:sp>
      <p:sp>
        <p:nvSpPr>
          <p:cNvPr id="30724" name="Rectangle 5"/>
          <p:cNvSpPr>
            <a:spLocks noChangeArrowheads="1"/>
          </p:cNvSpPr>
          <p:nvPr/>
        </p:nvSpPr>
        <p:spPr bwMode="auto">
          <a:xfrm>
            <a:off x="838200" y="967154"/>
            <a:ext cx="6934200" cy="1113692"/>
          </a:xfrm>
          <a:prstGeom prst="rect">
            <a:avLst/>
          </a:prstGeom>
          <a:noFill/>
          <a:ln w="9525">
            <a:noFill/>
            <a:miter lim="800000"/>
            <a:headEnd/>
            <a:tailEnd/>
          </a:ln>
        </p:spPr>
        <p:txBody>
          <a:bodyPr anchor="ctr"/>
          <a:lstStyle/>
          <a:p>
            <a:pPr algn="ctr"/>
            <a:endParaRPr lang="en-US" sz="1538" dirty="0">
              <a:latin typeface="Century Gothic" pitchFamily="34" charset="0"/>
            </a:endParaRPr>
          </a:p>
        </p:txBody>
      </p:sp>
      <p:sp>
        <p:nvSpPr>
          <p:cNvPr id="3" name="TextBox 2"/>
          <p:cNvSpPr txBox="1"/>
          <p:nvPr/>
        </p:nvSpPr>
        <p:spPr>
          <a:xfrm>
            <a:off x="381000" y="1963616"/>
            <a:ext cx="8382000" cy="2577885"/>
          </a:xfrm>
          <a:prstGeom prst="rect">
            <a:avLst/>
          </a:prstGeom>
          <a:noFill/>
        </p:spPr>
        <p:txBody>
          <a:bodyPr wrap="square" rtlCol="0">
            <a:spAutoFit/>
          </a:bodyPr>
          <a:lstStyle/>
          <a:p>
            <a:r>
              <a:rPr lang="en-US" sz="1846" b="1" dirty="0">
                <a:latin typeface="Arial" panose="020B0604020202020204" pitchFamily="34" charset="0"/>
                <a:cs typeface="Arial" panose="020B0604020202020204" pitchFamily="34" charset="0"/>
              </a:rPr>
              <a:t> A very difficult task since “imposed demands” are mostly external and many times it is very little what we can do to control them </a:t>
            </a:r>
          </a:p>
          <a:p>
            <a:endParaRPr lang="en-US" sz="1846" b="1" dirty="0">
              <a:latin typeface="Arial" panose="020B0604020202020204" pitchFamily="34" charset="0"/>
              <a:cs typeface="Arial" panose="020B0604020202020204" pitchFamily="34" charset="0"/>
            </a:endParaRPr>
          </a:p>
          <a:p>
            <a:pPr marL="263759" indent="-263759">
              <a:buFont typeface="Wingdings" panose="05000000000000000000" pitchFamily="2" charset="2"/>
              <a:buChar char="ü"/>
            </a:pPr>
            <a:r>
              <a:rPr lang="en-US" sz="1846" b="1" dirty="0">
                <a:latin typeface="Arial" panose="020B0604020202020204" pitchFamily="34" charset="0"/>
                <a:cs typeface="Arial" panose="020B0604020202020204" pitchFamily="34" charset="0"/>
              </a:rPr>
              <a:t>Psychotherapy</a:t>
            </a:r>
          </a:p>
          <a:p>
            <a:pPr marL="263759" indent="-263759">
              <a:buFont typeface="Wingdings" panose="05000000000000000000" pitchFamily="2" charset="2"/>
              <a:buChar char="ü"/>
            </a:pPr>
            <a:r>
              <a:rPr lang="en-US" sz="1846" b="1" dirty="0">
                <a:latin typeface="Arial" panose="020B0604020202020204" pitchFamily="34" charset="0"/>
                <a:cs typeface="Arial" panose="020B0604020202020204" pitchFamily="34" charset="0"/>
              </a:rPr>
              <a:t>Meditation</a:t>
            </a:r>
          </a:p>
          <a:p>
            <a:pPr marL="263759" indent="-263759">
              <a:buFont typeface="Wingdings" panose="05000000000000000000" pitchFamily="2" charset="2"/>
              <a:buChar char="ü"/>
            </a:pPr>
            <a:r>
              <a:rPr lang="en-US" sz="1846" b="1" dirty="0">
                <a:latin typeface="Arial" panose="020B0604020202020204" pitchFamily="34" charset="0"/>
                <a:cs typeface="Arial" panose="020B0604020202020204" pitchFamily="34" charset="0"/>
              </a:rPr>
              <a:t>Mind/body therapies</a:t>
            </a:r>
          </a:p>
          <a:p>
            <a:pPr marL="263759" indent="-263759">
              <a:buFont typeface="Wingdings" panose="05000000000000000000" pitchFamily="2" charset="2"/>
              <a:buChar char="ü"/>
            </a:pPr>
            <a:r>
              <a:rPr lang="en-US" sz="1846" b="1" dirty="0">
                <a:latin typeface="Arial" panose="020B0604020202020204" pitchFamily="34" charset="0"/>
                <a:cs typeface="Arial" panose="020B0604020202020204" pitchFamily="34" charset="0"/>
              </a:rPr>
              <a:t>Reiki</a:t>
            </a:r>
          </a:p>
          <a:p>
            <a:pPr marL="263759" indent="-263759">
              <a:buFont typeface="Wingdings" panose="05000000000000000000" pitchFamily="2" charset="2"/>
              <a:buChar char="ü"/>
            </a:pPr>
            <a:r>
              <a:rPr lang="en-US" sz="1846" b="1" dirty="0">
                <a:latin typeface="Arial" panose="020B0604020202020204" pitchFamily="34" charset="0"/>
                <a:cs typeface="Arial" panose="020B0604020202020204" pitchFamily="34" charset="0"/>
              </a:rPr>
              <a:t>Hypnosis</a:t>
            </a:r>
          </a:p>
          <a:p>
            <a:endParaRPr lang="en-US" sz="1385" dirty="0"/>
          </a:p>
        </p:txBody>
      </p:sp>
      <p:pic>
        <p:nvPicPr>
          <p:cNvPr id="4098" name="Picture 2" descr="What is Reiki? | Therapeutic Wellness Cen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7199" y="3126943"/>
            <a:ext cx="4275083" cy="329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932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subTitle" idx="1"/>
          </p:nvPr>
        </p:nvSpPr>
        <p:spPr>
          <a:xfrm>
            <a:off x="674810" y="1371600"/>
            <a:ext cx="4747846" cy="3775364"/>
          </a:xfrm>
        </p:spPr>
        <p:txBody>
          <a:bodyPr>
            <a:noAutofit/>
          </a:bodyPr>
          <a:lstStyle/>
          <a:p>
            <a:pPr marL="263759" indent="-263759" algn="l">
              <a:buFont typeface="Wingdings" panose="05000000000000000000" pitchFamily="2" charset="2"/>
              <a:buChar char="ü"/>
            </a:pPr>
            <a:r>
              <a:rPr lang="en-US" sz="1538" b="1" dirty="0">
                <a:solidFill>
                  <a:srgbClr val="00B0F0"/>
                </a:solidFill>
                <a:latin typeface="Arial" panose="020B0604020202020204" pitchFamily="34" charset="0"/>
                <a:cs typeface="Arial" panose="020B0604020202020204" pitchFamily="34" charset="0"/>
              </a:rPr>
              <a:t>Melatonin and tryptophan</a:t>
            </a:r>
          </a:p>
          <a:p>
            <a:pPr marL="263759" indent="-263759" algn="l">
              <a:buFont typeface="Wingdings" panose="05000000000000000000" pitchFamily="2" charset="2"/>
              <a:buChar char="ü"/>
            </a:pPr>
            <a:r>
              <a:rPr lang="en-US" sz="1538" b="1" dirty="0">
                <a:solidFill>
                  <a:srgbClr val="00B0F0"/>
                </a:solidFill>
                <a:latin typeface="Arial" panose="020B0604020202020204" pitchFamily="34" charset="0"/>
                <a:cs typeface="Arial" panose="020B0604020202020204" pitchFamily="34" charset="0"/>
              </a:rPr>
              <a:t>“Healthy diet” such as the Mediterranean diet</a:t>
            </a:r>
          </a:p>
          <a:p>
            <a:pPr marL="263759" indent="-263759" algn="l">
              <a:buFont typeface="Wingdings" panose="05000000000000000000" pitchFamily="2" charset="2"/>
              <a:buChar char="ü"/>
            </a:pPr>
            <a:r>
              <a:rPr lang="en-US" sz="1538" b="1" dirty="0">
                <a:solidFill>
                  <a:srgbClr val="00B0F0"/>
                </a:solidFill>
                <a:latin typeface="Arial" panose="020B0604020202020204" pitchFamily="34" charset="0"/>
                <a:cs typeface="Arial" panose="020B0604020202020204" pitchFamily="34" charset="0"/>
              </a:rPr>
              <a:t>Unprocessed honey</a:t>
            </a:r>
          </a:p>
          <a:p>
            <a:pPr marL="263759" indent="-263759" algn="l">
              <a:buFont typeface="Wingdings" panose="05000000000000000000" pitchFamily="2" charset="2"/>
              <a:buChar char="ü"/>
            </a:pPr>
            <a:r>
              <a:rPr lang="en-US" sz="1538" b="1" dirty="0">
                <a:solidFill>
                  <a:srgbClr val="00B0F0"/>
                </a:solidFill>
                <a:latin typeface="Arial" panose="020B0604020202020204" pitchFamily="34" charset="0"/>
                <a:cs typeface="Arial" panose="020B0604020202020204" pitchFamily="34" charset="0"/>
              </a:rPr>
              <a:t>Elimination of tobacco smoking</a:t>
            </a:r>
          </a:p>
          <a:p>
            <a:pPr marL="263759" indent="-263759" algn="l">
              <a:buFont typeface="Wingdings" panose="05000000000000000000" pitchFamily="2" charset="2"/>
              <a:buChar char="ü"/>
            </a:pPr>
            <a:r>
              <a:rPr lang="en-US" sz="1538" b="1" dirty="0">
                <a:solidFill>
                  <a:srgbClr val="00B0F0"/>
                </a:solidFill>
                <a:latin typeface="Arial" panose="020B0604020202020204" pitchFamily="34" charset="0"/>
                <a:cs typeface="Arial" panose="020B0604020202020204" pitchFamily="34" charset="0"/>
              </a:rPr>
              <a:t>Limiting and/or eliminating ETOH beverages</a:t>
            </a:r>
          </a:p>
          <a:p>
            <a:pPr marL="263759" indent="-263759" algn="l">
              <a:buFont typeface="Wingdings" panose="05000000000000000000" pitchFamily="2" charset="2"/>
              <a:buChar char="ü"/>
            </a:pPr>
            <a:r>
              <a:rPr lang="en-US" sz="1538" b="1" dirty="0">
                <a:solidFill>
                  <a:srgbClr val="00B0F0"/>
                </a:solidFill>
                <a:latin typeface="Arial" panose="020B0604020202020204" pitchFamily="34" charset="0"/>
                <a:cs typeface="Arial" panose="020B0604020202020204" pitchFamily="34" charset="0"/>
              </a:rPr>
              <a:t>Rest and adequate sleep</a:t>
            </a:r>
          </a:p>
          <a:p>
            <a:pPr marL="263759" indent="-263759" algn="l">
              <a:buFont typeface="Wingdings" panose="05000000000000000000" pitchFamily="2" charset="2"/>
              <a:buChar char="ü"/>
            </a:pPr>
            <a:r>
              <a:rPr lang="en-US" sz="1538" b="1" dirty="0">
                <a:solidFill>
                  <a:srgbClr val="00B0F0"/>
                </a:solidFill>
                <a:latin typeface="Arial" panose="020B0604020202020204" pitchFamily="34" charset="0"/>
                <a:cs typeface="Arial" panose="020B0604020202020204" pitchFamily="34" charset="0"/>
              </a:rPr>
              <a:t>Phytophamaceuticals: Turmeric-curcumin</a:t>
            </a:r>
          </a:p>
          <a:p>
            <a:pPr marL="263759" indent="-263759" algn="l">
              <a:buFont typeface="Wingdings" panose="05000000000000000000" pitchFamily="2" charset="2"/>
              <a:buChar char="ü"/>
            </a:pPr>
            <a:r>
              <a:rPr lang="en-US" sz="1538" b="1" dirty="0">
                <a:solidFill>
                  <a:srgbClr val="00B0F0"/>
                </a:solidFill>
                <a:latin typeface="Arial" panose="020B0604020202020204" pitchFamily="34" charset="0"/>
                <a:cs typeface="Arial" panose="020B0604020202020204" pitchFamily="34" charset="0"/>
              </a:rPr>
              <a:t>Mastic; Cabbage extract; Avena sativa</a:t>
            </a:r>
            <a:endParaRPr lang="en-US" sz="1538" dirty="0">
              <a:solidFill>
                <a:srgbClr val="00B0F0"/>
              </a:solidFill>
            </a:endParaRPr>
          </a:p>
          <a:p>
            <a:pPr marL="263759" indent="-263759" algn="l">
              <a:buFont typeface="Wingdings" panose="05000000000000000000" pitchFamily="2" charset="2"/>
              <a:buChar char="ü"/>
            </a:pPr>
            <a:endParaRPr lang="en-US" sz="1538" b="1" dirty="0">
              <a:solidFill>
                <a:srgbClr val="FF0000"/>
              </a:solidFill>
              <a:latin typeface="Arial" panose="020B0604020202020204" pitchFamily="34" charset="0"/>
              <a:cs typeface="Arial" panose="020B0604020202020204" pitchFamily="34" charset="0"/>
            </a:endParaRPr>
          </a:p>
          <a:p>
            <a:pPr marL="263759" indent="-263759" algn="l">
              <a:buFont typeface="Wingdings" panose="05000000000000000000" pitchFamily="2" charset="2"/>
              <a:buChar char="ü"/>
            </a:pPr>
            <a:r>
              <a:rPr lang="en-US" sz="1538" dirty="0">
                <a:latin typeface="Arial" panose="020B0604020202020204" pitchFamily="34" charset="0"/>
                <a:cs typeface="Arial" panose="020B0604020202020204" pitchFamily="34" charset="0"/>
              </a:rPr>
              <a:t>Banana diet (Hass)</a:t>
            </a:r>
          </a:p>
          <a:p>
            <a:pPr marL="263759" indent="-263759" algn="l">
              <a:buFont typeface="Wingdings" panose="05000000000000000000" pitchFamily="2" charset="2"/>
              <a:buChar char="ü"/>
            </a:pPr>
            <a:r>
              <a:rPr lang="en-US" sz="1538" dirty="0">
                <a:latin typeface="Arial" panose="020B0604020202020204" pitchFamily="34" charset="0"/>
                <a:cs typeface="Arial" panose="020B0604020202020204" pitchFamily="34" charset="0"/>
              </a:rPr>
              <a:t>Lupini diet</a:t>
            </a:r>
          </a:p>
          <a:p>
            <a:pPr algn="l"/>
            <a:endParaRPr lang="en-US" sz="1538" dirty="0">
              <a:latin typeface="Arial" panose="020B0604020202020204" pitchFamily="34" charset="0"/>
              <a:cs typeface="Arial" panose="020B0604020202020204" pitchFamily="34" charset="0"/>
            </a:endParaRPr>
          </a:p>
          <a:p>
            <a:pPr marL="263759" indent="-263759" algn="l">
              <a:buFont typeface="Wingdings" panose="05000000000000000000" pitchFamily="2" charset="2"/>
              <a:buChar char="ü"/>
            </a:pPr>
            <a:r>
              <a:rPr lang="en-US" sz="1538" dirty="0">
                <a:solidFill>
                  <a:srgbClr val="FF0000"/>
                </a:solidFill>
                <a:latin typeface="Arial" panose="020B0604020202020204" pitchFamily="34" charset="0"/>
                <a:cs typeface="Arial" panose="020B0604020202020204" pitchFamily="34" charset="0"/>
              </a:rPr>
              <a:t>Cannabis sativa</a:t>
            </a:r>
          </a:p>
          <a:p>
            <a:pPr marL="351678" indent="-351678" algn="l">
              <a:lnSpc>
                <a:spcPct val="90000"/>
              </a:lnSpc>
              <a:buClr>
                <a:srgbClr val="1F9127"/>
              </a:buClr>
              <a:buFont typeface="Wingdings" pitchFamily="2" charset="2"/>
              <a:buChar char="v"/>
            </a:pPr>
            <a:endParaRPr lang="en-US" sz="1538" dirty="0">
              <a:solidFill>
                <a:schemeClr val="tx1"/>
              </a:solidFill>
              <a:latin typeface="Trebuchet MS" pitchFamily="34" charset="0"/>
            </a:endParaRPr>
          </a:p>
          <a:p>
            <a:pPr marL="263759" indent="-263759" algn="l">
              <a:lnSpc>
                <a:spcPct val="90000"/>
              </a:lnSpc>
              <a:buClr>
                <a:srgbClr val="1F9127"/>
              </a:buClr>
              <a:buFont typeface="Wingdings" pitchFamily="2" charset="2"/>
              <a:buChar char="ü"/>
            </a:pPr>
            <a:endParaRPr lang="en-US" sz="1538" dirty="0">
              <a:solidFill>
                <a:schemeClr val="tx1"/>
              </a:solidFill>
              <a:latin typeface="Trebuchet MS" pitchFamily="34" charset="0"/>
            </a:endParaRPr>
          </a:p>
        </p:txBody>
      </p:sp>
      <p:sp>
        <p:nvSpPr>
          <p:cNvPr id="60419" name="Rectangle 4"/>
          <p:cNvSpPr>
            <a:spLocks noChangeArrowheads="1"/>
          </p:cNvSpPr>
          <p:nvPr/>
        </p:nvSpPr>
        <p:spPr bwMode="auto">
          <a:xfrm>
            <a:off x="0" y="222472"/>
            <a:ext cx="9144000" cy="762000"/>
          </a:xfrm>
          <a:prstGeom prst="rect">
            <a:avLst/>
          </a:prstGeom>
          <a:noFill/>
          <a:ln w="9525">
            <a:noFill/>
            <a:miter lim="800000"/>
            <a:headEnd/>
            <a:tailEnd/>
          </a:ln>
        </p:spPr>
        <p:txBody>
          <a:bodyPr anchor="ctr"/>
          <a:lstStyle/>
          <a:p>
            <a:pPr algn="ctr">
              <a:defRPr/>
            </a:pPr>
            <a:r>
              <a:rPr lang="en-US"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UNCONVENTIONAL  TREATMENTS</a:t>
            </a:r>
          </a:p>
        </p:txBody>
      </p:sp>
      <p:sp>
        <p:nvSpPr>
          <p:cNvPr id="30724" name="Rectangle 5"/>
          <p:cNvSpPr>
            <a:spLocks noChangeArrowheads="1"/>
          </p:cNvSpPr>
          <p:nvPr/>
        </p:nvSpPr>
        <p:spPr bwMode="auto">
          <a:xfrm>
            <a:off x="838200" y="967154"/>
            <a:ext cx="6934200" cy="1113692"/>
          </a:xfrm>
          <a:prstGeom prst="rect">
            <a:avLst/>
          </a:prstGeom>
          <a:noFill/>
          <a:ln w="9525">
            <a:noFill/>
            <a:miter lim="800000"/>
            <a:headEnd/>
            <a:tailEnd/>
          </a:ln>
        </p:spPr>
        <p:txBody>
          <a:bodyPr anchor="ctr"/>
          <a:lstStyle/>
          <a:p>
            <a:pPr algn="ctr"/>
            <a:endParaRPr lang="en-US" sz="1538" dirty="0">
              <a:latin typeface="Century Gothic" pitchFamily="34" charset="0"/>
            </a:endParaRPr>
          </a:p>
        </p:txBody>
      </p:sp>
      <p:pic>
        <p:nvPicPr>
          <p:cNvPr id="1030" name="Picture 6" descr="CATCH THE BUZZ – Work Being Done by The Industry to Ensure Honey&amp;#39;s Purity  Will Continue. | Bee Cul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1231" y="2491154"/>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054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subTitle" idx="1"/>
          </p:nvPr>
        </p:nvSpPr>
        <p:spPr>
          <a:xfrm>
            <a:off x="652462" y="1219050"/>
            <a:ext cx="7839075" cy="1821916"/>
          </a:xfrm>
        </p:spPr>
        <p:txBody>
          <a:bodyPr>
            <a:noAutofit/>
          </a:bodyPr>
          <a:lstStyle/>
          <a:p>
            <a:pPr marL="263759" indent="-263759" algn="l">
              <a:buFont typeface="Wingdings" panose="05000000000000000000" pitchFamily="2" charset="2"/>
              <a:buChar char="ü"/>
            </a:pPr>
            <a:r>
              <a:rPr lang="en-US" sz="1538" b="1" dirty="0">
                <a:solidFill>
                  <a:schemeClr val="tx1"/>
                </a:solidFill>
                <a:latin typeface="Arial" panose="020B0604020202020204" pitchFamily="34" charset="0"/>
                <a:cs typeface="Arial" panose="020B0604020202020204" pitchFamily="34" charset="0"/>
              </a:rPr>
              <a:t>It is a myth that diet is irrelevant in the management of AC IN</a:t>
            </a:r>
          </a:p>
          <a:p>
            <a:pPr marL="263759" indent="-263759" algn="l">
              <a:buFont typeface="Wingdings" panose="05000000000000000000" pitchFamily="2" charset="2"/>
              <a:buChar char="ü"/>
            </a:pPr>
            <a:r>
              <a:rPr lang="en-US" sz="1538" b="1" dirty="0">
                <a:solidFill>
                  <a:schemeClr val="tx1"/>
                </a:solidFill>
                <a:latin typeface="Arial" panose="020B0604020202020204" pitchFamily="34" charset="0"/>
                <a:cs typeface="Arial" panose="020B0604020202020204" pitchFamily="34" charset="0"/>
              </a:rPr>
              <a:t>It is also a myth that dairy products are bad for AC IN</a:t>
            </a:r>
          </a:p>
          <a:p>
            <a:pPr marL="263759" indent="-263759" algn="l">
              <a:buFont typeface="Wingdings" panose="05000000000000000000" pitchFamily="2" charset="2"/>
              <a:buChar char="ü"/>
            </a:pPr>
            <a:r>
              <a:rPr lang="en-US" sz="1538" b="1" dirty="0">
                <a:solidFill>
                  <a:schemeClr val="tx1"/>
                </a:solidFill>
                <a:latin typeface="Arial" panose="020B0604020202020204" pitchFamily="34" charset="0"/>
                <a:cs typeface="Arial" panose="020B0604020202020204" pitchFamily="34" charset="0"/>
              </a:rPr>
              <a:t>But it is a fact that spicy, acid &amp; HCl stimulant foods make AC IN worse</a:t>
            </a:r>
          </a:p>
          <a:p>
            <a:pPr marL="263759" indent="-263759" algn="l">
              <a:buFont typeface="Wingdings" panose="05000000000000000000" pitchFamily="2" charset="2"/>
              <a:buChar char="ü"/>
            </a:pPr>
            <a:r>
              <a:rPr lang="en-US" sz="1538" b="1" dirty="0">
                <a:solidFill>
                  <a:schemeClr val="tx1"/>
                </a:solidFill>
                <a:latin typeface="Arial" panose="020B0604020202020204" pitchFamily="34" charset="0"/>
                <a:cs typeface="Arial" panose="020B0604020202020204" pitchFamily="34" charset="0"/>
              </a:rPr>
              <a:t>AC IN patients must eat a balanced diet with plenty of natural fiber</a:t>
            </a:r>
          </a:p>
          <a:p>
            <a:pPr marL="263759" indent="-263759" algn="l">
              <a:buFont typeface="Wingdings" panose="05000000000000000000" pitchFamily="2" charset="2"/>
              <a:buChar char="ü"/>
            </a:pPr>
            <a:r>
              <a:rPr lang="en-US" sz="1538" b="1" dirty="0">
                <a:solidFill>
                  <a:schemeClr val="tx1"/>
                </a:solidFill>
                <a:latin typeface="Arial" panose="020B0604020202020204" pitchFamily="34" charset="0"/>
                <a:cs typeface="Arial" panose="020B0604020202020204" pitchFamily="34" charset="0"/>
              </a:rPr>
              <a:t>AC IN patients must consume foods according to their tolerance</a:t>
            </a:r>
          </a:p>
          <a:p>
            <a:pPr marL="263759" indent="-263759" algn="l">
              <a:buFont typeface="Wingdings" panose="05000000000000000000" pitchFamily="2" charset="2"/>
              <a:buChar char="ü"/>
            </a:pPr>
            <a:r>
              <a:rPr lang="en-US" sz="1538" b="1" dirty="0">
                <a:solidFill>
                  <a:schemeClr val="tx1"/>
                </a:solidFill>
                <a:latin typeface="Arial" panose="020B0604020202020204" pitchFamily="34" charset="0"/>
                <a:cs typeface="Arial" panose="020B0604020202020204" pitchFamily="34" charset="0"/>
              </a:rPr>
              <a:t>Small frequent meals are still beneficial to AC IN patients</a:t>
            </a:r>
          </a:p>
          <a:p>
            <a:pPr marL="351678" indent="-351678" algn="l">
              <a:lnSpc>
                <a:spcPct val="90000"/>
              </a:lnSpc>
              <a:buClr>
                <a:srgbClr val="1F9127"/>
              </a:buClr>
              <a:buFont typeface="Wingdings" pitchFamily="2" charset="2"/>
              <a:buChar char="v"/>
            </a:pPr>
            <a:endParaRPr lang="en-US" sz="1538" dirty="0">
              <a:solidFill>
                <a:schemeClr val="tx1"/>
              </a:solidFill>
              <a:latin typeface="Trebuchet MS" pitchFamily="34" charset="0"/>
            </a:endParaRPr>
          </a:p>
          <a:p>
            <a:pPr marL="263759" indent="-263759" algn="l">
              <a:lnSpc>
                <a:spcPct val="90000"/>
              </a:lnSpc>
              <a:buClr>
                <a:srgbClr val="1F9127"/>
              </a:buClr>
              <a:buFont typeface="Wingdings" pitchFamily="2" charset="2"/>
              <a:buChar char="ü"/>
            </a:pPr>
            <a:endParaRPr lang="en-US" sz="1538" dirty="0">
              <a:solidFill>
                <a:schemeClr val="tx1"/>
              </a:solidFill>
              <a:latin typeface="Trebuchet MS" pitchFamily="34" charset="0"/>
            </a:endParaRPr>
          </a:p>
        </p:txBody>
      </p:sp>
      <p:sp>
        <p:nvSpPr>
          <p:cNvPr id="60419" name="Rectangle 4"/>
          <p:cNvSpPr>
            <a:spLocks noChangeArrowheads="1"/>
          </p:cNvSpPr>
          <p:nvPr/>
        </p:nvSpPr>
        <p:spPr bwMode="auto">
          <a:xfrm>
            <a:off x="0" y="135569"/>
            <a:ext cx="9144000" cy="718568"/>
          </a:xfrm>
          <a:prstGeom prst="rect">
            <a:avLst/>
          </a:prstGeom>
          <a:noFill/>
          <a:ln w="9525">
            <a:noFill/>
            <a:miter lim="800000"/>
            <a:headEnd/>
            <a:tailEnd/>
          </a:ln>
        </p:spPr>
        <p:txBody>
          <a:bodyPr anchor="ctr"/>
          <a:lstStyle/>
          <a:p>
            <a:pPr algn="ctr">
              <a:defRPr/>
            </a:pPr>
            <a:r>
              <a:rPr lang="en-US"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Diet for acid indigestion</a:t>
            </a:r>
          </a:p>
        </p:txBody>
      </p:sp>
      <p:sp>
        <p:nvSpPr>
          <p:cNvPr id="30724" name="Rectangle 5"/>
          <p:cNvSpPr>
            <a:spLocks noChangeArrowheads="1"/>
          </p:cNvSpPr>
          <p:nvPr/>
        </p:nvSpPr>
        <p:spPr bwMode="auto">
          <a:xfrm>
            <a:off x="838200" y="967154"/>
            <a:ext cx="6934200" cy="1113692"/>
          </a:xfrm>
          <a:prstGeom prst="rect">
            <a:avLst/>
          </a:prstGeom>
          <a:noFill/>
          <a:ln w="9525">
            <a:noFill/>
            <a:miter lim="800000"/>
            <a:headEnd/>
            <a:tailEnd/>
          </a:ln>
        </p:spPr>
        <p:txBody>
          <a:bodyPr anchor="ctr"/>
          <a:lstStyle/>
          <a:p>
            <a:pPr algn="ctr"/>
            <a:endParaRPr lang="en-US" sz="1538" dirty="0">
              <a:latin typeface="Century Gothic" pitchFamily="34" charset="0"/>
            </a:endParaRPr>
          </a:p>
        </p:txBody>
      </p:sp>
      <p:pic>
        <p:nvPicPr>
          <p:cNvPr id="1026" name="Picture 2" descr="Good and Bad Foods for Peptic Ulc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168" y="3817034"/>
            <a:ext cx="3637419" cy="24249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omach Ulcers Cartoons and Comics - funny pictures from Cartoon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664354"/>
            <a:ext cx="2247165" cy="2730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11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additive="base">
                                        <p:cTn id="7" dur="500" fill="hold"/>
                                        <p:tgtEl>
                                          <p:spTgt spid="307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2">
                                            <p:txEl>
                                              <p:pRg st="1" end="1"/>
                                            </p:txEl>
                                          </p:spTgt>
                                        </p:tgtEl>
                                        <p:attrNameLst>
                                          <p:attrName>style.visibility</p:attrName>
                                        </p:attrNameLst>
                                      </p:cBhvr>
                                      <p:to>
                                        <p:strVal val="visible"/>
                                      </p:to>
                                    </p:set>
                                    <p:anim calcmode="lin" valueType="num">
                                      <p:cBhvr additive="base">
                                        <p:cTn id="13" dur="500" fill="hold"/>
                                        <p:tgtEl>
                                          <p:spTgt spid="307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2">
                                            <p:txEl>
                                              <p:pRg st="2" end="2"/>
                                            </p:txEl>
                                          </p:spTgt>
                                        </p:tgtEl>
                                        <p:attrNameLst>
                                          <p:attrName>style.visibility</p:attrName>
                                        </p:attrNameLst>
                                      </p:cBhvr>
                                      <p:to>
                                        <p:strVal val="visible"/>
                                      </p:to>
                                    </p:set>
                                    <p:anim calcmode="lin" valueType="num">
                                      <p:cBhvr additive="base">
                                        <p:cTn id="19" dur="500" fill="hold"/>
                                        <p:tgtEl>
                                          <p:spTgt spid="307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22">
                                            <p:txEl>
                                              <p:pRg st="3" end="3"/>
                                            </p:txEl>
                                          </p:spTgt>
                                        </p:tgtEl>
                                        <p:attrNameLst>
                                          <p:attrName>style.visibility</p:attrName>
                                        </p:attrNameLst>
                                      </p:cBhvr>
                                      <p:to>
                                        <p:strVal val="visible"/>
                                      </p:to>
                                    </p:set>
                                    <p:anim calcmode="lin" valueType="num">
                                      <p:cBhvr additive="base">
                                        <p:cTn id="25" dur="500" fill="hold"/>
                                        <p:tgtEl>
                                          <p:spTgt spid="307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22">
                                            <p:txEl>
                                              <p:pRg st="4" end="4"/>
                                            </p:txEl>
                                          </p:spTgt>
                                        </p:tgtEl>
                                        <p:attrNameLst>
                                          <p:attrName>style.visibility</p:attrName>
                                        </p:attrNameLst>
                                      </p:cBhvr>
                                      <p:to>
                                        <p:strVal val="visible"/>
                                      </p:to>
                                    </p:set>
                                    <p:anim calcmode="lin" valueType="num">
                                      <p:cBhvr additive="base">
                                        <p:cTn id="31" dur="500" fill="hold"/>
                                        <p:tgtEl>
                                          <p:spTgt spid="3072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22">
                                            <p:txEl>
                                              <p:pRg st="5" end="5"/>
                                            </p:txEl>
                                          </p:spTgt>
                                        </p:tgtEl>
                                        <p:attrNameLst>
                                          <p:attrName>style.visibility</p:attrName>
                                        </p:attrNameLst>
                                      </p:cBhvr>
                                      <p:to>
                                        <p:strVal val="visible"/>
                                      </p:to>
                                    </p:set>
                                    <p:anim calcmode="lin" valueType="num">
                                      <p:cBhvr additive="base">
                                        <p:cTn id="37" dur="500" fill="hold"/>
                                        <p:tgtEl>
                                          <p:spTgt spid="3072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p:cTn id="43" dur="500" fill="hold"/>
                                        <p:tgtEl>
                                          <p:spTgt spid="1026"/>
                                        </p:tgtEl>
                                        <p:attrNameLst>
                                          <p:attrName>ppt_w</p:attrName>
                                        </p:attrNameLst>
                                      </p:cBhvr>
                                      <p:tavLst>
                                        <p:tav tm="0">
                                          <p:val>
                                            <p:fltVal val="0"/>
                                          </p:val>
                                        </p:tav>
                                        <p:tav tm="100000">
                                          <p:val>
                                            <p:strVal val="#ppt_w"/>
                                          </p:val>
                                        </p:tav>
                                      </p:tavLst>
                                    </p:anim>
                                    <p:anim calcmode="lin" valueType="num">
                                      <p:cBhvr>
                                        <p:cTn id="44" dur="500" fill="hold"/>
                                        <p:tgtEl>
                                          <p:spTgt spid="1026"/>
                                        </p:tgtEl>
                                        <p:attrNameLst>
                                          <p:attrName>ppt_h</p:attrName>
                                        </p:attrNameLst>
                                      </p:cBhvr>
                                      <p:tavLst>
                                        <p:tav tm="0">
                                          <p:val>
                                            <p:fltVal val="0"/>
                                          </p:val>
                                        </p:tav>
                                        <p:tav tm="100000">
                                          <p:val>
                                            <p:strVal val="#ppt_h"/>
                                          </p:val>
                                        </p:tav>
                                      </p:tavLst>
                                    </p:anim>
                                    <p:animEffect transition="in" filter="fade">
                                      <p:cBhvr>
                                        <p:cTn id="45" dur="500"/>
                                        <p:tgtEl>
                                          <p:spTgt spid="1026"/>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028"/>
                                        </p:tgtEl>
                                        <p:attrNameLst>
                                          <p:attrName>style.visibility</p:attrName>
                                        </p:attrNameLst>
                                      </p:cBhvr>
                                      <p:to>
                                        <p:strVal val="visible"/>
                                      </p:to>
                                    </p:set>
                                    <p:animEffect transition="in" filter="circle(in)">
                                      <p:cBhvr>
                                        <p:cTn id="50"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E12C-145C-4E0C-0C63-FBDE5E4A0EBC}"/>
              </a:ext>
            </a:extLst>
          </p:cNvPr>
          <p:cNvSpPr>
            <a:spLocks noGrp="1"/>
          </p:cNvSpPr>
          <p:nvPr>
            <p:ph type="title"/>
          </p:nvPr>
        </p:nvSpPr>
        <p:spPr>
          <a:xfrm>
            <a:off x="304800" y="228600"/>
            <a:ext cx="8229600" cy="563562"/>
          </a:xfrm>
        </p:spPr>
        <p:txBody>
          <a:bodyPr/>
          <a:lstStyle/>
          <a:p>
            <a:pPr>
              <a:defRPr/>
            </a:pPr>
            <a:r>
              <a:rPr lang="en-US"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rPr>
              <a:t>Surgery for acid indigestion</a:t>
            </a:r>
            <a:endParaRPr lang="es-AR" sz="3077" b="1" dirty="0">
              <a:solidFill>
                <a:srgbClr val="00B0F0"/>
              </a:solidFill>
              <a:effectLst>
                <a:outerShdw blurRad="38100" dist="25500" dir="5400000" algn="tl" rotWithShape="0">
                  <a:srgbClr val="000000">
                    <a:satMod val="180000"/>
                    <a:alpha val="75000"/>
                  </a:srgbClr>
                </a:outerShdw>
              </a:effectLst>
              <a:latin typeface="Copperplate Gothic Bold" pitchFamily="34" charset="0"/>
            </a:endParaRPr>
          </a:p>
        </p:txBody>
      </p:sp>
      <p:sp>
        <p:nvSpPr>
          <p:cNvPr id="3" name="Content Placeholder 2">
            <a:extLst>
              <a:ext uri="{FF2B5EF4-FFF2-40B4-BE49-F238E27FC236}">
                <a16:creationId xmlns:a16="http://schemas.microsoft.com/office/drawing/2014/main" id="{E34402CA-3C19-FD78-9235-C7AA95813187}"/>
              </a:ext>
            </a:extLst>
          </p:cNvPr>
          <p:cNvSpPr>
            <a:spLocks noGrp="1"/>
          </p:cNvSpPr>
          <p:nvPr>
            <p:ph idx="1"/>
          </p:nvPr>
        </p:nvSpPr>
        <p:spPr>
          <a:xfrm>
            <a:off x="152400" y="1027113"/>
            <a:ext cx="6019800" cy="4525963"/>
          </a:xfrm>
        </p:spPr>
        <p:txBody>
          <a:bodyPr/>
          <a:lstStyle/>
          <a:p>
            <a:r>
              <a:rPr lang="en-US" dirty="0"/>
              <a:t>Not the preferred </a:t>
            </a:r>
            <a:r>
              <a:rPr lang="en-US"/>
              <a:t>therapeutic choice, </a:t>
            </a:r>
            <a:r>
              <a:rPr lang="en-US" dirty="0"/>
              <a:t>but occasionally surgery is necessary and useful, specially when AC IN is associated with large hiatal hernias and/or when endocrine tumors releasing excessive amount of gastrin (gastrinomas) are present</a:t>
            </a:r>
            <a:endParaRPr lang="es-AR" dirty="0"/>
          </a:p>
        </p:txBody>
      </p:sp>
      <p:pic>
        <p:nvPicPr>
          <p:cNvPr id="4100" name="Picture 4" descr="A Beginnner's Guide to Laparoscopic Nissen Fundoplication Procedure -  Premier Surgical">
            <a:extLst>
              <a:ext uri="{FF2B5EF4-FFF2-40B4-BE49-F238E27FC236}">
                <a16:creationId xmlns:a16="http://schemas.microsoft.com/office/drawing/2014/main" id="{AAF0A253-021A-3EC0-8DD6-4E98F64D2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8606" y="3886200"/>
            <a:ext cx="3594919"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520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143000"/>
            <a:ext cx="8229600" cy="967154"/>
          </a:xfrm>
        </p:spPr>
        <p:txBody>
          <a:bodyPr>
            <a:normAutofit fontScale="90000"/>
          </a:bodyPr>
          <a:lstStyle/>
          <a:p>
            <a:pPr algn="ctr"/>
            <a:br>
              <a:rPr lang="en-US" dirty="0">
                <a:latin typeface="Copperplate Gothic Bold" panose="020E0705020206020404" pitchFamily="34" charset="0"/>
              </a:rPr>
            </a:br>
            <a:br>
              <a:rPr lang="en-US" dirty="0">
                <a:latin typeface="Copperplate Gothic Bold" panose="020E0705020206020404" pitchFamily="34" charset="0"/>
              </a:rPr>
            </a:br>
            <a:br>
              <a:rPr lang="en-US" dirty="0">
                <a:latin typeface="Copperplate Gothic Bold" panose="020E0705020206020404" pitchFamily="34" charset="0"/>
              </a:rPr>
            </a:br>
            <a:br>
              <a:rPr lang="en-US" dirty="0">
                <a:latin typeface="Copperplate Gothic Bold" panose="020E0705020206020404" pitchFamily="34" charset="0"/>
              </a:rPr>
            </a:br>
            <a:endParaRPr lang="en-US" dirty="0">
              <a:latin typeface="Copperplate Gothic Bold" panose="020E0705020206020404" pitchFamily="34" charset="0"/>
            </a:endParaRPr>
          </a:p>
        </p:txBody>
      </p:sp>
      <p:pic>
        <p:nvPicPr>
          <p:cNvPr id="2052" name="Picture 4" descr="Image result for any questions">
            <a:extLst>
              <a:ext uri="{FF2B5EF4-FFF2-40B4-BE49-F238E27FC236}">
                <a16:creationId xmlns:a16="http://schemas.microsoft.com/office/drawing/2014/main" id="{A2C3E552-CE0A-4EBB-97F5-C27E591FF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46" y="915445"/>
            <a:ext cx="8792308" cy="4932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318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F6FFB61-1909-4289-B9AD-FFAC50712DF7}"/>
            </a:ext>
          </a:extLst>
        </p:cNvPr>
        <p:cNvGrpSpPr/>
        <p:nvPr/>
      </p:nvGrpSpPr>
      <p:grpSpPr>
        <a:xfrm>
          <a:off x="0" y="0"/>
          <a:ext cx="0" cy="0"/>
          <a:chOff x="0" y="0"/>
          <a:chExt cx="0" cy="0"/>
        </a:xfrm>
      </p:grpSpPr>
      <p:sp>
        <p:nvSpPr>
          <p:cNvPr id="60419" name="Rectangle 4">
            <a:extLst>
              <a:ext uri="{FF2B5EF4-FFF2-40B4-BE49-F238E27FC236}">
                <a16:creationId xmlns:a16="http://schemas.microsoft.com/office/drawing/2014/main" id="{444084A4-2C4B-8A24-615F-27AA4808621B}"/>
              </a:ext>
            </a:extLst>
          </p:cNvPr>
          <p:cNvSpPr>
            <a:spLocks noChangeArrowheads="1"/>
          </p:cNvSpPr>
          <p:nvPr/>
        </p:nvSpPr>
        <p:spPr bwMode="auto">
          <a:xfrm>
            <a:off x="447675" y="171450"/>
            <a:ext cx="8686800" cy="685800"/>
          </a:xfrm>
          <a:prstGeom prst="rect">
            <a:avLst/>
          </a:prstGeom>
          <a:noFill/>
          <a:ln w="9525">
            <a:noFill/>
            <a:miter lim="800000"/>
            <a:headEnd/>
            <a:tailEnd/>
          </a:ln>
        </p:spPr>
        <p:txBody>
          <a:bodyPr anchor="ctr"/>
          <a:lstStyle/>
          <a:p>
            <a:pPr algn="ctr"/>
            <a:r>
              <a:rPr lang="en-US" sz="3600" b="1" dirty="0">
                <a:solidFill>
                  <a:srgbClr val="00B0F0"/>
                </a:solidFill>
                <a:effectLst>
                  <a:outerShdw blurRad="38100" dist="25500" dir="5400000" algn="tl" rotWithShape="0">
                    <a:srgbClr val="000000">
                      <a:satMod val="180000"/>
                      <a:alpha val="75000"/>
                    </a:srgbClr>
                  </a:outerShdw>
                </a:effectLst>
                <a:latin typeface="Copperplate Gothic Bold" pitchFamily="34" charset="0"/>
                <a:ea typeface="+mj-ea"/>
                <a:cs typeface="+mj-cs"/>
              </a:rPr>
              <a:t>WHY IS THIS ISSSUE IMPORTANT</a:t>
            </a:r>
          </a:p>
        </p:txBody>
      </p:sp>
      <p:sp>
        <p:nvSpPr>
          <p:cNvPr id="30724" name="Rectangle 5">
            <a:extLst>
              <a:ext uri="{FF2B5EF4-FFF2-40B4-BE49-F238E27FC236}">
                <a16:creationId xmlns:a16="http://schemas.microsoft.com/office/drawing/2014/main" id="{6BF06C4C-83EC-AAC7-6BD2-2D4910CA1DA7}"/>
              </a:ext>
            </a:extLst>
          </p:cNvPr>
          <p:cNvSpPr>
            <a:spLocks noChangeArrowheads="1"/>
          </p:cNvSpPr>
          <p:nvPr/>
        </p:nvSpPr>
        <p:spPr bwMode="auto">
          <a:xfrm>
            <a:off x="838200" y="228600"/>
            <a:ext cx="6934200" cy="1447800"/>
          </a:xfrm>
          <a:prstGeom prst="rect">
            <a:avLst/>
          </a:prstGeom>
          <a:noFill/>
          <a:ln w="9525">
            <a:noFill/>
            <a:miter lim="800000"/>
            <a:headEnd/>
            <a:tailEnd/>
          </a:ln>
        </p:spPr>
        <p:txBody>
          <a:bodyPr anchor="ctr"/>
          <a:lstStyle/>
          <a:p>
            <a:pPr algn="ctr"/>
            <a:endParaRPr lang="en-US" sz="2000" dirty="0">
              <a:latin typeface="Century Gothic" pitchFamily="34" charset="0"/>
            </a:endParaRPr>
          </a:p>
        </p:txBody>
      </p:sp>
      <p:sp>
        <p:nvSpPr>
          <p:cNvPr id="3" name="TextBox 2">
            <a:extLst>
              <a:ext uri="{FF2B5EF4-FFF2-40B4-BE49-F238E27FC236}">
                <a16:creationId xmlns:a16="http://schemas.microsoft.com/office/drawing/2014/main" id="{7ED8CB13-4A67-E832-7903-24508D6C0328}"/>
              </a:ext>
            </a:extLst>
          </p:cNvPr>
          <p:cNvSpPr txBox="1"/>
          <p:nvPr/>
        </p:nvSpPr>
        <p:spPr>
          <a:xfrm>
            <a:off x="228600" y="962025"/>
            <a:ext cx="8610600" cy="7078861"/>
          </a:xfrm>
          <a:prstGeom prst="rect">
            <a:avLst/>
          </a:prstGeom>
          <a:noFill/>
        </p:spPr>
        <p:txBody>
          <a:bodyPr wrap="square" rtlCol="0">
            <a:spAutoFit/>
          </a:bodyPr>
          <a:lstStyle/>
          <a:p>
            <a:pPr>
              <a:buFont typeface="Wingdings" panose="05000000000000000000" pitchFamily="2" charset="2"/>
              <a:buChar char="ü"/>
            </a:pPr>
            <a:r>
              <a:rPr lang="en-US" sz="2800" dirty="0">
                <a:latin typeface="Arial" pitchFamily="34" charset="0"/>
                <a:cs typeface="Arial" pitchFamily="34" charset="0"/>
              </a:rPr>
              <a:t>In the US, AC IN affects nearly 1/3 of the adult population. Close to 100 million people suffer from AC IN at least once a month and close to 30 million once a day</a:t>
            </a:r>
          </a:p>
          <a:p>
            <a:pPr>
              <a:buFont typeface="Wingdings" panose="05000000000000000000" pitchFamily="2" charset="2"/>
              <a:buChar char="ü"/>
            </a:pPr>
            <a:endParaRPr lang="en-US" sz="2800" dirty="0">
              <a:latin typeface="Arial" pitchFamily="34" charset="0"/>
              <a:cs typeface="Arial" pitchFamily="34" charset="0"/>
            </a:endParaRPr>
          </a:p>
          <a:p>
            <a:pPr>
              <a:buFont typeface="Wingdings" panose="05000000000000000000" pitchFamily="2" charset="2"/>
              <a:buChar char="ü"/>
            </a:pPr>
            <a:r>
              <a:rPr lang="en-US" sz="2800" dirty="0">
                <a:latin typeface="Arial" pitchFamily="34" charset="0"/>
                <a:cs typeface="Arial" pitchFamily="34" charset="0"/>
              </a:rPr>
              <a:t>Statistically, the estimated prevalence of ulcers in patients with AC IN is only 10-20 per cent, while the prevalence of AC IN in the general population is about 60 %</a:t>
            </a:r>
          </a:p>
          <a:p>
            <a:pPr>
              <a:buFont typeface="Wingdings" panose="05000000000000000000" pitchFamily="2" charset="2"/>
              <a:buChar char="ü"/>
            </a:pPr>
            <a:endParaRPr lang="en-US" sz="2800" dirty="0">
              <a:latin typeface="Arial" pitchFamily="34" charset="0"/>
              <a:cs typeface="Arial" pitchFamily="34" charset="0"/>
            </a:endParaRPr>
          </a:p>
          <a:p>
            <a:pPr>
              <a:buFont typeface="Wingdings" panose="05000000000000000000" pitchFamily="2" charset="2"/>
              <a:buChar char="ü"/>
            </a:pPr>
            <a:r>
              <a:rPr lang="en-US" sz="2800" b="1" dirty="0">
                <a:solidFill>
                  <a:srgbClr val="FF0000"/>
                </a:solidFill>
                <a:latin typeface="Arial" panose="020B0604020202020204" pitchFamily="34" charset="0"/>
                <a:cs typeface="Arial" panose="020B0604020202020204" pitchFamily="34" charset="0"/>
              </a:rPr>
              <a:t>Nevertheless, those numbers may be not representative since we don’t perform studies in every patient with heartburn </a:t>
            </a: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pPr algn="ctr"/>
            <a:endParaRPr lang="en-US" sz="2400" b="1" dirty="0">
              <a:solidFill>
                <a:srgbClr val="FF0000"/>
              </a:solidFill>
              <a:latin typeface="Arial" pitchFamily="34" charset="0"/>
              <a:cs typeface="Arial" pitchFamily="34" charset="0"/>
            </a:endParaRPr>
          </a:p>
          <a:p>
            <a:endParaRPr lang="en-US"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994247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10E53-7209-5744-E6EF-EF98E212CB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E54BB-816F-B913-E885-BBF7B8D9C7BD}"/>
              </a:ext>
            </a:extLst>
          </p:cNvPr>
          <p:cNvSpPr>
            <a:spLocks noGrp="1"/>
          </p:cNvSpPr>
          <p:nvPr>
            <p:ph type="title"/>
          </p:nvPr>
        </p:nvSpPr>
        <p:spPr/>
        <p:txBody>
          <a:bodyPr>
            <a:normAutofit fontScale="90000"/>
          </a:bodyPr>
          <a:lstStyle/>
          <a:p>
            <a:r>
              <a:rPr lang="en-US" dirty="0">
                <a:solidFill>
                  <a:srgbClr val="00B0F0"/>
                </a:solidFill>
                <a:latin typeface="Copperplate Gothic Bold" panose="020E0705020206020404" pitchFamily="34" charset="0"/>
              </a:rPr>
              <a:t>Pathologies associated with acid indigestion</a:t>
            </a:r>
            <a:endParaRPr lang="es-AR" dirty="0">
              <a:solidFill>
                <a:srgbClr val="00B0F0"/>
              </a:solidFill>
              <a:latin typeface="Copperplate Gothic Bold" panose="020E0705020206020404" pitchFamily="34" charset="0"/>
            </a:endParaRPr>
          </a:p>
        </p:txBody>
      </p:sp>
      <p:sp>
        <p:nvSpPr>
          <p:cNvPr id="3" name="TextBox 2">
            <a:extLst>
              <a:ext uri="{FF2B5EF4-FFF2-40B4-BE49-F238E27FC236}">
                <a16:creationId xmlns:a16="http://schemas.microsoft.com/office/drawing/2014/main" id="{A0460576-D9FC-B525-BFAA-C697BA9A0556}"/>
              </a:ext>
            </a:extLst>
          </p:cNvPr>
          <p:cNvSpPr txBox="1"/>
          <p:nvPr/>
        </p:nvSpPr>
        <p:spPr>
          <a:xfrm>
            <a:off x="914400" y="1705451"/>
            <a:ext cx="4648200" cy="3231654"/>
          </a:xfrm>
          <a:prstGeom prst="rect">
            <a:avLst/>
          </a:prstGeom>
          <a:noFill/>
        </p:spPr>
        <p:txBody>
          <a:bodyPr wrap="square" rtlCol="0">
            <a:spAutoFit/>
          </a:bodyPr>
          <a:lstStyle/>
          <a:p>
            <a:pPr>
              <a:buFont typeface="Wingdings" panose="05000000000000000000" pitchFamily="2" charset="2"/>
              <a:buChar char="ü"/>
            </a:pPr>
            <a:r>
              <a:rPr lang="en-US" sz="1400" b="1" dirty="0">
                <a:solidFill>
                  <a:srgbClr val="FF0000"/>
                </a:solidFill>
                <a:latin typeface="Arial" panose="020B0604020202020204" pitchFamily="34" charset="0"/>
                <a:cs typeface="Arial" panose="020B0604020202020204" pitchFamily="34" charset="0"/>
              </a:rPr>
              <a:t>Peptic ulcer disease</a:t>
            </a:r>
          </a:p>
          <a:p>
            <a:pPr>
              <a:buFont typeface="Wingdings" panose="05000000000000000000" pitchFamily="2" charset="2"/>
              <a:buChar char="ü"/>
            </a:pPr>
            <a:r>
              <a:rPr lang="en-US" sz="1400" b="1" dirty="0">
                <a:solidFill>
                  <a:srgbClr val="FF0000"/>
                </a:solidFill>
                <a:latin typeface="Arial" panose="020B0604020202020204" pitchFamily="34" charset="0"/>
                <a:cs typeface="Arial" panose="020B0604020202020204" pitchFamily="34" charset="0"/>
              </a:rPr>
              <a:t>Non ulcer dyspepsia</a:t>
            </a:r>
          </a:p>
          <a:p>
            <a:pPr>
              <a:buFont typeface="Wingdings" panose="05000000000000000000" pitchFamily="2" charset="2"/>
              <a:buChar char="ü"/>
            </a:pPr>
            <a:r>
              <a:rPr lang="en-US" sz="1400" b="1" dirty="0">
                <a:solidFill>
                  <a:srgbClr val="FF0000"/>
                </a:solidFill>
                <a:latin typeface="Arial" panose="020B0604020202020204" pitchFamily="34" charset="0"/>
                <a:cs typeface="Arial" panose="020B0604020202020204" pitchFamily="34" charset="0"/>
              </a:rPr>
              <a:t>Gastroesophageal reflux</a:t>
            </a:r>
          </a:p>
          <a:p>
            <a:pPr>
              <a:buFont typeface="Wingdings" panose="05000000000000000000" pitchFamily="2" charset="2"/>
              <a:buChar char="ü"/>
            </a:pPr>
            <a:r>
              <a:rPr lang="en-US" sz="1400" dirty="0">
                <a:latin typeface="Arial" panose="020B0604020202020204" pitchFamily="34" charset="0"/>
                <a:cs typeface="Arial" panose="020B0604020202020204" pitchFamily="34" charset="0"/>
              </a:rPr>
              <a:t>Hiatal hernia</a:t>
            </a:r>
          </a:p>
          <a:p>
            <a:pPr>
              <a:buFont typeface="Wingdings" panose="05000000000000000000" pitchFamily="2" charset="2"/>
              <a:buChar char="ü"/>
            </a:pPr>
            <a:r>
              <a:rPr lang="en-US" sz="1400" dirty="0">
                <a:latin typeface="Arial" panose="020B0604020202020204" pitchFamily="34" charset="0"/>
                <a:cs typeface="Arial" panose="020B0604020202020204" pitchFamily="34" charset="0"/>
              </a:rPr>
              <a:t>Zenker diverticulosis</a:t>
            </a:r>
          </a:p>
          <a:p>
            <a:pPr>
              <a:buFont typeface="Wingdings" panose="05000000000000000000" pitchFamily="2" charset="2"/>
              <a:buChar char="ü"/>
            </a:pPr>
            <a:r>
              <a:rPr lang="en-US" sz="1400" dirty="0">
                <a:latin typeface="Arial" panose="020B0604020202020204" pitchFamily="34" charset="0"/>
                <a:cs typeface="Arial" panose="020B0604020202020204" pitchFamily="34" charset="0"/>
              </a:rPr>
              <a:t>Esophageal candidiasis</a:t>
            </a:r>
          </a:p>
          <a:p>
            <a:pPr>
              <a:buFont typeface="Wingdings" panose="05000000000000000000" pitchFamily="2" charset="2"/>
              <a:buChar char="ü"/>
            </a:pPr>
            <a:r>
              <a:rPr lang="en-US" sz="1400" dirty="0">
                <a:latin typeface="Arial" panose="020B0604020202020204" pitchFamily="34" charset="0"/>
                <a:cs typeface="Arial" panose="020B0604020202020204" pitchFamily="34" charset="0"/>
              </a:rPr>
              <a:t>Presby esophagus</a:t>
            </a:r>
          </a:p>
          <a:p>
            <a:pPr>
              <a:buFont typeface="Wingdings" panose="05000000000000000000" pitchFamily="2" charset="2"/>
              <a:buChar char="ü"/>
            </a:pPr>
            <a:r>
              <a:rPr lang="en-US" sz="1400" dirty="0">
                <a:latin typeface="Arial" panose="020B0604020202020204" pitchFamily="34" charset="0"/>
                <a:cs typeface="Arial" panose="020B0604020202020204" pitchFamily="34" charset="0"/>
              </a:rPr>
              <a:t>Esophagitis</a:t>
            </a:r>
          </a:p>
          <a:p>
            <a:pPr>
              <a:buFont typeface="Wingdings" panose="05000000000000000000" pitchFamily="2" charset="2"/>
              <a:buChar char="ü"/>
            </a:pPr>
            <a:r>
              <a:rPr lang="en-US" sz="1400" dirty="0">
                <a:latin typeface="Arial" panose="020B0604020202020204" pitchFamily="34" charset="0"/>
                <a:cs typeface="Arial" panose="020B0604020202020204" pitchFamily="34" charset="0"/>
              </a:rPr>
              <a:t>Esophageal Dyskinesia</a:t>
            </a:r>
          </a:p>
          <a:p>
            <a:pPr>
              <a:buFont typeface="Wingdings" panose="05000000000000000000" pitchFamily="2" charset="2"/>
              <a:buChar char="ü"/>
            </a:pPr>
            <a:r>
              <a:rPr lang="en-US" sz="1400" dirty="0">
                <a:latin typeface="Arial" panose="020B0604020202020204" pitchFamily="34" charset="0"/>
                <a:cs typeface="Arial" panose="020B0604020202020204" pitchFamily="34" charset="0"/>
              </a:rPr>
              <a:t>Diffuse esophageal spasm</a:t>
            </a:r>
          </a:p>
          <a:p>
            <a:pPr>
              <a:buFont typeface="Wingdings" panose="05000000000000000000" pitchFamily="2" charset="2"/>
              <a:buChar char="ü"/>
            </a:pPr>
            <a:r>
              <a:rPr lang="en-US" sz="1400" dirty="0">
                <a:latin typeface="Arial" panose="020B0604020202020204" pitchFamily="34" charset="0"/>
                <a:cs typeface="Arial" panose="020B0604020202020204" pitchFamily="34" charset="0"/>
              </a:rPr>
              <a:t>Gastric carcinoma</a:t>
            </a:r>
          </a:p>
          <a:p>
            <a:pPr>
              <a:buFont typeface="Wingdings" panose="05000000000000000000" pitchFamily="2" charset="2"/>
              <a:buChar char="ü"/>
            </a:pPr>
            <a:r>
              <a:rPr lang="en-US" sz="1400" dirty="0">
                <a:latin typeface="Arial" panose="020B0604020202020204" pitchFamily="34" charset="0"/>
                <a:cs typeface="Arial" panose="020B0604020202020204" pitchFamily="34" charset="0"/>
              </a:rPr>
              <a:t>“El empacho” or undigested food syndrome</a:t>
            </a:r>
          </a:p>
          <a:p>
            <a:endParaRPr lang="en-US" dirty="0"/>
          </a:p>
          <a:p>
            <a:endParaRPr lang="es-AR" dirty="0"/>
          </a:p>
        </p:txBody>
      </p:sp>
      <p:pic>
        <p:nvPicPr>
          <p:cNvPr id="1026" name="Picture 2">
            <a:extLst>
              <a:ext uri="{FF2B5EF4-FFF2-40B4-BE49-F238E27FC236}">
                <a16:creationId xmlns:a16="http://schemas.microsoft.com/office/drawing/2014/main" id="{8E76703A-379D-DEC0-57A1-4799216CF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662818"/>
            <a:ext cx="38100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277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8E23A-D178-35F3-43A8-2A24F1612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78AD24-14C4-9602-B5C5-4759926ACAC0}"/>
              </a:ext>
            </a:extLst>
          </p:cNvPr>
          <p:cNvSpPr>
            <a:spLocks noGrp="1"/>
          </p:cNvSpPr>
          <p:nvPr>
            <p:ph type="title"/>
          </p:nvPr>
        </p:nvSpPr>
        <p:spPr/>
        <p:txBody>
          <a:bodyPr>
            <a:normAutofit fontScale="90000"/>
          </a:bodyPr>
          <a:lstStyle/>
          <a:p>
            <a:r>
              <a:rPr lang="en-US" dirty="0">
                <a:solidFill>
                  <a:srgbClr val="00B0F0"/>
                </a:solidFill>
                <a:latin typeface="Copperplate Gothic Bold" panose="020E0705020206020404" pitchFamily="34" charset="0"/>
              </a:rPr>
              <a:t>The three major etiologies  causing acid indigestion</a:t>
            </a:r>
            <a:endParaRPr lang="es-AR" dirty="0">
              <a:solidFill>
                <a:srgbClr val="00B0F0"/>
              </a:solidFill>
              <a:latin typeface="Copperplate Gothic Bold" panose="020E0705020206020404" pitchFamily="34" charset="0"/>
            </a:endParaRPr>
          </a:p>
        </p:txBody>
      </p:sp>
      <p:sp>
        <p:nvSpPr>
          <p:cNvPr id="3" name="TextBox 2">
            <a:extLst>
              <a:ext uri="{FF2B5EF4-FFF2-40B4-BE49-F238E27FC236}">
                <a16:creationId xmlns:a16="http://schemas.microsoft.com/office/drawing/2014/main" id="{C8B1F6B9-38D5-568B-779B-3E145E321ADB}"/>
              </a:ext>
            </a:extLst>
          </p:cNvPr>
          <p:cNvSpPr txBox="1"/>
          <p:nvPr/>
        </p:nvSpPr>
        <p:spPr>
          <a:xfrm>
            <a:off x="381000" y="1981200"/>
            <a:ext cx="8915400" cy="3108543"/>
          </a:xfrm>
          <a:prstGeom prst="rect">
            <a:avLst/>
          </a:prstGeom>
          <a:no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GASTRO - ESOPHAGEAL REFLUX  (GER)</a:t>
            </a:r>
          </a:p>
          <a:p>
            <a:endParaRPr lang="en-US" sz="3200" b="1" dirty="0">
              <a:solidFill>
                <a:srgbClr val="FF0000"/>
              </a:solidFill>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PEPTIC ULCER DISEASE (PUD)</a:t>
            </a:r>
          </a:p>
          <a:p>
            <a:endParaRPr lang="en-US" sz="3200" dirty="0">
              <a:latin typeface="Arial" panose="020B0604020202020204" pitchFamily="34" charset="0"/>
              <a:cs typeface="Arial" panose="020B0604020202020204" pitchFamily="34" charset="0"/>
            </a:endParaRPr>
          </a:p>
          <a:p>
            <a:r>
              <a:rPr lang="en-US" sz="3200" b="1" dirty="0">
                <a:solidFill>
                  <a:srgbClr val="00B050"/>
                </a:solidFill>
                <a:latin typeface="Arial" panose="020B0604020202020204" pitchFamily="34" charset="0"/>
                <a:cs typeface="Arial" panose="020B0604020202020204" pitchFamily="34" charset="0"/>
              </a:rPr>
              <a:t>NON- ULCER DYSPEPSIA (NUD)</a:t>
            </a:r>
          </a:p>
          <a:p>
            <a:endParaRPr lang="en-US" dirty="0"/>
          </a:p>
          <a:p>
            <a:endParaRPr lang="es-AR" dirty="0"/>
          </a:p>
        </p:txBody>
      </p:sp>
      <p:pic>
        <p:nvPicPr>
          <p:cNvPr id="2050" name="Picture 2">
            <a:extLst>
              <a:ext uri="{FF2B5EF4-FFF2-40B4-BE49-F238E27FC236}">
                <a16:creationId xmlns:a16="http://schemas.microsoft.com/office/drawing/2014/main" id="{E1E72B1D-90D9-D05C-4CCC-D40007545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851493"/>
            <a:ext cx="2029976"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376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2CB86-7B02-A8E6-8839-0E3F7B754D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71097-8511-842D-E1EA-4F5BFF8D92DF}"/>
              </a:ext>
            </a:extLst>
          </p:cNvPr>
          <p:cNvSpPr>
            <a:spLocks noGrp="1"/>
          </p:cNvSpPr>
          <p:nvPr>
            <p:ph type="title"/>
          </p:nvPr>
        </p:nvSpPr>
        <p:spPr/>
        <p:txBody>
          <a:bodyPr>
            <a:normAutofit fontScale="90000"/>
          </a:bodyPr>
          <a:lstStyle/>
          <a:p>
            <a:r>
              <a:rPr lang="en-US" dirty="0">
                <a:solidFill>
                  <a:srgbClr val="00B0F0"/>
                </a:solidFill>
                <a:latin typeface="Copperplate Gothic Bold" panose="020E0705020206020404" pitchFamily="34" charset="0"/>
              </a:rPr>
              <a:t>What is Gastro-esophageal Reflux?</a:t>
            </a:r>
            <a:endParaRPr lang="es-AR" dirty="0">
              <a:solidFill>
                <a:srgbClr val="00B0F0"/>
              </a:solidFill>
              <a:latin typeface="Copperplate Gothic Bold" panose="020E0705020206020404" pitchFamily="34" charset="0"/>
            </a:endParaRPr>
          </a:p>
        </p:txBody>
      </p:sp>
      <p:sp>
        <p:nvSpPr>
          <p:cNvPr id="3" name="TextBox 2">
            <a:extLst>
              <a:ext uri="{FF2B5EF4-FFF2-40B4-BE49-F238E27FC236}">
                <a16:creationId xmlns:a16="http://schemas.microsoft.com/office/drawing/2014/main" id="{75220163-C7B4-A82C-0B38-38ACE4E77C3D}"/>
              </a:ext>
            </a:extLst>
          </p:cNvPr>
          <p:cNvSpPr txBox="1"/>
          <p:nvPr/>
        </p:nvSpPr>
        <p:spPr>
          <a:xfrm>
            <a:off x="723900" y="2209800"/>
            <a:ext cx="7696200" cy="3539430"/>
          </a:xfrm>
          <a:prstGeom prst="rect">
            <a:avLst/>
          </a:prstGeom>
          <a:noFill/>
        </p:spPr>
        <p:txBody>
          <a:bodyPr wrap="square" rtlCol="0">
            <a:spAutoFit/>
          </a:bodyPr>
          <a:lstStyle/>
          <a:p>
            <a:r>
              <a:rPr lang="en-US" sz="2800" b="0" i="0" dirty="0">
                <a:solidFill>
                  <a:srgbClr val="001D35"/>
                </a:solidFill>
                <a:effectLst/>
                <a:latin typeface="Arial" panose="020B0604020202020204" pitchFamily="34" charset="0"/>
                <a:cs typeface="Arial" panose="020B0604020202020204" pitchFamily="34" charset="0"/>
              </a:rPr>
              <a:t>It is a syndrome primarily caused by a weakened or improperly functioning lower esophageal sphincter (LES), which normally prevents stomach contents from flowing back into the esophagus. This backflow of stomach acid (and sometimes bile) irritates the esophageal lining, leading to symptoms like burning and coughing. </a:t>
            </a:r>
            <a:endParaRPr lang="es-A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342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E95A7-067F-EEA9-BD98-B88DC26E4E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9D118D-D1A6-A162-5F8F-F8DBC46FED12}"/>
              </a:ext>
            </a:extLst>
          </p:cNvPr>
          <p:cNvSpPr>
            <a:spLocks noGrp="1"/>
          </p:cNvSpPr>
          <p:nvPr>
            <p:ph type="title"/>
          </p:nvPr>
        </p:nvSpPr>
        <p:spPr/>
        <p:txBody>
          <a:bodyPr>
            <a:normAutofit fontScale="90000"/>
          </a:bodyPr>
          <a:lstStyle/>
          <a:p>
            <a:r>
              <a:rPr lang="en-US" dirty="0">
                <a:solidFill>
                  <a:srgbClr val="00B0F0"/>
                </a:solidFill>
                <a:latin typeface="Copperplate Gothic Bold" panose="020E0705020206020404" pitchFamily="34" charset="0"/>
              </a:rPr>
              <a:t>What is Peptic Ulcer Disease?</a:t>
            </a:r>
            <a:endParaRPr lang="es-AR" dirty="0">
              <a:solidFill>
                <a:srgbClr val="00B0F0"/>
              </a:solidFill>
              <a:latin typeface="Copperplate Gothic Bold" panose="020E0705020206020404" pitchFamily="34" charset="0"/>
            </a:endParaRPr>
          </a:p>
        </p:txBody>
      </p:sp>
      <p:sp>
        <p:nvSpPr>
          <p:cNvPr id="3" name="TextBox 2">
            <a:extLst>
              <a:ext uri="{FF2B5EF4-FFF2-40B4-BE49-F238E27FC236}">
                <a16:creationId xmlns:a16="http://schemas.microsoft.com/office/drawing/2014/main" id="{EDE1EA15-3299-1459-F665-F0DCF834C57B}"/>
              </a:ext>
            </a:extLst>
          </p:cNvPr>
          <p:cNvSpPr txBox="1"/>
          <p:nvPr/>
        </p:nvSpPr>
        <p:spPr>
          <a:xfrm>
            <a:off x="762000" y="1752600"/>
            <a:ext cx="7924800" cy="3970318"/>
          </a:xfrm>
          <a:prstGeom prst="rect">
            <a:avLst/>
          </a:prstGeom>
          <a:noFill/>
        </p:spPr>
        <p:txBody>
          <a:bodyPr wrap="square" rtlCol="0">
            <a:spAutoFit/>
          </a:bodyPr>
          <a:lstStyle/>
          <a:p>
            <a:r>
              <a:rPr lang="en-US" sz="2800" dirty="0">
                <a:solidFill>
                  <a:srgbClr val="001D35"/>
                </a:solidFill>
                <a:latin typeface="Arial" panose="020B0604020202020204" pitchFamily="34" charset="0"/>
                <a:cs typeface="Arial" panose="020B0604020202020204" pitchFamily="34" charset="0"/>
              </a:rPr>
              <a:t>A condition in which open ulcers developed in the upper GI tract  causing AC IN symptoms.</a:t>
            </a:r>
            <a:r>
              <a:rPr lang="en-US" sz="2800" dirty="0">
                <a:latin typeface="Arial" panose="020B0604020202020204" pitchFamily="34" charset="0"/>
                <a:cs typeface="Arial" panose="020B0604020202020204" pitchFamily="34" charset="0"/>
              </a:rPr>
              <a:t>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An ulcer</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is a benign macroscopic break in the mucosal lining of the stomach, the duodenum or occasionally the lower esophagus. The breach in the mucosa extends through the muscularis mucosae into the submucosa or even deeper</a:t>
            </a:r>
            <a:r>
              <a:rPr lang="en-US" sz="2800" dirty="0"/>
              <a:t>. </a:t>
            </a:r>
          </a:p>
          <a:p>
            <a:endParaRPr lang="es-AR" sz="2800" dirty="0">
              <a:solidFill>
                <a:srgbClr val="0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920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17CE4-E6E1-0007-4BFC-E0D90FDEB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B0933-6CF8-6F8B-6F90-57CAC499FD2F}"/>
              </a:ext>
            </a:extLst>
          </p:cNvPr>
          <p:cNvSpPr>
            <a:spLocks noGrp="1"/>
          </p:cNvSpPr>
          <p:nvPr>
            <p:ph type="title"/>
          </p:nvPr>
        </p:nvSpPr>
        <p:spPr/>
        <p:txBody>
          <a:bodyPr>
            <a:normAutofit fontScale="90000"/>
          </a:bodyPr>
          <a:lstStyle/>
          <a:p>
            <a:r>
              <a:rPr lang="en-US" dirty="0">
                <a:solidFill>
                  <a:srgbClr val="00B0F0"/>
                </a:solidFill>
                <a:latin typeface="Copperplate Gothic Bold" panose="020E0705020206020404" pitchFamily="34" charset="0"/>
              </a:rPr>
              <a:t>What is Non - Ulcer Dyspepsia?</a:t>
            </a:r>
            <a:endParaRPr lang="es-AR" dirty="0">
              <a:solidFill>
                <a:srgbClr val="00B0F0"/>
              </a:solidFill>
              <a:latin typeface="Copperplate Gothic Bold" panose="020E0705020206020404" pitchFamily="34" charset="0"/>
            </a:endParaRPr>
          </a:p>
        </p:txBody>
      </p:sp>
      <p:sp>
        <p:nvSpPr>
          <p:cNvPr id="4" name="TextBox 3">
            <a:extLst>
              <a:ext uri="{FF2B5EF4-FFF2-40B4-BE49-F238E27FC236}">
                <a16:creationId xmlns:a16="http://schemas.microsoft.com/office/drawing/2014/main" id="{8A4F5AD6-1AAF-8DD6-F780-BDEA33C967F7}"/>
              </a:ext>
            </a:extLst>
          </p:cNvPr>
          <p:cNvSpPr txBox="1"/>
          <p:nvPr/>
        </p:nvSpPr>
        <p:spPr>
          <a:xfrm>
            <a:off x="438150" y="1676400"/>
            <a:ext cx="6324600" cy="2246769"/>
          </a:xfrm>
          <a:prstGeom prst="rect">
            <a:avLst/>
          </a:prstGeom>
          <a:noFill/>
        </p:spPr>
        <p:txBody>
          <a:bodyPr wrap="square">
            <a:spAutoFit/>
          </a:bodyPr>
          <a:lstStyle/>
          <a:p>
            <a:r>
              <a:rPr lang="en-US" sz="2800" dirty="0">
                <a:solidFill>
                  <a:srgbClr val="001D35"/>
                </a:solidFill>
                <a:latin typeface="Arial" panose="020B0604020202020204" pitchFamily="34" charset="0"/>
                <a:cs typeface="Arial" panose="020B0604020202020204" pitchFamily="34" charset="0"/>
              </a:rPr>
              <a:t>It is a chronic disorder characterized by an acid indigestion syndrome that occurs without ant identifiable structural and/or biochemical abnormality</a:t>
            </a:r>
          </a:p>
        </p:txBody>
      </p:sp>
      <p:pic>
        <p:nvPicPr>
          <p:cNvPr id="1026" name="Picture 2" descr="dyspepsia cartoon with indigestion and the caption 'Don't worry, Sir. Most of our customers get indigestion when they see the bill.' by KES">
            <a:extLst>
              <a:ext uri="{FF2B5EF4-FFF2-40B4-BE49-F238E27FC236}">
                <a16:creationId xmlns:a16="http://schemas.microsoft.com/office/drawing/2014/main" id="{FF75842D-5FA3-375E-1FE2-6EF49E29F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444" y="2642056"/>
            <a:ext cx="3329306" cy="428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621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5250</TotalTime>
  <Words>2211</Words>
  <Application>Microsoft Office PowerPoint</Application>
  <PresentationFormat>On-screen Show (4:3)</PresentationFormat>
  <Paragraphs>330</Paragraphs>
  <Slides>34</Slides>
  <Notes>2</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Aptos</vt:lpstr>
      <vt:lpstr>Arial</vt:lpstr>
      <vt:lpstr>Calibri</vt:lpstr>
      <vt:lpstr>Century Gothic</vt:lpstr>
      <vt:lpstr>Copperplate Gothic Bold</vt:lpstr>
      <vt:lpstr>Tahoma</vt:lpstr>
      <vt:lpstr>Trebuchet MS</vt:lpstr>
      <vt:lpstr>Wingdings</vt:lpstr>
      <vt:lpstr>World of Water</vt:lpstr>
      <vt:lpstr>Office Theme</vt:lpstr>
      <vt:lpstr>MANAGEMENT OF ACID INDIGESTION</vt:lpstr>
      <vt:lpstr>PowerPoint Presentation</vt:lpstr>
      <vt:lpstr>What is acid indigestion?</vt:lpstr>
      <vt:lpstr>PowerPoint Presentation</vt:lpstr>
      <vt:lpstr>Pathologies associated with acid indigestion</vt:lpstr>
      <vt:lpstr>The three major etiologies  causing acid indigestion</vt:lpstr>
      <vt:lpstr>What is Gastro-esophageal Reflux?</vt:lpstr>
      <vt:lpstr>What is Peptic Ulcer Disease?</vt:lpstr>
      <vt:lpstr>What is Non - Ulcer Dyspepsia?</vt:lpstr>
      <vt:lpstr>PowerPoint Presentation</vt:lpstr>
      <vt:lpstr>PUD in the good old days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Lower esophageal sphincter</vt:lpstr>
      <vt:lpstr>LES made  relatively simple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Surgery for acid indigestion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Jose Meeroff</cp:lastModifiedBy>
  <cp:revision>302</cp:revision>
  <dcterms:created xsi:type="dcterms:W3CDTF">2012-05-12T03:28:34Z</dcterms:created>
  <dcterms:modified xsi:type="dcterms:W3CDTF">2025-06-30T16:50:47Z</dcterms:modified>
</cp:coreProperties>
</file>