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54"/>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Lst>
  <p:sldSz cx="12192000" cy="6858000"/>
  <p:notesSz cx="6858000" cy="9296400"/>
  <p:embeddedFontLst>
    <p:embeddedFont>
      <p:font typeface="Helvetica Neue" panose="020B0604020202020204" charset="0"/>
      <p:regular r:id="rId55"/>
      <p:bold r:id="rId56"/>
      <p:italic r:id="rId57"/>
      <p:boldItalic r:id="rId58"/>
    </p:embeddedFont>
    <p:embeddedFont>
      <p:font typeface="Pacifico" panose="00000500000000000000" pitchFamily="2" charset="0"/>
      <p:regular r:id="rId59"/>
    </p:embeddedFont>
    <p:embeddedFont>
      <p:font typeface="Play" panose="020B0604020202020204" charset="0"/>
      <p:regular r:id="rId60"/>
      <p:bold r:id="rId6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65" roundtripDataSignature="AMtx7mg2Iwm0Nr86zoigWYDTB+KebO08Bw=="/>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5" d="100"/>
          <a:sy n="105" d="100"/>
        </p:scale>
        <p:origin x="798" y="9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font" Target="fonts/font1.fntdata"/><Relationship Id="rId68"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font" Target="fonts/font4.fntdata"/><Relationship Id="rId66"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font" Target="fonts/font7.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2.fntdata"/><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5.fntdata"/><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3.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6.fntdata"/><Relationship Id="rId65" Type="http://customschemas.google.com/relationships/presentationmetadata" Target="meta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66434"/>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3884613" y="0"/>
            <a:ext cx="2971800" cy="466434"/>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6413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73892"/>
            <a:ext cx="5486400" cy="366045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9pPr>
          </a:lstStyle>
          <a:p>
            <a:endParaRPr/>
          </a:p>
        </p:txBody>
      </p:sp>
      <p:sp>
        <p:nvSpPr>
          <p:cNvPr id="7" name="Google Shape;7;n"/>
          <p:cNvSpPr txBox="1">
            <a:spLocks noGrp="1"/>
          </p:cNvSpPr>
          <p:nvPr>
            <p:ph type="ftr" idx="11"/>
          </p:nvPr>
        </p:nvSpPr>
        <p:spPr>
          <a:xfrm>
            <a:off x="0" y="8829967"/>
            <a:ext cx="2971800" cy="466433"/>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3884613" y="8829967"/>
            <a:ext cx="2971800" cy="466433"/>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Arial"/>
                <a:ea typeface="Arial"/>
                <a:cs typeface="Arial"/>
                <a:sym typeface="Arial"/>
              </a:rPr>
              <a:t>‹#›</a:t>
            </a:fld>
            <a:endParaRPr sz="1200" b="0" i="0" u="none" strike="noStrike" cap="none">
              <a:solidFill>
                <a:schemeClr val="dk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3" Type="http://schemas.openxmlformats.org/officeDocument/2006/relationships/hyperlink" Target="https://www.jacc.org/doi/10.1016/j.jacc.2024.08.029#core-collateral-bib9" TargetMode="External"/><Relationship Id="rId2" Type="http://schemas.openxmlformats.org/officeDocument/2006/relationships/slide" Target="../slides/slide50.xml"/><Relationship Id="rId1" Type="http://schemas.openxmlformats.org/officeDocument/2006/relationships/notesMaster" Target="../notesMasters/notesMaster1.xml"/><Relationship Id="rId5" Type="http://schemas.openxmlformats.org/officeDocument/2006/relationships/hyperlink" Target="https://www.jacc.org/doi/10.1016/j.jacc.2024.08.029#core-collateral-bib8" TargetMode="External"/><Relationship Id="rId4" Type="http://schemas.openxmlformats.org/officeDocument/2006/relationships/hyperlink" Target="https://www.jacc.org/doi/10.1016/j.jacc.2024.08.029#core-collateral-bib10" TargetMode="Externa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p1:notes"/>
          <p:cNvSpPr>
            <a:spLocks noGrp="1" noRot="1" noChangeAspect="1"/>
          </p:cNvSpPr>
          <p:nvPr>
            <p:ph type="sldImg" idx="2"/>
          </p:nvPr>
        </p:nvSpPr>
        <p:spPr>
          <a:xfrm>
            <a:off x="6413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1" name="Google Shape;91;p1:notes"/>
          <p:cNvSpPr txBox="1">
            <a:spLocks noGrp="1"/>
          </p:cNvSpPr>
          <p:nvPr>
            <p:ph type="body" idx="1"/>
          </p:nvPr>
        </p:nvSpPr>
        <p:spPr>
          <a:xfrm>
            <a:off x="685800" y="4473892"/>
            <a:ext cx="5486400" cy="3660458"/>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sz="1100"/>
              <a:t>Introduce the topic briefly (1–2 min). Highlight the trial’s relevance to perioperative management</a:t>
            </a:r>
            <a:endParaRPr/>
          </a:p>
        </p:txBody>
      </p:sp>
      <p:sp>
        <p:nvSpPr>
          <p:cNvPr id="92" name="Google Shape;92;p1:notes"/>
          <p:cNvSpPr txBox="1">
            <a:spLocks noGrp="1"/>
          </p:cNvSpPr>
          <p:nvPr>
            <p:ph type="sldNum" idx="12"/>
          </p:nvPr>
        </p:nvSpPr>
        <p:spPr>
          <a:xfrm>
            <a:off x="3884613" y="8829967"/>
            <a:ext cx="2971800" cy="466433"/>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g363d8d5656f_0_55:notes"/>
          <p:cNvSpPr txBox="1">
            <a:spLocks noGrp="1"/>
          </p:cNvSpPr>
          <p:nvPr>
            <p:ph type="body" idx="1"/>
          </p:nvPr>
        </p:nvSpPr>
        <p:spPr>
          <a:xfrm>
            <a:off x="685800" y="4473893"/>
            <a:ext cx="5486400" cy="3660610"/>
          </a:xfrm>
          <a:prstGeom prst="rect">
            <a:avLst/>
          </a:prstGeom>
          <a:noFill/>
          <a:ln>
            <a:noFill/>
          </a:ln>
        </p:spPr>
        <p:txBody>
          <a:bodyPr spcFirstLastPara="1" wrap="square" lIns="91425" tIns="45700" rIns="91425" bIns="45700" anchor="t" anchorCtr="0">
            <a:noAutofit/>
          </a:bodyPr>
          <a:lstStyle/>
          <a:p>
            <a:pPr marL="228600" lvl="0" indent="-228600" algn="l" rtl="0">
              <a:lnSpc>
                <a:spcPct val="120000"/>
              </a:lnSpc>
              <a:spcBef>
                <a:spcPts val="1000"/>
              </a:spcBef>
              <a:spcAft>
                <a:spcPts val="0"/>
              </a:spcAft>
              <a:buSzPts val="2000"/>
              <a:buFont typeface="Helvetica Neue"/>
              <a:buChar char="•"/>
            </a:pPr>
            <a:r>
              <a:rPr lang="en-US" sz="2000">
                <a:latin typeface="Helvetica Neue"/>
                <a:ea typeface="Helvetica Neue"/>
                <a:cs typeface="Helvetica Neue"/>
                <a:sym typeface="Helvetica Neue"/>
              </a:rPr>
              <a:t>Secondary MR with HFrEF: Standard GDMT (ARNi, BB, MRA, SGLT2i)</a:t>
            </a:r>
            <a:endParaRPr sz="2000">
              <a:latin typeface="Helvetica Neue"/>
              <a:ea typeface="Helvetica Neue"/>
              <a:cs typeface="Helvetica Neue"/>
              <a:sym typeface="Helvetica Neue"/>
            </a:endParaRPr>
          </a:p>
          <a:p>
            <a:pPr marL="228600" lvl="0" indent="-228600" algn="l" rtl="0">
              <a:lnSpc>
                <a:spcPct val="120000"/>
              </a:lnSpc>
              <a:spcBef>
                <a:spcPts val="1000"/>
              </a:spcBef>
              <a:spcAft>
                <a:spcPts val="0"/>
              </a:spcAft>
              <a:buSzPts val="2000"/>
              <a:buFont typeface="Helvetica Neue"/>
              <a:buChar char="•"/>
            </a:pPr>
            <a:r>
              <a:rPr lang="en-US" sz="2000">
                <a:latin typeface="Helvetica Neue"/>
                <a:ea typeface="Helvetica Neue"/>
                <a:cs typeface="Helvetica Neue"/>
                <a:sym typeface="Helvetica Neue"/>
              </a:rPr>
              <a:t>Get a Cardiologist involved  (The guideline also recommends HF specialists involvement)</a:t>
            </a:r>
            <a:endParaRPr sz="2000">
              <a:latin typeface="Helvetica Neue"/>
              <a:ea typeface="Helvetica Neue"/>
              <a:cs typeface="Helvetica Neue"/>
              <a:sym typeface="Helvetica Neue"/>
            </a:endParaRPr>
          </a:p>
        </p:txBody>
      </p:sp>
      <p:sp>
        <p:nvSpPr>
          <p:cNvPr id="153" name="Google Shape;153;g363d8d5656f_0_55:notes"/>
          <p:cNvSpPr>
            <a:spLocks noGrp="1" noRot="1" noChangeAspect="1"/>
          </p:cNvSpPr>
          <p:nvPr>
            <p:ph type="sldImg" idx="2"/>
          </p:nvPr>
        </p:nvSpPr>
        <p:spPr>
          <a:xfrm>
            <a:off x="6413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g363d8d5656f_0_61:notes"/>
          <p:cNvSpPr txBox="1">
            <a:spLocks noGrp="1"/>
          </p:cNvSpPr>
          <p:nvPr>
            <p:ph type="body" idx="1"/>
          </p:nvPr>
        </p:nvSpPr>
        <p:spPr>
          <a:xfrm>
            <a:off x="685800" y="4473893"/>
            <a:ext cx="5486400" cy="3660610"/>
          </a:xfrm>
          <a:prstGeom prst="rect">
            <a:avLst/>
          </a:prstGeom>
          <a:noFill/>
          <a:ln>
            <a:noFill/>
          </a:ln>
        </p:spPr>
        <p:txBody>
          <a:bodyPr spcFirstLastPara="1" wrap="square" lIns="91425" tIns="45700" rIns="91425" bIns="45700" anchor="t" anchorCtr="0">
            <a:noAutofit/>
          </a:bodyPr>
          <a:lstStyle/>
          <a:p>
            <a:pPr marL="228600" lvl="0" indent="-228600" algn="l" rtl="0">
              <a:lnSpc>
                <a:spcPct val="120000"/>
              </a:lnSpc>
              <a:spcBef>
                <a:spcPts val="1000"/>
              </a:spcBef>
              <a:spcAft>
                <a:spcPts val="0"/>
              </a:spcAft>
              <a:buSzPts val="2000"/>
              <a:buFont typeface="Helvetica Neue"/>
              <a:buChar char="•"/>
            </a:pPr>
            <a:r>
              <a:rPr lang="en-US" sz="2000">
                <a:latin typeface="Helvetica Neue"/>
                <a:ea typeface="Helvetica Neue"/>
                <a:cs typeface="Helvetica Neue"/>
                <a:sym typeface="Helvetica Neue"/>
              </a:rPr>
              <a:t>Intervention carried Class 2a recommendation, at best</a:t>
            </a:r>
            <a:endParaRPr sz="2000">
              <a:latin typeface="Helvetica Neue"/>
              <a:ea typeface="Helvetica Neue"/>
              <a:cs typeface="Helvetica Neue"/>
              <a:sym typeface="Helvetica Neue"/>
            </a:endParaRPr>
          </a:p>
          <a:p>
            <a:pPr marL="457200" lvl="0" indent="0" algn="l" rtl="0">
              <a:lnSpc>
                <a:spcPct val="120000"/>
              </a:lnSpc>
              <a:spcBef>
                <a:spcPts val="1000"/>
              </a:spcBef>
              <a:spcAft>
                <a:spcPts val="0"/>
              </a:spcAft>
              <a:buNone/>
            </a:pPr>
            <a:endParaRPr sz="2000">
              <a:latin typeface="Helvetica Neue"/>
              <a:ea typeface="Helvetica Neue"/>
              <a:cs typeface="Helvetica Neue"/>
              <a:sym typeface="Helvetica Neue"/>
            </a:endParaRPr>
          </a:p>
        </p:txBody>
      </p:sp>
      <p:sp>
        <p:nvSpPr>
          <p:cNvPr id="159" name="Google Shape;159;g363d8d5656f_0_61:notes"/>
          <p:cNvSpPr>
            <a:spLocks noGrp="1" noRot="1" noChangeAspect="1"/>
          </p:cNvSpPr>
          <p:nvPr>
            <p:ph type="sldImg" idx="2"/>
          </p:nvPr>
        </p:nvSpPr>
        <p:spPr>
          <a:xfrm>
            <a:off x="6413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g363d8d5656f_0_67:notes"/>
          <p:cNvSpPr txBox="1">
            <a:spLocks noGrp="1"/>
          </p:cNvSpPr>
          <p:nvPr>
            <p:ph type="body" idx="1"/>
          </p:nvPr>
        </p:nvSpPr>
        <p:spPr>
          <a:xfrm>
            <a:off x="685800" y="4473893"/>
            <a:ext cx="5486400" cy="3660610"/>
          </a:xfrm>
          <a:prstGeom prst="rect">
            <a:avLst/>
          </a:prstGeom>
          <a:noFill/>
          <a:ln>
            <a:noFill/>
          </a:ln>
        </p:spPr>
        <p:txBody>
          <a:bodyPr spcFirstLastPara="1" wrap="square" lIns="91425" tIns="45700" rIns="91425" bIns="45700" anchor="t" anchorCtr="0">
            <a:noAutofit/>
          </a:bodyPr>
          <a:lstStyle/>
          <a:p>
            <a:pPr marL="228600" lvl="0" indent="-228600" algn="l" rtl="0">
              <a:lnSpc>
                <a:spcPct val="120000"/>
              </a:lnSpc>
              <a:spcBef>
                <a:spcPts val="1000"/>
              </a:spcBef>
              <a:spcAft>
                <a:spcPts val="0"/>
              </a:spcAft>
              <a:buSzPts val="2000"/>
              <a:buFont typeface="Helvetica Neue"/>
              <a:buChar char="•"/>
            </a:pPr>
            <a:r>
              <a:rPr lang="en-US" sz="2000">
                <a:latin typeface="Helvetica Neue"/>
                <a:ea typeface="Helvetica Neue"/>
                <a:cs typeface="Helvetica Neue"/>
                <a:sym typeface="Helvetica Neue"/>
              </a:rPr>
              <a:t>Intervention carried Class 2a recommendation, at best</a:t>
            </a:r>
            <a:endParaRPr sz="2000">
              <a:latin typeface="Helvetica Neue"/>
              <a:ea typeface="Helvetica Neue"/>
              <a:cs typeface="Helvetica Neue"/>
              <a:sym typeface="Helvetica Neue"/>
            </a:endParaRPr>
          </a:p>
          <a:p>
            <a:pPr marL="457200" lvl="0" indent="0" algn="l" rtl="0">
              <a:lnSpc>
                <a:spcPct val="120000"/>
              </a:lnSpc>
              <a:spcBef>
                <a:spcPts val="1000"/>
              </a:spcBef>
              <a:spcAft>
                <a:spcPts val="0"/>
              </a:spcAft>
              <a:buNone/>
            </a:pPr>
            <a:endParaRPr sz="2000">
              <a:latin typeface="Helvetica Neue"/>
              <a:ea typeface="Helvetica Neue"/>
              <a:cs typeface="Helvetica Neue"/>
              <a:sym typeface="Helvetica Neue"/>
            </a:endParaRPr>
          </a:p>
        </p:txBody>
      </p:sp>
      <p:sp>
        <p:nvSpPr>
          <p:cNvPr id="165" name="Google Shape;165;g363d8d5656f_0_67:notes"/>
          <p:cNvSpPr>
            <a:spLocks noGrp="1" noRot="1" noChangeAspect="1"/>
          </p:cNvSpPr>
          <p:nvPr>
            <p:ph type="sldImg" idx="2"/>
          </p:nvPr>
        </p:nvSpPr>
        <p:spPr>
          <a:xfrm>
            <a:off x="6413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g363d8d5656f_0_73:notes"/>
          <p:cNvSpPr txBox="1">
            <a:spLocks noGrp="1"/>
          </p:cNvSpPr>
          <p:nvPr>
            <p:ph type="body" idx="1"/>
          </p:nvPr>
        </p:nvSpPr>
        <p:spPr>
          <a:xfrm>
            <a:off x="685800" y="4473893"/>
            <a:ext cx="5486400" cy="3660610"/>
          </a:xfrm>
          <a:prstGeom prst="rect">
            <a:avLst/>
          </a:prstGeom>
          <a:noFill/>
          <a:ln>
            <a:noFill/>
          </a:ln>
        </p:spPr>
        <p:txBody>
          <a:bodyPr spcFirstLastPara="1" wrap="square" lIns="91425" tIns="45700" rIns="91425" bIns="45700" anchor="t" anchorCtr="0">
            <a:noAutofit/>
          </a:bodyPr>
          <a:lstStyle/>
          <a:p>
            <a:pPr marL="228600" lvl="0" indent="-228600" algn="l" rtl="0">
              <a:lnSpc>
                <a:spcPct val="120000"/>
              </a:lnSpc>
              <a:spcBef>
                <a:spcPts val="1000"/>
              </a:spcBef>
              <a:spcAft>
                <a:spcPts val="0"/>
              </a:spcAft>
              <a:buSzPts val="2000"/>
              <a:buFont typeface="Helvetica Neue"/>
              <a:buChar char="•"/>
            </a:pPr>
            <a:r>
              <a:rPr lang="en-US" sz="2000">
                <a:latin typeface="Helvetica Neue"/>
                <a:ea typeface="Helvetica Neue"/>
                <a:cs typeface="Helvetica Neue"/>
                <a:sym typeface="Helvetica Neue"/>
              </a:rPr>
              <a:t>Time will fail us if we want to highlight the European Society of Cardiologists (ESC) guidlines</a:t>
            </a:r>
            <a:endParaRPr sz="2000">
              <a:latin typeface="Helvetica Neue"/>
              <a:ea typeface="Helvetica Neue"/>
              <a:cs typeface="Helvetica Neue"/>
              <a:sym typeface="Helvetica Neue"/>
            </a:endParaRPr>
          </a:p>
          <a:p>
            <a:pPr marL="457200" lvl="0" indent="0" algn="l" rtl="0">
              <a:lnSpc>
                <a:spcPct val="120000"/>
              </a:lnSpc>
              <a:spcBef>
                <a:spcPts val="1000"/>
              </a:spcBef>
              <a:spcAft>
                <a:spcPts val="0"/>
              </a:spcAft>
              <a:buNone/>
            </a:pPr>
            <a:endParaRPr sz="2000">
              <a:latin typeface="Helvetica Neue"/>
              <a:ea typeface="Helvetica Neue"/>
              <a:cs typeface="Helvetica Neue"/>
              <a:sym typeface="Helvetica Neue"/>
            </a:endParaRPr>
          </a:p>
        </p:txBody>
      </p:sp>
      <p:sp>
        <p:nvSpPr>
          <p:cNvPr id="171" name="Google Shape;171;g363d8d5656f_0_73:notes"/>
          <p:cNvSpPr>
            <a:spLocks noGrp="1" noRot="1" noChangeAspect="1"/>
          </p:cNvSpPr>
          <p:nvPr>
            <p:ph type="sldImg" idx="2"/>
          </p:nvPr>
        </p:nvSpPr>
        <p:spPr>
          <a:xfrm>
            <a:off x="6413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g363d8d5656f_0_79:notes"/>
          <p:cNvSpPr txBox="1">
            <a:spLocks noGrp="1"/>
          </p:cNvSpPr>
          <p:nvPr>
            <p:ph type="body" idx="1"/>
          </p:nvPr>
        </p:nvSpPr>
        <p:spPr>
          <a:xfrm>
            <a:off x="685800" y="4473893"/>
            <a:ext cx="5486400" cy="3660610"/>
          </a:xfrm>
          <a:prstGeom prst="rect">
            <a:avLst/>
          </a:prstGeom>
          <a:noFill/>
          <a:ln>
            <a:noFill/>
          </a:ln>
        </p:spPr>
        <p:txBody>
          <a:bodyPr spcFirstLastPara="1" wrap="square" lIns="91425" tIns="45700" rIns="91425" bIns="45700" anchor="t" anchorCtr="0">
            <a:noAutofit/>
          </a:bodyPr>
          <a:lstStyle/>
          <a:p>
            <a:pPr marL="228600" lvl="0" indent="-228600" algn="l" rtl="0">
              <a:lnSpc>
                <a:spcPct val="120000"/>
              </a:lnSpc>
              <a:spcBef>
                <a:spcPts val="1000"/>
              </a:spcBef>
              <a:spcAft>
                <a:spcPts val="0"/>
              </a:spcAft>
              <a:buSzPts val="2000"/>
              <a:buFont typeface="Helvetica Neue"/>
              <a:buChar char="•"/>
            </a:pPr>
            <a:r>
              <a:rPr lang="en-US" sz="2000">
                <a:latin typeface="Helvetica Neue"/>
                <a:ea typeface="Helvetica Neue"/>
                <a:cs typeface="Helvetica Neue"/>
                <a:sym typeface="Helvetica Neue"/>
              </a:rPr>
              <a:t>Time will fail us if we want to highlight the European Society of Cardiologists (ESC) guidlines</a:t>
            </a:r>
            <a:endParaRPr sz="2000">
              <a:latin typeface="Helvetica Neue"/>
              <a:ea typeface="Helvetica Neue"/>
              <a:cs typeface="Helvetica Neue"/>
              <a:sym typeface="Helvetica Neue"/>
            </a:endParaRPr>
          </a:p>
          <a:p>
            <a:pPr marL="457200" lvl="0" indent="0" algn="l" rtl="0">
              <a:lnSpc>
                <a:spcPct val="120000"/>
              </a:lnSpc>
              <a:spcBef>
                <a:spcPts val="1000"/>
              </a:spcBef>
              <a:spcAft>
                <a:spcPts val="0"/>
              </a:spcAft>
              <a:buNone/>
            </a:pPr>
            <a:endParaRPr sz="2000">
              <a:latin typeface="Helvetica Neue"/>
              <a:ea typeface="Helvetica Neue"/>
              <a:cs typeface="Helvetica Neue"/>
              <a:sym typeface="Helvetica Neue"/>
            </a:endParaRPr>
          </a:p>
        </p:txBody>
      </p:sp>
      <p:sp>
        <p:nvSpPr>
          <p:cNvPr id="176" name="Google Shape;176;g363d8d5656f_0_79:notes"/>
          <p:cNvSpPr>
            <a:spLocks noGrp="1" noRot="1" noChangeAspect="1"/>
          </p:cNvSpPr>
          <p:nvPr>
            <p:ph type="sldImg" idx="2"/>
          </p:nvPr>
        </p:nvSpPr>
        <p:spPr>
          <a:xfrm>
            <a:off x="6413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g363d8d5656f_0_84:notes"/>
          <p:cNvSpPr txBox="1">
            <a:spLocks noGrp="1"/>
          </p:cNvSpPr>
          <p:nvPr>
            <p:ph type="body" idx="1"/>
          </p:nvPr>
        </p:nvSpPr>
        <p:spPr>
          <a:xfrm>
            <a:off x="685800" y="4473893"/>
            <a:ext cx="5486400" cy="3660610"/>
          </a:xfrm>
          <a:prstGeom prst="rect">
            <a:avLst/>
          </a:prstGeom>
          <a:noFill/>
          <a:ln>
            <a:noFill/>
          </a:ln>
        </p:spPr>
        <p:txBody>
          <a:bodyPr spcFirstLastPara="1" wrap="square" lIns="91425" tIns="45700" rIns="91425" bIns="45700" anchor="t" anchorCtr="0">
            <a:noAutofit/>
          </a:bodyPr>
          <a:lstStyle/>
          <a:p>
            <a:pPr marL="228600" lvl="0" indent="-228600" algn="l" rtl="0">
              <a:lnSpc>
                <a:spcPct val="120000"/>
              </a:lnSpc>
              <a:spcBef>
                <a:spcPts val="1000"/>
              </a:spcBef>
              <a:spcAft>
                <a:spcPts val="0"/>
              </a:spcAft>
              <a:buSzPts val="2000"/>
              <a:buFont typeface="Helvetica Neue"/>
              <a:buChar char="•"/>
            </a:pPr>
            <a:r>
              <a:rPr lang="en-US" sz="2000">
                <a:latin typeface="Helvetica Neue"/>
                <a:ea typeface="Helvetica Neue"/>
                <a:cs typeface="Helvetica Neue"/>
                <a:sym typeface="Helvetica Neue"/>
              </a:rPr>
              <a:t>Time will fail us if we want to highlight the European Society of Cardiologists (ESC) guidelines. Here is where these major guidelines agree and disagree.</a:t>
            </a:r>
            <a:endParaRPr sz="2000">
              <a:latin typeface="Helvetica Neue"/>
              <a:ea typeface="Helvetica Neue"/>
              <a:cs typeface="Helvetica Neue"/>
              <a:sym typeface="Helvetica Neue"/>
            </a:endParaRPr>
          </a:p>
          <a:p>
            <a:pPr marL="457200" lvl="0" indent="0" algn="l" rtl="0">
              <a:lnSpc>
                <a:spcPct val="120000"/>
              </a:lnSpc>
              <a:spcBef>
                <a:spcPts val="1000"/>
              </a:spcBef>
              <a:spcAft>
                <a:spcPts val="0"/>
              </a:spcAft>
              <a:buNone/>
            </a:pPr>
            <a:endParaRPr sz="2000">
              <a:latin typeface="Helvetica Neue"/>
              <a:ea typeface="Helvetica Neue"/>
              <a:cs typeface="Helvetica Neue"/>
              <a:sym typeface="Helvetica Neue"/>
            </a:endParaRPr>
          </a:p>
        </p:txBody>
      </p:sp>
      <p:sp>
        <p:nvSpPr>
          <p:cNvPr id="182" name="Google Shape;182;g363d8d5656f_0_84:notes"/>
          <p:cNvSpPr>
            <a:spLocks noGrp="1" noRot="1" noChangeAspect="1"/>
          </p:cNvSpPr>
          <p:nvPr>
            <p:ph type="sldImg" idx="2"/>
          </p:nvPr>
        </p:nvSpPr>
        <p:spPr>
          <a:xfrm>
            <a:off x="6413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g363d8d5656f_0_89:notes"/>
          <p:cNvSpPr txBox="1">
            <a:spLocks noGrp="1"/>
          </p:cNvSpPr>
          <p:nvPr>
            <p:ph type="body" idx="1"/>
          </p:nvPr>
        </p:nvSpPr>
        <p:spPr>
          <a:xfrm>
            <a:off x="685800" y="4473893"/>
            <a:ext cx="5486400" cy="3660610"/>
          </a:xfrm>
          <a:prstGeom prst="rect">
            <a:avLst/>
          </a:prstGeom>
          <a:noFill/>
          <a:ln>
            <a:noFill/>
          </a:ln>
        </p:spPr>
        <p:txBody>
          <a:bodyPr spcFirstLastPara="1" wrap="square" lIns="91425" tIns="45700" rIns="91425" bIns="45700" anchor="t" anchorCtr="0">
            <a:noAutofit/>
          </a:bodyPr>
          <a:lstStyle/>
          <a:p>
            <a:pPr marL="228600" lvl="0" indent="-228600" algn="l" rtl="0">
              <a:lnSpc>
                <a:spcPct val="120000"/>
              </a:lnSpc>
              <a:spcBef>
                <a:spcPts val="1000"/>
              </a:spcBef>
              <a:spcAft>
                <a:spcPts val="0"/>
              </a:spcAft>
              <a:buSzPts val="2000"/>
              <a:buFont typeface="Helvetica Neue"/>
              <a:buChar char="•"/>
            </a:pPr>
            <a:r>
              <a:rPr lang="en-US" sz="2000">
                <a:latin typeface="Helvetica Neue"/>
                <a:ea typeface="Helvetica Neue"/>
                <a:cs typeface="Helvetica Neue"/>
                <a:sym typeface="Helvetica Neue"/>
              </a:rPr>
              <a:t>We needed more evidence</a:t>
            </a:r>
            <a:endParaRPr sz="2000">
              <a:latin typeface="Helvetica Neue"/>
              <a:ea typeface="Helvetica Neue"/>
              <a:cs typeface="Helvetica Neue"/>
              <a:sym typeface="Helvetica Neue"/>
            </a:endParaRPr>
          </a:p>
        </p:txBody>
      </p:sp>
      <p:sp>
        <p:nvSpPr>
          <p:cNvPr id="188" name="Google Shape;188;g363d8d5656f_0_89:notes"/>
          <p:cNvSpPr>
            <a:spLocks noGrp="1" noRot="1" noChangeAspect="1"/>
          </p:cNvSpPr>
          <p:nvPr>
            <p:ph type="sldImg" idx="2"/>
          </p:nvPr>
        </p:nvSpPr>
        <p:spPr>
          <a:xfrm>
            <a:off x="6413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g363d8d5656f_0_119:notes"/>
          <p:cNvSpPr txBox="1">
            <a:spLocks noGrp="1"/>
          </p:cNvSpPr>
          <p:nvPr>
            <p:ph type="body" idx="1"/>
          </p:nvPr>
        </p:nvSpPr>
        <p:spPr>
          <a:xfrm>
            <a:off x="685800" y="4473893"/>
            <a:ext cx="5486400" cy="3660610"/>
          </a:xfrm>
          <a:prstGeom prst="rect">
            <a:avLst/>
          </a:prstGeom>
          <a:noFill/>
          <a:ln>
            <a:noFill/>
          </a:ln>
        </p:spPr>
        <p:txBody>
          <a:bodyPr spcFirstLastPara="1" wrap="square" lIns="91425" tIns="45700" rIns="91425" bIns="45700" anchor="t" anchorCtr="0">
            <a:noAutofit/>
          </a:bodyPr>
          <a:lstStyle/>
          <a:p>
            <a:pPr marL="457200" lvl="0" indent="-355600" algn="l" rtl="0">
              <a:lnSpc>
                <a:spcPct val="115000"/>
              </a:lnSpc>
              <a:spcBef>
                <a:spcPts val="0"/>
              </a:spcBef>
              <a:spcAft>
                <a:spcPts val="0"/>
              </a:spcAft>
              <a:buSzPts val="2000"/>
              <a:buFont typeface="Helvetica Neue"/>
              <a:buChar char="•"/>
            </a:pPr>
            <a:r>
              <a:rPr lang="en-US" sz="1800"/>
              <a:t>●</a:t>
            </a:r>
            <a:r>
              <a:rPr lang="en-US" sz="1700"/>
              <a:t>Evaluate clinical safety and efficacy of percutaneous MV repair plus medical therapy in patients with HF and secondary MR.</a:t>
            </a:r>
            <a:endParaRPr sz="1700"/>
          </a:p>
          <a:p>
            <a:pPr marL="457200" lvl="0" indent="-355600" algn="l" rtl="0">
              <a:lnSpc>
                <a:spcPct val="115000"/>
              </a:lnSpc>
              <a:spcBef>
                <a:spcPts val="0"/>
              </a:spcBef>
              <a:spcAft>
                <a:spcPts val="0"/>
              </a:spcAft>
              <a:buSzPts val="2000"/>
              <a:buFont typeface="Helvetica Neue"/>
              <a:buChar char="•"/>
            </a:pPr>
            <a:r>
              <a:rPr lang="en-US" sz="1800"/>
              <a:t>●</a:t>
            </a:r>
            <a:r>
              <a:rPr lang="en-US" sz="1700"/>
              <a:t>Multicenter, randomized, open label, controlled phase 3 trial across 37 centers in France from Dec. 2013 to March 2017, randomized 452 patients in 1:1 fashion to percutaneous MV repair + medical therapy vs medical therapy only</a:t>
            </a:r>
            <a:endParaRPr sz="1700"/>
          </a:p>
          <a:p>
            <a:pPr marL="457200" lvl="0" indent="-355600" algn="l" rtl="0">
              <a:lnSpc>
                <a:spcPct val="115000"/>
              </a:lnSpc>
              <a:spcBef>
                <a:spcPts val="0"/>
              </a:spcBef>
              <a:spcAft>
                <a:spcPts val="0"/>
              </a:spcAft>
              <a:buSzPts val="2000"/>
              <a:buFont typeface="Helvetica Neue"/>
              <a:buChar char="•"/>
            </a:pPr>
            <a:r>
              <a:rPr lang="en-US" sz="1800"/>
              <a:t>●</a:t>
            </a:r>
            <a:r>
              <a:rPr lang="en-US" sz="1700"/>
              <a:t>Eligible patients:</a:t>
            </a:r>
            <a:endParaRPr sz="1700"/>
          </a:p>
          <a:p>
            <a:pPr marL="457200" lvl="0" indent="-355600" algn="l" rtl="0">
              <a:lnSpc>
                <a:spcPct val="115000"/>
              </a:lnSpc>
              <a:spcBef>
                <a:spcPts val="0"/>
              </a:spcBef>
              <a:spcAft>
                <a:spcPts val="0"/>
              </a:spcAft>
              <a:buSzPts val="2000"/>
              <a:buFont typeface="Helvetica Neue"/>
              <a:buChar char="•"/>
            </a:pPr>
            <a:r>
              <a:rPr lang="en-US" sz="1800"/>
              <a:t>○</a:t>
            </a:r>
            <a:r>
              <a:rPr lang="en-US" sz="1700"/>
              <a:t>Severe MR with EROA &gt; 20 mm2 and Reg Vol 30 ml/beat (ESC guidelines)</a:t>
            </a:r>
            <a:endParaRPr sz="1700"/>
          </a:p>
          <a:p>
            <a:pPr marL="457200" lvl="0" indent="-355600" algn="l" rtl="0">
              <a:lnSpc>
                <a:spcPct val="115000"/>
              </a:lnSpc>
              <a:spcBef>
                <a:spcPts val="0"/>
              </a:spcBef>
              <a:spcAft>
                <a:spcPts val="0"/>
              </a:spcAft>
              <a:buSzPts val="2000"/>
              <a:buFont typeface="Helvetica Neue"/>
              <a:buChar char="•"/>
            </a:pPr>
            <a:r>
              <a:rPr lang="en-US" sz="1800"/>
              <a:t>○</a:t>
            </a:r>
            <a:r>
              <a:rPr lang="en-US" sz="1700"/>
              <a:t>LVEF 15 40% with NYHA class II-IV</a:t>
            </a:r>
            <a:endParaRPr sz="1700"/>
          </a:p>
          <a:p>
            <a:pPr marL="457200" lvl="0" indent="-355600" algn="l" rtl="0">
              <a:lnSpc>
                <a:spcPct val="115000"/>
              </a:lnSpc>
              <a:spcBef>
                <a:spcPts val="0"/>
              </a:spcBef>
              <a:spcAft>
                <a:spcPts val="0"/>
              </a:spcAft>
              <a:buSzPts val="2000"/>
              <a:buFont typeface="Helvetica Neue"/>
              <a:buChar char="•"/>
            </a:pPr>
            <a:r>
              <a:rPr lang="en-US" sz="1800"/>
              <a:t>○</a:t>
            </a:r>
            <a:r>
              <a:rPr lang="en-US" sz="1700"/>
              <a:t>Not eligible for MV surgery</a:t>
            </a:r>
            <a:endParaRPr sz="1700"/>
          </a:p>
          <a:p>
            <a:pPr marL="228600" lvl="0" indent="-247650" algn="l" rtl="0">
              <a:lnSpc>
                <a:spcPct val="120000"/>
              </a:lnSpc>
              <a:spcBef>
                <a:spcPts val="1000"/>
              </a:spcBef>
              <a:spcAft>
                <a:spcPts val="0"/>
              </a:spcAft>
              <a:buSzPts val="2300"/>
              <a:buFont typeface="Helvetica Neue"/>
              <a:buChar char="•"/>
            </a:pPr>
            <a:r>
              <a:rPr lang="en-US" sz="1700"/>
              <a:t>Primary efficacy outcome was composite of death from any cause or unplanned hospitalization for HF at 12 months after randomization</a:t>
            </a:r>
            <a:endParaRPr sz="2300">
              <a:latin typeface="Helvetica Neue"/>
              <a:ea typeface="Helvetica Neue"/>
              <a:cs typeface="Helvetica Neue"/>
              <a:sym typeface="Helvetica Neue"/>
            </a:endParaRPr>
          </a:p>
        </p:txBody>
      </p:sp>
      <p:sp>
        <p:nvSpPr>
          <p:cNvPr id="193" name="Google Shape;193;g363d8d5656f_0_119:notes"/>
          <p:cNvSpPr>
            <a:spLocks noGrp="1" noRot="1" noChangeAspect="1"/>
          </p:cNvSpPr>
          <p:nvPr>
            <p:ph type="sldImg" idx="2"/>
          </p:nvPr>
        </p:nvSpPr>
        <p:spPr>
          <a:xfrm>
            <a:off x="6413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g363d8d5656f_0_94:notes"/>
          <p:cNvSpPr txBox="1">
            <a:spLocks noGrp="1"/>
          </p:cNvSpPr>
          <p:nvPr>
            <p:ph type="body" idx="1"/>
          </p:nvPr>
        </p:nvSpPr>
        <p:spPr>
          <a:xfrm>
            <a:off x="685800" y="4473893"/>
            <a:ext cx="5486400" cy="366061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None/>
            </a:pPr>
            <a:r>
              <a:rPr lang="en-US" sz="1600"/>
              <a:t>Evaluate the safety and effectiveness of the M-TEER in patients with HF and secondary MR who remained symptomatic despite GDMT.</a:t>
            </a:r>
            <a:endParaRPr sz="1600"/>
          </a:p>
          <a:p>
            <a:pPr marL="457200" lvl="0" indent="-336550" algn="l" rtl="0">
              <a:lnSpc>
                <a:spcPct val="115000"/>
              </a:lnSpc>
              <a:spcBef>
                <a:spcPts val="1200"/>
              </a:spcBef>
              <a:spcAft>
                <a:spcPts val="0"/>
              </a:spcAft>
              <a:buClr>
                <a:schemeClr val="dk1"/>
              </a:buClr>
              <a:buSzPts val="1700"/>
              <a:buChar char="•"/>
            </a:pPr>
            <a:r>
              <a:rPr lang="en-US" sz="1700">
                <a:latin typeface="Helvetica Neue"/>
                <a:ea typeface="Helvetica Neue"/>
                <a:cs typeface="Helvetica Neue"/>
                <a:sym typeface="Helvetica Neue"/>
              </a:rPr>
              <a:t>Study Design: Multicenter, randomized, open-label trial (78 centers, US &amp; Canada, Dec 2012–June 2017)</a:t>
            </a:r>
            <a:endParaRPr sz="1700">
              <a:latin typeface="Helvetica Neue"/>
              <a:ea typeface="Helvetica Neue"/>
              <a:cs typeface="Helvetica Neue"/>
              <a:sym typeface="Helvetica Neue"/>
            </a:endParaRPr>
          </a:p>
          <a:p>
            <a:pPr marL="457200" lvl="0" indent="-336550" algn="l" rtl="0">
              <a:lnSpc>
                <a:spcPct val="115000"/>
              </a:lnSpc>
              <a:spcBef>
                <a:spcPts val="0"/>
              </a:spcBef>
              <a:spcAft>
                <a:spcPts val="0"/>
              </a:spcAft>
              <a:buClr>
                <a:schemeClr val="dk1"/>
              </a:buClr>
              <a:buSzPts val="1700"/>
              <a:buChar char="•"/>
            </a:pPr>
            <a:r>
              <a:rPr lang="en-US" sz="1700">
                <a:latin typeface="Helvetica Neue"/>
                <a:ea typeface="Helvetica Neue"/>
                <a:cs typeface="Helvetica Neue"/>
                <a:sym typeface="Helvetica Neue"/>
              </a:rPr>
              <a:t>Participants: 614 patients with HF and secondary MR, randomized 1:1 to MitraClip + GDMT vs. GDMT only</a:t>
            </a:r>
            <a:endParaRPr sz="1700">
              <a:latin typeface="Helvetica Neue"/>
              <a:ea typeface="Helvetica Neue"/>
              <a:cs typeface="Helvetica Neue"/>
              <a:sym typeface="Helvetica Neue"/>
            </a:endParaRPr>
          </a:p>
          <a:p>
            <a:pPr marL="457200" lvl="0" indent="-336550" algn="l" rtl="0">
              <a:lnSpc>
                <a:spcPct val="115000"/>
              </a:lnSpc>
              <a:spcBef>
                <a:spcPts val="0"/>
              </a:spcBef>
              <a:spcAft>
                <a:spcPts val="0"/>
              </a:spcAft>
              <a:buClr>
                <a:schemeClr val="dk1"/>
              </a:buClr>
              <a:buSzPts val="1700"/>
              <a:buChar char="•"/>
            </a:pPr>
            <a:r>
              <a:rPr lang="en-US" sz="1700">
                <a:latin typeface="Helvetica Neue"/>
                <a:ea typeface="Helvetica Neue"/>
                <a:cs typeface="Helvetica Neue"/>
                <a:sym typeface="Helvetica Neue"/>
              </a:rPr>
              <a:t>Eligibility:</a:t>
            </a:r>
            <a:endParaRPr sz="1700">
              <a:latin typeface="Helvetica Neue"/>
              <a:ea typeface="Helvetica Neue"/>
              <a:cs typeface="Helvetica Neue"/>
              <a:sym typeface="Helvetica Neue"/>
            </a:endParaRPr>
          </a:p>
          <a:p>
            <a:pPr marL="914400" lvl="1" indent="-228600" algn="l" rtl="0">
              <a:lnSpc>
                <a:spcPct val="115000"/>
              </a:lnSpc>
              <a:spcBef>
                <a:spcPts val="0"/>
              </a:spcBef>
              <a:spcAft>
                <a:spcPts val="0"/>
              </a:spcAft>
              <a:buClr>
                <a:schemeClr val="dk1"/>
              </a:buClr>
              <a:buSzPts val="1700"/>
              <a:buFont typeface="Helvetica Neue"/>
              <a:buNone/>
            </a:pPr>
            <a:r>
              <a:rPr lang="en-US" sz="1700">
                <a:latin typeface="Helvetica Neue"/>
                <a:ea typeface="Helvetica Neue"/>
                <a:cs typeface="Helvetica Neue"/>
                <a:sym typeface="Helvetica Neue"/>
              </a:rPr>
              <a:t>Ischemic/non-ischemic cardiomyopathy, LVEF 20-50%, moderate-to-severe (3+/4+) MR</a:t>
            </a:r>
            <a:endParaRPr sz="1700">
              <a:latin typeface="Helvetica Neue"/>
              <a:ea typeface="Helvetica Neue"/>
              <a:cs typeface="Helvetica Neue"/>
              <a:sym typeface="Helvetica Neue"/>
            </a:endParaRPr>
          </a:p>
          <a:p>
            <a:pPr marL="914400" lvl="1" indent="-228600" algn="l" rtl="0">
              <a:lnSpc>
                <a:spcPct val="115000"/>
              </a:lnSpc>
              <a:spcBef>
                <a:spcPts val="0"/>
              </a:spcBef>
              <a:spcAft>
                <a:spcPts val="0"/>
              </a:spcAft>
              <a:buClr>
                <a:schemeClr val="dk1"/>
              </a:buClr>
              <a:buSzPts val="1700"/>
              <a:buFont typeface="Helvetica Neue"/>
              <a:buNone/>
            </a:pPr>
            <a:r>
              <a:rPr lang="en-US" sz="1700">
                <a:latin typeface="Helvetica Neue"/>
                <a:ea typeface="Helvetica Neue"/>
                <a:cs typeface="Helvetica Neue"/>
                <a:sym typeface="Helvetica Neue"/>
              </a:rPr>
              <a:t>Symptomatic (NYHA II, III, IVa) despite optimal GDMT</a:t>
            </a:r>
            <a:endParaRPr sz="1700">
              <a:latin typeface="Helvetica Neue"/>
              <a:ea typeface="Helvetica Neue"/>
              <a:cs typeface="Helvetica Neue"/>
              <a:sym typeface="Helvetica Neue"/>
            </a:endParaRPr>
          </a:p>
          <a:p>
            <a:pPr marL="914400" lvl="1" indent="-228600" algn="l" rtl="0">
              <a:lnSpc>
                <a:spcPct val="115000"/>
              </a:lnSpc>
              <a:spcBef>
                <a:spcPts val="0"/>
              </a:spcBef>
              <a:spcAft>
                <a:spcPts val="0"/>
              </a:spcAft>
              <a:buClr>
                <a:schemeClr val="dk1"/>
              </a:buClr>
              <a:buSzPts val="1700"/>
              <a:buFont typeface="Helvetica Neue"/>
              <a:buNone/>
            </a:pPr>
            <a:r>
              <a:rPr lang="en-US" sz="1700">
                <a:latin typeface="Helvetica Neue"/>
                <a:ea typeface="Helvetica Neue"/>
                <a:cs typeface="Helvetica Neue"/>
                <a:sym typeface="Helvetica Neue"/>
              </a:rPr>
              <a:t>LVESd &lt;70 mm, STS score for MV replacement &gt;8%</a:t>
            </a:r>
            <a:endParaRPr sz="1700">
              <a:latin typeface="Helvetica Neue"/>
              <a:ea typeface="Helvetica Neue"/>
              <a:cs typeface="Helvetica Neue"/>
              <a:sym typeface="Helvetica Neue"/>
            </a:endParaRPr>
          </a:p>
          <a:p>
            <a:pPr marL="457200" lvl="0" indent="-336550" algn="l" rtl="0">
              <a:lnSpc>
                <a:spcPct val="115000"/>
              </a:lnSpc>
              <a:spcBef>
                <a:spcPts val="0"/>
              </a:spcBef>
              <a:spcAft>
                <a:spcPts val="0"/>
              </a:spcAft>
              <a:buClr>
                <a:schemeClr val="dk1"/>
              </a:buClr>
              <a:buSzPts val="1700"/>
              <a:buChar char="•"/>
            </a:pPr>
            <a:r>
              <a:rPr lang="en-US" sz="1700">
                <a:latin typeface="Helvetica Neue"/>
                <a:ea typeface="Helvetica Neue"/>
                <a:cs typeface="Helvetica Neue"/>
                <a:sym typeface="Helvetica Neue"/>
              </a:rPr>
              <a:t>Exclusions: PASP &gt;70 mmHg, inotrope/MCS use, MV area &lt;4 cm²</a:t>
            </a:r>
            <a:endParaRPr sz="1700">
              <a:latin typeface="Helvetica Neue"/>
              <a:ea typeface="Helvetica Neue"/>
              <a:cs typeface="Helvetica Neue"/>
              <a:sym typeface="Helvetica Neue"/>
            </a:endParaRPr>
          </a:p>
          <a:p>
            <a:pPr marL="457200" lvl="0" indent="-336550" algn="l" rtl="0">
              <a:lnSpc>
                <a:spcPct val="115000"/>
              </a:lnSpc>
              <a:spcBef>
                <a:spcPts val="0"/>
              </a:spcBef>
              <a:spcAft>
                <a:spcPts val="0"/>
              </a:spcAft>
              <a:buClr>
                <a:schemeClr val="dk1"/>
              </a:buClr>
              <a:buSzPts val="1700"/>
              <a:buChar char="•"/>
            </a:pPr>
            <a:r>
              <a:rPr lang="en-US" sz="1700">
                <a:latin typeface="Helvetica Neue"/>
                <a:ea typeface="Helvetica Neue"/>
                <a:cs typeface="Helvetica Neue"/>
                <a:sym typeface="Helvetica Neue"/>
              </a:rPr>
              <a:t>Assessment: Heart team (advanced HF, IC, CTS) confirmed eligibility, CTS deemed ineligible for MV surgery</a:t>
            </a:r>
            <a:endParaRPr sz="1700">
              <a:latin typeface="Helvetica Neue"/>
              <a:ea typeface="Helvetica Neue"/>
              <a:cs typeface="Helvetica Neue"/>
              <a:sym typeface="Helvetica Neue"/>
            </a:endParaRPr>
          </a:p>
          <a:p>
            <a:pPr marL="457200" lvl="0" indent="-336550" algn="l" rtl="0">
              <a:lnSpc>
                <a:spcPct val="115000"/>
              </a:lnSpc>
              <a:spcBef>
                <a:spcPts val="0"/>
              </a:spcBef>
              <a:spcAft>
                <a:spcPts val="0"/>
              </a:spcAft>
              <a:buClr>
                <a:schemeClr val="dk1"/>
              </a:buClr>
              <a:buSzPts val="1700"/>
              <a:buChar char="•"/>
            </a:pPr>
            <a:r>
              <a:rPr lang="en-US" sz="1700">
                <a:latin typeface="Helvetica Neue"/>
                <a:ea typeface="Helvetica Neue"/>
                <a:cs typeface="Helvetica Neue"/>
                <a:sym typeface="Helvetica Neue"/>
              </a:rPr>
              <a:t>Endpoints:</a:t>
            </a:r>
            <a:endParaRPr sz="1700">
              <a:latin typeface="Helvetica Neue"/>
              <a:ea typeface="Helvetica Neue"/>
              <a:cs typeface="Helvetica Neue"/>
              <a:sym typeface="Helvetica Neue"/>
            </a:endParaRPr>
          </a:p>
          <a:p>
            <a:pPr marL="914400" lvl="1" indent="-228600" algn="l" rtl="0">
              <a:lnSpc>
                <a:spcPct val="115000"/>
              </a:lnSpc>
              <a:spcBef>
                <a:spcPts val="0"/>
              </a:spcBef>
              <a:spcAft>
                <a:spcPts val="0"/>
              </a:spcAft>
              <a:buClr>
                <a:schemeClr val="dk1"/>
              </a:buClr>
              <a:buSzPts val="1700"/>
              <a:buFont typeface="Arial"/>
              <a:buNone/>
            </a:pPr>
            <a:r>
              <a:rPr lang="en-US" sz="1700">
                <a:latin typeface="Helvetica Neue"/>
                <a:ea typeface="Helvetica Neue"/>
                <a:cs typeface="Helvetica Neue"/>
                <a:sym typeface="Helvetica Neue"/>
              </a:rPr>
              <a:t>Primary Efficacy: All HF hospitalizations within 24 months</a:t>
            </a:r>
            <a:endParaRPr sz="1700">
              <a:latin typeface="Helvetica Neue"/>
              <a:ea typeface="Helvetica Neue"/>
              <a:cs typeface="Helvetica Neue"/>
              <a:sym typeface="Helvetica Neue"/>
            </a:endParaRPr>
          </a:p>
          <a:p>
            <a:pPr marL="914400" lvl="1" indent="-228600" algn="l" rtl="0">
              <a:lnSpc>
                <a:spcPct val="115000"/>
              </a:lnSpc>
              <a:spcBef>
                <a:spcPts val="0"/>
              </a:spcBef>
              <a:spcAft>
                <a:spcPts val="0"/>
              </a:spcAft>
              <a:buClr>
                <a:schemeClr val="dk1"/>
              </a:buClr>
              <a:buSzPts val="1700"/>
              <a:buFont typeface="Arial"/>
              <a:buNone/>
            </a:pPr>
            <a:r>
              <a:rPr lang="en-US" sz="1700">
                <a:latin typeface="Helvetica Neue"/>
                <a:ea typeface="Helvetica Neue"/>
                <a:cs typeface="Helvetica Neue"/>
                <a:sym typeface="Helvetica Neue"/>
              </a:rPr>
              <a:t>Primary Safety: Freedom from device complications at 12 months</a:t>
            </a:r>
            <a:endParaRPr sz="1700" i="1">
              <a:latin typeface="Helvetica Neue"/>
              <a:ea typeface="Helvetica Neue"/>
              <a:cs typeface="Helvetica Neue"/>
              <a:sym typeface="Helvetica Neue"/>
            </a:endParaRPr>
          </a:p>
          <a:p>
            <a:pPr marL="0" lvl="0" indent="0" algn="l" rtl="0">
              <a:lnSpc>
                <a:spcPct val="120000"/>
              </a:lnSpc>
              <a:spcBef>
                <a:spcPts val="1200"/>
              </a:spcBef>
              <a:spcAft>
                <a:spcPts val="0"/>
              </a:spcAft>
              <a:buNone/>
            </a:pPr>
            <a:endParaRPr sz="2000">
              <a:latin typeface="Helvetica Neue"/>
              <a:ea typeface="Helvetica Neue"/>
              <a:cs typeface="Helvetica Neue"/>
              <a:sym typeface="Helvetica Neue"/>
            </a:endParaRPr>
          </a:p>
        </p:txBody>
      </p:sp>
      <p:sp>
        <p:nvSpPr>
          <p:cNvPr id="202" name="Google Shape;202;g363d8d5656f_0_94:notes"/>
          <p:cNvSpPr>
            <a:spLocks noGrp="1" noRot="1" noChangeAspect="1"/>
          </p:cNvSpPr>
          <p:nvPr>
            <p:ph type="sldImg" idx="2"/>
          </p:nvPr>
        </p:nvSpPr>
        <p:spPr>
          <a:xfrm>
            <a:off x="6413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g363d8d5656f_0_111:notes"/>
          <p:cNvSpPr txBox="1">
            <a:spLocks noGrp="1"/>
          </p:cNvSpPr>
          <p:nvPr>
            <p:ph type="body" idx="1"/>
          </p:nvPr>
        </p:nvSpPr>
        <p:spPr>
          <a:xfrm>
            <a:off x="685800" y="4473893"/>
            <a:ext cx="5486400" cy="366061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1200"/>
              </a:spcBef>
              <a:spcAft>
                <a:spcPts val="0"/>
              </a:spcAft>
              <a:buNone/>
            </a:pPr>
            <a:endParaRPr sz="1700" i="1">
              <a:latin typeface="Helvetica Neue"/>
              <a:ea typeface="Helvetica Neue"/>
              <a:cs typeface="Helvetica Neue"/>
              <a:sym typeface="Helvetica Neue"/>
            </a:endParaRPr>
          </a:p>
          <a:p>
            <a:pPr marL="0" lvl="0" indent="0" algn="l" rtl="0">
              <a:lnSpc>
                <a:spcPct val="120000"/>
              </a:lnSpc>
              <a:spcBef>
                <a:spcPts val="1200"/>
              </a:spcBef>
              <a:spcAft>
                <a:spcPts val="0"/>
              </a:spcAft>
              <a:buNone/>
            </a:pPr>
            <a:endParaRPr sz="2000">
              <a:latin typeface="Helvetica Neue"/>
              <a:ea typeface="Helvetica Neue"/>
              <a:cs typeface="Helvetica Neue"/>
              <a:sym typeface="Helvetica Neue"/>
            </a:endParaRPr>
          </a:p>
        </p:txBody>
      </p:sp>
      <p:sp>
        <p:nvSpPr>
          <p:cNvPr id="212" name="Google Shape;212;g363d8d5656f_0_111:notes"/>
          <p:cNvSpPr>
            <a:spLocks noGrp="1" noRot="1" noChangeAspect="1"/>
          </p:cNvSpPr>
          <p:nvPr>
            <p:ph type="sldImg" idx="2"/>
          </p:nvPr>
        </p:nvSpPr>
        <p:spPr>
          <a:xfrm>
            <a:off x="6413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p2:notes"/>
          <p:cNvSpPr txBox="1">
            <a:spLocks noGrp="1"/>
          </p:cNvSpPr>
          <p:nvPr>
            <p:ph type="body" idx="1"/>
          </p:nvPr>
        </p:nvSpPr>
        <p:spPr>
          <a:xfrm>
            <a:off x="685800" y="4473892"/>
            <a:ext cx="5486400" cy="3660458"/>
          </a:xfrm>
          <a:prstGeom prst="rect">
            <a:avLst/>
          </a:prstGeom>
          <a:noFill/>
          <a:ln>
            <a:noFill/>
          </a:ln>
        </p:spPr>
        <p:txBody>
          <a:bodyPr spcFirstLastPara="1" wrap="square" lIns="91425" tIns="45700" rIns="91425" bIns="45700" anchor="t" anchorCtr="0">
            <a:noAutofit/>
          </a:bodyPr>
          <a:lstStyle/>
          <a:p>
            <a:pPr marL="228600" lvl="0" indent="-228600" algn="l" rtl="0">
              <a:lnSpc>
                <a:spcPct val="120000"/>
              </a:lnSpc>
              <a:spcBef>
                <a:spcPts val="1000"/>
              </a:spcBef>
              <a:spcAft>
                <a:spcPts val="0"/>
              </a:spcAft>
              <a:buClr>
                <a:schemeClr val="lt1"/>
              </a:buClr>
              <a:buSzPts val="2000"/>
              <a:buFont typeface="Helvetica Neue"/>
              <a:buChar char="•"/>
            </a:pPr>
            <a:endParaRPr sz="2000">
              <a:latin typeface="Helvetica Neue"/>
              <a:ea typeface="Helvetica Neue"/>
              <a:cs typeface="Helvetica Neue"/>
              <a:sym typeface="Helvetica Neue"/>
            </a:endParaRPr>
          </a:p>
        </p:txBody>
      </p:sp>
      <p:sp>
        <p:nvSpPr>
          <p:cNvPr id="104" name="Google Shape;104;p2:notes"/>
          <p:cNvSpPr>
            <a:spLocks noGrp="1" noRot="1" noChangeAspect="1"/>
          </p:cNvSpPr>
          <p:nvPr>
            <p:ph type="sldImg" idx="2"/>
          </p:nvPr>
        </p:nvSpPr>
        <p:spPr>
          <a:xfrm>
            <a:off x="6413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g363d8d5656f_0_99:notes"/>
          <p:cNvSpPr txBox="1">
            <a:spLocks noGrp="1"/>
          </p:cNvSpPr>
          <p:nvPr>
            <p:ph type="body" idx="1"/>
          </p:nvPr>
        </p:nvSpPr>
        <p:spPr>
          <a:xfrm>
            <a:off x="685800" y="4473893"/>
            <a:ext cx="5486400" cy="3660610"/>
          </a:xfrm>
          <a:prstGeom prst="rect">
            <a:avLst/>
          </a:prstGeom>
          <a:noFill/>
          <a:ln>
            <a:noFill/>
          </a:ln>
        </p:spPr>
        <p:txBody>
          <a:bodyPr spcFirstLastPara="1" wrap="square" lIns="91425" tIns="45700" rIns="91425" bIns="45700" anchor="t" anchorCtr="0">
            <a:noAutofit/>
          </a:bodyPr>
          <a:lstStyle/>
          <a:p>
            <a:pPr marL="228600" lvl="0" indent="-228600" algn="l" rtl="0">
              <a:lnSpc>
                <a:spcPct val="120000"/>
              </a:lnSpc>
              <a:spcBef>
                <a:spcPts val="1000"/>
              </a:spcBef>
              <a:spcAft>
                <a:spcPts val="0"/>
              </a:spcAft>
              <a:buSzPts val="2000"/>
              <a:buFont typeface="Helvetica Neue"/>
              <a:buChar char="•"/>
            </a:pPr>
            <a:r>
              <a:rPr lang="en-US" sz="2000">
                <a:latin typeface="Helvetica Neue"/>
                <a:ea typeface="Helvetica Neue"/>
                <a:cs typeface="Helvetica Neue"/>
                <a:sym typeface="Helvetica Neue"/>
              </a:rPr>
              <a:t>Note: The MITRA-FR trial was set in France and funded by the French Ministry of Health and Abbott Vascular, while the COAPT trial was in US and CANADA and funded by Abbott.</a:t>
            </a:r>
            <a:endParaRPr sz="2000">
              <a:latin typeface="Helvetica Neue"/>
              <a:ea typeface="Helvetica Neue"/>
              <a:cs typeface="Helvetica Neue"/>
              <a:sym typeface="Helvetica Neue"/>
            </a:endParaRPr>
          </a:p>
        </p:txBody>
      </p:sp>
      <p:sp>
        <p:nvSpPr>
          <p:cNvPr id="221" name="Google Shape;221;g363d8d5656f_0_99:notes"/>
          <p:cNvSpPr>
            <a:spLocks noGrp="1" noRot="1" noChangeAspect="1"/>
          </p:cNvSpPr>
          <p:nvPr>
            <p:ph type="sldImg" idx="2"/>
          </p:nvPr>
        </p:nvSpPr>
        <p:spPr>
          <a:xfrm>
            <a:off x="6413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g363d8d5656f_0_147:notes"/>
          <p:cNvSpPr txBox="1">
            <a:spLocks noGrp="1"/>
          </p:cNvSpPr>
          <p:nvPr>
            <p:ph type="body" idx="1"/>
          </p:nvPr>
        </p:nvSpPr>
        <p:spPr>
          <a:xfrm>
            <a:off x="685800" y="4473893"/>
            <a:ext cx="5486400" cy="3660610"/>
          </a:xfrm>
          <a:prstGeom prst="rect">
            <a:avLst/>
          </a:prstGeom>
          <a:noFill/>
          <a:ln>
            <a:noFill/>
          </a:ln>
        </p:spPr>
        <p:txBody>
          <a:bodyPr spcFirstLastPara="1" wrap="square" lIns="91425" tIns="45700" rIns="91425" bIns="45700" anchor="t" anchorCtr="0">
            <a:noAutofit/>
          </a:bodyPr>
          <a:lstStyle/>
          <a:p>
            <a:pPr marL="228600" lvl="0" indent="-228600" algn="l" rtl="0">
              <a:lnSpc>
                <a:spcPct val="120000"/>
              </a:lnSpc>
              <a:spcBef>
                <a:spcPts val="1000"/>
              </a:spcBef>
              <a:spcAft>
                <a:spcPts val="0"/>
              </a:spcAft>
              <a:buSzPts val="2000"/>
              <a:buFont typeface="Helvetica Neue"/>
              <a:buChar char="•"/>
            </a:pPr>
            <a:r>
              <a:rPr lang="en-US" sz="2000">
                <a:latin typeface="Helvetica Neue"/>
                <a:ea typeface="Helvetica Neue"/>
                <a:cs typeface="Helvetica Neue"/>
                <a:sym typeface="Helvetica Neue"/>
              </a:rPr>
              <a:t>We needed more evidence</a:t>
            </a:r>
            <a:endParaRPr sz="2000">
              <a:latin typeface="Helvetica Neue"/>
              <a:ea typeface="Helvetica Neue"/>
              <a:cs typeface="Helvetica Neue"/>
              <a:sym typeface="Helvetica Neue"/>
            </a:endParaRPr>
          </a:p>
        </p:txBody>
      </p:sp>
      <p:sp>
        <p:nvSpPr>
          <p:cNvPr id="227" name="Google Shape;227;g363d8d5656f_0_147:notes"/>
          <p:cNvSpPr>
            <a:spLocks noGrp="1" noRot="1" noChangeAspect="1"/>
          </p:cNvSpPr>
          <p:nvPr>
            <p:ph type="sldImg" idx="2"/>
          </p:nvPr>
        </p:nvSpPr>
        <p:spPr>
          <a:xfrm>
            <a:off x="6413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g363d8d5656f_0_131:notes"/>
          <p:cNvSpPr txBox="1">
            <a:spLocks noGrp="1"/>
          </p:cNvSpPr>
          <p:nvPr>
            <p:ph type="body" idx="1"/>
          </p:nvPr>
        </p:nvSpPr>
        <p:spPr>
          <a:xfrm>
            <a:off x="685800" y="4473893"/>
            <a:ext cx="5486400" cy="3660610"/>
          </a:xfrm>
          <a:prstGeom prst="rect">
            <a:avLst/>
          </a:prstGeom>
          <a:noFill/>
          <a:ln>
            <a:noFill/>
          </a:ln>
        </p:spPr>
        <p:txBody>
          <a:bodyPr spcFirstLastPara="1" wrap="square" lIns="91425" tIns="45700" rIns="91425" bIns="45700" anchor="t" anchorCtr="0">
            <a:noAutofit/>
          </a:bodyPr>
          <a:lstStyle/>
          <a:p>
            <a:pPr marL="228600" lvl="0" indent="-228600" algn="l" rtl="0">
              <a:lnSpc>
                <a:spcPct val="120000"/>
              </a:lnSpc>
              <a:spcBef>
                <a:spcPts val="1000"/>
              </a:spcBef>
              <a:spcAft>
                <a:spcPts val="0"/>
              </a:spcAft>
              <a:buSzPts val="2000"/>
              <a:buFont typeface="Helvetica Neue"/>
              <a:buChar char="•"/>
            </a:pPr>
            <a:endParaRPr sz="2000">
              <a:latin typeface="Helvetica Neue"/>
              <a:ea typeface="Helvetica Neue"/>
              <a:cs typeface="Helvetica Neue"/>
              <a:sym typeface="Helvetica Neue"/>
            </a:endParaRPr>
          </a:p>
        </p:txBody>
      </p:sp>
      <p:sp>
        <p:nvSpPr>
          <p:cNvPr id="232" name="Google Shape;232;g363d8d5656f_0_131:notes"/>
          <p:cNvSpPr>
            <a:spLocks noGrp="1" noRot="1" noChangeAspect="1"/>
          </p:cNvSpPr>
          <p:nvPr>
            <p:ph type="sldImg" idx="2"/>
          </p:nvPr>
        </p:nvSpPr>
        <p:spPr>
          <a:xfrm>
            <a:off x="6413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Google Shape;238;g363d8d5656f_0_153:notes"/>
          <p:cNvSpPr txBox="1">
            <a:spLocks noGrp="1"/>
          </p:cNvSpPr>
          <p:nvPr>
            <p:ph type="body" idx="1"/>
          </p:nvPr>
        </p:nvSpPr>
        <p:spPr>
          <a:xfrm>
            <a:off x="685800" y="4473893"/>
            <a:ext cx="5486400" cy="3660610"/>
          </a:xfrm>
          <a:prstGeom prst="rect">
            <a:avLst/>
          </a:prstGeom>
          <a:noFill/>
          <a:ln>
            <a:noFill/>
          </a:ln>
        </p:spPr>
        <p:txBody>
          <a:bodyPr spcFirstLastPara="1" wrap="square" lIns="91425" tIns="45700" rIns="91425" bIns="45700" anchor="t" anchorCtr="0">
            <a:noAutofit/>
          </a:bodyPr>
          <a:lstStyle/>
          <a:p>
            <a:pPr marL="457200" lvl="0" indent="-355600" algn="l" rtl="0">
              <a:lnSpc>
                <a:spcPct val="115000"/>
              </a:lnSpc>
              <a:spcBef>
                <a:spcPts val="1200"/>
              </a:spcBef>
              <a:spcAft>
                <a:spcPts val="0"/>
              </a:spcAft>
              <a:buSzPts val="2000"/>
              <a:buFont typeface="Helvetica Neue"/>
              <a:buChar char="•"/>
            </a:pPr>
            <a:r>
              <a:rPr lang="en-US" sz="2000" b="1">
                <a:latin typeface="Helvetica Neue"/>
                <a:ea typeface="Helvetica Neue"/>
                <a:cs typeface="Helvetica Neue"/>
                <a:sym typeface="Helvetica Neue"/>
              </a:rPr>
              <a:t>Date</a:t>
            </a:r>
            <a:r>
              <a:rPr lang="en-US" sz="2000">
                <a:latin typeface="Helvetica Neue"/>
                <a:ea typeface="Helvetica Neue"/>
                <a:cs typeface="Helvetica Neue"/>
                <a:sym typeface="Helvetica Neue"/>
              </a:rPr>
              <a:t>: March 2015 to April 2024</a:t>
            </a:r>
            <a:endParaRPr sz="2000">
              <a:latin typeface="Helvetica Neue"/>
              <a:ea typeface="Helvetica Neue"/>
              <a:cs typeface="Helvetica Neue"/>
              <a:sym typeface="Helvetica Neue"/>
            </a:endParaRPr>
          </a:p>
          <a:p>
            <a:pPr marL="457200" lvl="0" indent="-355600" algn="l" rtl="0">
              <a:lnSpc>
                <a:spcPct val="115000"/>
              </a:lnSpc>
              <a:spcBef>
                <a:spcPts val="0"/>
              </a:spcBef>
              <a:spcAft>
                <a:spcPts val="0"/>
              </a:spcAft>
              <a:buSzPts val="2000"/>
              <a:buFont typeface="Helvetica Neue"/>
              <a:buChar char="•"/>
            </a:pPr>
            <a:r>
              <a:rPr lang="en-US" sz="2000">
                <a:latin typeface="Helvetica Neue"/>
                <a:ea typeface="Helvetica Neue"/>
                <a:cs typeface="Helvetica Neue"/>
                <a:sym typeface="Helvetica Neue"/>
              </a:rPr>
              <a:t>An investigator-initiated design refers to a clinical trial where the principal investigator or an academic institution, rather than a pharmaceutical company or device manufacturer, conceives, designs, and conducts the study. The investigator takes primary responsibility for the trial’s protocol, funding, and execution.</a:t>
            </a:r>
            <a:endParaRPr sz="2000">
              <a:latin typeface="Helvetica Neue"/>
              <a:ea typeface="Helvetica Neue"/>
              <a:cs typeface="Helvetica Neue"/>
              <a:sym typeface="Helvetica Neue"/>
            </a:endParaRPr>
          </a:p>
          <a:p>
            <a:pPr marL="457200" lvl="0" indent="-355600" algn="l" rtl="0">
              <a:lnSpc>
                <a:spcPct val="115000"/>
              </a:lnSpc>
              <a:spcBef>
                <a:spcPts val="0"/>
              </a:spcBef>
              <a:spcAft>
                <a:spcPts val="0"/>
              </a:spcAft>
              <a:buSzPts val="2000"/>
              <a:buFont typeface="Helvetica Neue"/>
              <a:buChar char="•"/>
            </a:pPr>
            <a:r>
              <a:rPr lang="en-US" sz="2000">
                <a:latin typeface="Helvetica Neue"/>
                <a:ea typeface="Helvetica Neue"/>
                <a:cs typeface="Helvetica Neue"/>
                <a:sym typeface="Helvetica Neue"/>
              </a:rPr>
              <a:t>Key features include independence, flexibility</a:t>
            </a:r>
            <a:endParaRPr sz="2000">
              <a:latin typeface="Helvetica Neue"/>
              <a:ea typeface="Helvetica Neue"/>
              <a:cs typeface="Helvetica Neue"/>
              <a:sym typeface="Helvetica Neue"/>
            </a:endParaRPr>
          </a:p>
          <a:p>
            <a:pPr marL="457200" lvl="0" indent="-355600" algn="l" rtl="0">
              <a:lnSpc>
                <a:spcPct val="115000"/>
              </a:lnSpc>
              <a:spcBef>
                <a:spcPts val="0"/>
              </a:spcBef>
              <a:spcAft>
                <a:spcPts val="0"/>
              </a:spcAft>
              <a:buSzPts val="2000"/>
              <a:buFont typeface="Helvetica Neue"/>
              <a:buChar char="•"/>
            </a:pPr>
            <a:r>
              <a:rPr lang="en-US" sz="2000">
                <a:latin typeface="Helvetica Neue"/>
                <a:ea typeface="Helvetica Neue"/>
                <a:cs typeface="Helvetica Neue"/>
                <a:sym typeface="Helvetica Neue"/>
              </a:rPr>
              <a:t>Advantages: “no commercial interest”, reduced industry bias</a:t>
            </a:r>
            <a:endParaRPr sz="2000">
              <a:latin typeface="Helvetica Neue"/>
              <a:ea typeface="Helvetica Neue"/>
              <a:cs typeface="Helvetica Neue"/>
              <a:sym typeface="Helvetica Neue"/>
            </a:endParaRPr>
          </a:p>
          <a:p>
            <a:pPr marL="457200" lvl="0" indent="-355600" algn="l" rtl="0">
              <a:lnSpc>
                <a:spcPct val="115000"/>
              </a:lnSpc>
              <a:spcBef>
                <a:spcPts val="0"/>
              </a:spcBef>
              <a:spcAft>
                <a:spcPts val="0"/>
              </a:spcAft>
              <a:buSzPts val="2000"/>
              <a:buFont typeface="Helvetica Neue"/>
              <a:buChar char="•"/>
            </a:pPr>
            <a:r>
              <a:rPr lang="en-US" sz="2000">
                <a:latin typeface="Helvetica Neue"/>
                <a:ea typeface="Helvetica Neue"/>
                <a:cs typeface="Helvetica Neue"/>
                <a:sym typeface="Helvetica Neue"/>
              </a:rPr>
              <a:t>Limitations: limited funding, expertise variability, personal/academic biases (career advancement or institutional prestige)</a:t>
            </a:r>
            <a:endParaRPr sz="2000">
              <a:latin typeface="Helvetica Neue"/>
              <a:ea typeface="Helvetica Neue"/>
              <a:cs typeface="Helvetica Neue"/>
              <a:sym typeface="Helvetica Neue"/>
            </a:endParaRPr>
          </a:p>
        </p:txBody>
      </p:sp>
      <p:sp>
        <p:nvSpPr>
          <p:cNvPr id="239" name="Google Shape;239;g363d8d5656f_0_153:notes"/>
          <p:cNvSpPr>
            <a:spLocks noGrp="1" noRot="1" noChangeAspect="1"/>
          </p:cNvSpPr>
          <p:nvPr>
            <p:ph type="sldImg" idx="2"/>
          </p:nvPr>
        </p:nvSpPr>
        <p:spPr>
          <a:xfrm>
            <a:off x="6413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g363d8d5656f_0_161:notes"/>
          <p:cNvSpPr txBox="1">
            <a:spLocks noGrp="1"/>
          </p:cNvSpPr>
          <p:nvPr>
            <p:ph type="body" idx="1"/>
          </p:nvPr>
        </p:nvSpPr>
        <p:spPr>
          <a:xfrm>
            <a:off x="685800" y="4473893"/>
            <a:ext cx="5486400" cy="3660610"/>
          </a:xfrm>
          <a:prstGeom prst="rect">
            <a:avLst/>
          </a:prstGeom>
          <a:noFill/>
          <a:ln>
            <a:noFill/>
          </a:ln>
        </p:spPr>
        <p:txBody>
          <a:bodyPr spcFirstLastPara="1" wrap="square" lIns="91425" tIns="45700" rIns="91425" bIns="45700" anchor="t" anchorCtr="0">
            <a:noAutofit/>
          </a:bodyPr>
          <a:lstStyle/>
          <a:p>
            <a:pPr marL="0" lvl="0" indent="0" algn="l" rtl="0">
              <a:lnSpc>
                <a:spcPct val="150000"/>
              </a:lnSpc>
              <a:spcBef>
                <a:spcPts val="1000"/>
              </a:spcBef>
              <a:spcAft>
                <a:spcPts val="0"/>
              </a:spcAft>
              <a:buNone/>
            </a:pPr>
            <a:endParaRPr sz="2000">
              <a:latin typeface="Helvetica Neue"/>
              <a:ea typeface="Helvetica Neue"/>
              <a:cs typeface="Helvetica Neue"/>
              <a:sym typeface="Helvetica Neue"/>
            </a:endParaRPr>
          </a:p>
        </p:txBody>
      </p:sp>
      <p:sp>
        <p:nvSpPr>
          <p:cNvPr id="245" name="Google Shape;245;g363d8d5656f_0_161:notes"/>
          <p:cNvSpPr>
            <a:spLocks noGrp="1" noRot="1" noChangeAspect="1"/>
          </p:cNvSpPr>
          <p:nvPr>
            <p:ph type="sldImg" idx="2"/>
          </p:nvPr>
        </p:nvSpPr>
        <p:spPr>
          <a:xfrm>
            <a:off x="6413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g363d8d5656f_0_179:notes"/>
          <p:cNvSpPr txBox="1">
            <a:spLocks noGrp="1"/>
          </p:cNvSpPr>
          <p:nvPr>
            <p:ph type="body" idx="1"/>
          </p:nvPr>
        </p:nvSpPr>
        <p:spPr>
          <a:xfrm>
            <a:off x="685800" y="4473893"/>
            <a:ext cx="5486400" cy="3660610"/>
          </a:xfrm>
          <a:prstGeom prst="rect">
            <a:avLst/>
          </a:prstGeom>
          <a:noFill/>
          <a:ln>
            <a:noFill/>
          </a:ln>
        </p:spPr>
        <p:txBody>
          <a:bodyPr spcFirstLastPara="1" wrap="square" lIns="91425" tIns="45700" rIns="91425" bIns="45700" anchor="t" anchorCtr="0">
            <a:noAutofit/>
          </a:bodyPr>
          <a:lstStyle/>
          <a:p>
            <a:pPr marL="457200" lvl="0" indent="-339090" algn="l" rtl="0">
              <a:lnSpc>
                <a:spcPct val="150000"/>
              </a:lnSpc>
              <a:spcBef>
                <a:spcPts val="1000"/>
              </a:spcBef>
              <a:spcAft>
                <a:spcPts val="0"/>
              </a:spcAft>
              <a:buClr>
                <a:schemeClr val="dk1"/>
              </a:buClr>
              <a:buSzPts val="1740"/>
              <a:buFont typeface="Helvetica Neue"/>
              <a:buChar char="•"/>
            </a:pPr>
            <a:r>
              <a:rPr lang="en-US" sz="1740">
                <a:latin typeface="Helvetica Neue"/>
                <a:ea typeface="Helvetica Neue"/>
                <a:cs typeface="Helvetica Neue"/>
                <a:sym typeface="Helvetica Neue"/>
              </a:rPr>
              <a:t>(moderate-to-severe or severe MR), as defined by European Association of Echocardiography within 90 days prior to randomization and confirmed by the Echocardiography Core Laboratory.</a:t>
            </a:r>
            <a:endParaRPr sz="2000">
              <a:latin typeface="Helvetica Neue"/>
              <a:ea typeface="Helvetica Neue"/>
              <a:cs typeface="Helvetica Neue"/>
              <a:sym typeface="Helvetica Neue"/>
            </a:endParaRPr>
          </a:p>
        </p:txBody>
      </p:sp>
      <p:sp>
        <p:nvSpPr>
          <p:cNvPr id="256" name="Google Shape;256;g363d8d5656f_0_179:notes"/>
          <p:cNvSpPr>
            <a:spLocks noGrp="1" noRot="1" noChangeAspect="1"/>
          </p:cNvSpPr>
          <p:nvPr>
            <p:ph type="sldImg" idx="2"/>
          </p:nvPr>
        </p:nvSpPr>
        <p:spPr>
          <a:xfrm>
            <a:off x="6413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Google Shape;261;g363d8d5656f_0_142:notes"/>
          <p:cNvSpPr txBox="1">
            <a:spLocks noGrp="1"/>
          </p:cNvSpPr>
          <p:nvPr>
            <p:ph type="body" idx="1"/>
          </p:nvPr>
        </p:nvSpPr>
        <p:spPr>
          <a:xfrm>
            <a:off x="685800" y="4473893"/>
            <a:ext cx="5486400" cy="3660610"/>
          </a:xfrm>
          <a:prstGeom prst="rect">
            <a:avLst/>
          </a:prstGeom>
          <a:noFill/>
          <a:ln>
            <a:noFill/>
          </a:ln>
        </p:spPr>
        <p:txBody>
          <a:bodyPr spcFirstLastPara="1" wrap="square" lIns="91425" tIns="45700" rIns="91425" bIns="45700" anchor="t" anchorCtr="0">
            <a:noAutofit/>
          </a:bodyPr>
          <a:lstStyle/>
          <a:p>
            <a:pPr marL="228600" lvl="0" indent="-228600" algn="l" rtl="0">
              <a:lnSpc>
                <a:spcPct val="120000"/>
              </a:lnSpc>
              <a:spcBef>
                <a:spcPts val="1000"/>
              </a:spcBef>
              <a:spcAft>
                <a:spcPts val="0"/>
              </a:spcAft>
              <a:buSzPts val="2000"/>
              <a:buFont typeface="Helvetica Neue"/>
              <a:buChar char="•"/>
            </a:pPr>
            <a:endParaRPr sz="2000">
              <a:latin typeface="Helvetica Neue"/>
              <a:ea typeface="Helvetica Neue"/>
              <a:cs typeface="Helvetica Neue"/>
              <a:sym typeface="Helvetica Neue"/>
            </a:endParaRPr>
          </a:p>
        </p:txBody>
      </p:sp>
      <p:sp>
        <p:nvSpPr>
          <p:cNvPr id="262" name="Google Shape;262;g363d8d5656f_0_142:notes"/>
          <p:cNvSpPr>
            <a:spLocks noGrp="1" noRot="1" noChangeAspect="1"/>
          </p:cNvSpPr>
          <p:nvPr>
            <p:ph type="sldImg" idx="2"/>
          </p:nvPr>
        </p:nvSpPr>
        <p:spPr>
          <a:xfrm>
            <a:off x="6413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g363d8d5656f_0_197:notes"/>
          <p:cNvSpPr txBox="1">
            <a:spLocks noGrp="1"/>
          </p:cNvSpPr>
          <p:nvPr>
            <p:ph type="body" idx="1"/>
          </p:nvPr>
        </p:nvSpPr>
        <p:spPr>
          <a:xfrm>
            <a:off x="685800" y="4473893"/>
            <a:ext cx="5486400" cy="3660610"/>
          </a:xfrm>
          <a:prstGeom prst="rect">
            <a:avLst/>
          </a:prstGeom>
          <a:noFill/>
          <a:ln>
            <a:noFill/>
          </a:ln>
        </p:spPr>
        <p:txBody>
          <a:bodyPr spcFirstLastPara="1" wrap="square" lIns="91425" tIns="45700" rIns="91425" bIns="45700" anchor="t" anchorCtr="0">
            <a:noAutofit/>
          </a:bodyPr>
          <a:lstStyle/>
          <a:p>
            <a:pPr marL="228600" lvl="0" indent="-228600" algn="l" rtl="0">
              <a:lnSpc>
                <a:spcPct val="120000"/>
              </a:lnSpc>
              <a:spcBef>
                <a:spcPts val="1000"/>
              </a:spcBef>
              <a:spcAft>
                <a:spcPts val="0"/>
              </a:spcAft>
              <a:buSzPts val="2000"/>
              <a:buFont typeface="Helvetica Neue"/>
              <a:buChar char="•"/>
            </a:pPr>
            <a:endParaRPr sz="2000">
              <a:latin typeface="Helvetica Neue"/>
              <a:ea typeface="Helvetica Neue"/>
              <a:cs typeface="Helvetica Neue"/>
              <a:sym typeface="Helvetica Neue"/>
            </a:endParaRPr>
          </a:p>
        </p:txBody>
      </p:sp>
      <p:sp>
        <p:nvSpPr>
          <p:cNvPr id="268" name="Google Shape;268;g363d8d5656f_0_197:notes"/>
          <p:cNvSpPr>
            <a:spLocks noGrp="1" noRot="1" noChangeAspect="1"/>
          </p:cNvSpPr>
          <p:nvPr>
            <p:ph type="sldImg" idx="2"/>
          </p:nvPr>
        </p:nvSpPr>
        <p:spPr>
          <a:xfrm>
            <a:off x="6413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Google Shape;273;g363d8d5656f_0_206:notes"/>
          <p:cNvSpPr txBox="1">
            <a:spLocks noGrp="1"/>
          </p:cNvSpPr>
          <p:nvPr>
            <p:ph type="body" idx="1"/>
          </p:nvPr>
        </p:nvSpPr>
        <p:spPr>
          <a:xfrm>
            <a:off x="685800" y="4473893"/>
            <a:ext cx="5486400" cy="3660610"/>
          </a:xfrm>
          <a:prstGeom prst="rect">
            <a:avLst/>
          </a:prstGeom>
          <a:noFill/>
          <a:ln>
            <a:noFill/>
          </a:ln>
        </p:spPr>
        <p:txBody>
          <a:bodyPr spcFirstLastPara="1" wrap="square" lIns="91425" tIns="45700" rIns="91425" bIns="45700" anchor="t" anchorCtr="0">
            <a:noAutofit/>
          </a:bodyPr>
          <a:lstStyle/>
          <a:p>
            <a:pPr marL="228600" lvl="0" indent="-228600" algn="l" rtl="0">
              <a:lnSpc>
                <a:spcPct val="120000"/>
              </a:lnSpc>
              <a:spcBef>
                <a:spcPts val="1000"/>
              </a:spcBef>
              <a:spcAft>
                <a:spcPts val="0"/>
              </a:spcAft>
              <a:buSzPts val="2000"/>
              <a:buFont typeface="Helvetica Neue"/>
              <a:buChar char="•"/>
            </a:pPr>
            <a:endParaRPr sz="2000">
              <a:latin typeface="Helvetica Neue"/>
              <a:ea typeface="Helvetica Neue"/>
              <a:cs typeface="Helvetica Neue"/>
              <a:sym typeface="Helvetica Neue"/>
            </a:endParaRPr>
          </a:p>
        </p:txBody>
      </p:sp>
      <p:sp>
        <p:nvSpPr>
          <p:cNvPr id="274" name="Google Shape;274;g363d8d5656f_0_206:notes"/>
          <p:cNvSpPr>
            <a:spLocks noGrp="1" noRot="1" noChangeAspect="1"/>
          </p:cNvSpPr>
          <p:nvPr>
            <p:ph type="sldImg" idx="2"/>
          </p:nvPr>
        </p:nvSpPr>
        <p:spPr>
          <a:xfrm>
            <a:off x="6413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g363d8d5656f_0_212:notes"/>
          <p:cNvSpPr txBox="1">
            <a:spLocks noGrp="1"/>
          </p:cNvSpPr>
          <p:nvPr>
            <p:ph type="body" idx="1"/>
          </p:nvPr>
        </p:nvSpPr>
        <p:spPr>
          <a:xfrm>
            <a:off x="685800" y="4473893"/>
            <a:ext cx="5486400" cy="3660610"/>
          </a:xfrm>
          <a:prstGeom prst="rect">
            <a:avLst/>
          </a:prstGeom>
          <a:noFill/>
          <a:ln>
            <a:noFill/>
          </a:ln>
        </p:spPr>
        <p:txBody>
          <a:bodyPr spcFirstLastPara="1" wrap="square" lIns="91425" tIns="45700" rIns="91425" bIns="45700" anchor="t" anchorCtr="0">
            <a:noAutofit/>
          </a:bodyPr>
          <a:lstStyle/>
          <a:p>
            <a:pPr marL="228600" lvl="0" indent="-228600" algn="l" rtl="0">
              <a:lnSpc>
                <a:spcPct val="120000"/>
              </a:lnSpc>
              <a:spcBef>
                <a:spcPts val="1000"/>
              </a:spcBef>
              <a:spcAft>
                <a:spcPts val="0"/>
              </a:spcAft>
              <a:buSzPts val="2000"/>
              <a:buFont typeface="Helvetica Neue"/>
              <a:buChar char="•"/>
            </a:pPr>
            <a:endParaRPr sz="2000">
              <a:latin typeface="Helvetica Neue"/>
              <a:ea typeface="Helvetica Neue"/>
              <a:cs typeface="Helvetica Neue"/>
              <a:sym typeface="Helvetica Neue"/>
            </a:endParaRPr>
          </a:p>
        </p:txBody>
      </p:sp>
      <p:sp>
        <p:nvSpPr>
          <p:cNvPr id="280" name="Google Shape;280;g363d8d5656f_0_212:notes"/>
          <p:cNvSpPr>
            <a:spLocks noGrp="1" noRot="1" noChangeAspect="1"/>
          </p:cNvSpPr>
          <p:nvPr>
            <p:ph type="sldImg" idx="2"/>
          </p:nvPr>
        </p:nvSpPr>
        <p:spPr>
          <a:xfrm>
            <a:off x="6413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g36f30be2368_0_0:notes"/>
          <p:cNvSpPr txBox="1">
            <a:spLocks noGrp="1"/>
          </p:cNvSpPr>
          <p:nvPr>
            <p:ph type="body" idx="1"/>
          </p:nvPr>
        </p:nvSpPr>
        <p:spPr>
          <a:xfrm>
            <a:off x="685800" y="4473893"/>
            <a:ext cx="5486400" cy="3660610"/>
          </a:xfrm>
          <a:prstGeom prst="rect">
            <a:avLst/>
          </a:prstGeom>
          <a:noFill/>
          <a:ln>
            <a:noFill/>
          </a:ln>
        </p:spPr>
        <p:txBody>
          <a:bodyPr spcFirstLastPara="1" wrap="square" lIns="91425" tIns="45700" rIns="91425" bIns="45700" anchor="t" anchorCtr="0">
            <a:noAutofit/>
          </a:bodyPr>
          <a:lstStyle/>
          <a:p>
            <a:pPr marL="228600" lvl="0" indent="-228600" algn="l" rtl="0">
              <a:lnSpc>
                <a:spcPct val="120000"/>
              </a:lnSpc>
              <a:spcBef>
                <a:spcPts val="1000"/>
              </a:spcBef>
              <a:spcAft>
                <a:spcPts val="0"/>
              </a:spcAft>
              <a:buClr>
                <a:schemeClr val="lt1"/>
              </a:buClr>
              <a:buSzPts val="2000"/>
              <a:buFont typeface="Helvetica Neue"/>
              <a:buChar char="•"/>
            </a:pPr>
            <a:endParaRPr sz="2000">
              <a:latin typeface="Helvetica Neue"/>
              <a:ea typeface="Helvetica Neue"/>
              <a:cs typeface="Helvetica Neue"/>
              <a:sym typeface="Helvetica Neue"/>
            </a:endParaRPr>
          </a:p>
        </p:txBody>
      </p:sp>
      <p:sp>
        <p:nvSpPr>
          <p:cNvPr id="110" name="Google Shape;110;g36f30be2368_0_0:notes"/>
          <p:cNvSpPr>
            <a:spLocks noGrp="1" noRot="1" noChangeAspect="1"/>
          </p:cNvSpPr>
          <p:nvPr>
            <p:ph type="sldImg" idx="2"/>
          </p:nvPr>
        </p:nvSpPr>
        <p:spPr>
          <a:xfrm>
            <a:off x="6413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g363d8d5656f_0_218:notes"/>
          <p:cNvSpPr txBox="1">
            <a:spLocks noGrp="1"/>
          </p:cNvSpPr>
          <p:nvPr>
            <p:ph type="body" idx="1"/>
          </p:nvPr>
        </p:nvSpPr>
        <p:spPr>
          <a:xfrm>
            <a:off x="685800" y="4473893"/>
            <a:ext cx="5486400" cy="3660610"/>
          </a:xfrm>
          <a:prstGeom prst="rect">
            <a:avLst/>
          </a:prstGeom>
          <a:noFill/>
          <a:ln>
            <a:noFill/>
          </a:ln>
        </p:spPr>
        <p:txBody>
          <a:bodyPr spcFirstLastPara="1" wrap="square" lIns="91425" tIns="45700" rIns="91425" bIns="45700" anchor="t" anchorCtr="0">
            <a:noAutofit/>
          </a:bodyPr>
          <a:lstStyle/>
          <a:p>
            <a:pPr marL="228600" lvl="0" indent="-209550" algn="l" rtl="0">
              <a:lnSpc>
                <a:spcPct val="120000"/>
              </a:lnSpc>
              <a:spcBef>
                <a:spcPts val="1000"/>
              </a:spcBef>
              <a:spcAft>
                <a:spcPts val="0"/>
              </a:spcAft>
              <a:buClr>
                <a:schemeClr val="dk1"/>
              </a:buClr>
              <a:buSzPts val="1700"/>
              <a:buFont typeface="Helvetica Neue"/>
              <a:buChar char="•"/>
            </a:pPr>
            <a:r>
              <a:rPr lang="en-US" sz="1700">
                <a:latin typeface="Helvetica Neue"/>
                <a:ea typeface="Helvetica Neue"/>
                <a:cs typeface="Helvetica Neue"/>
                <a:sym typeface="Helvetica Neue"/>
              </a:rPr>
              <a:t>Assuming an annual incidence of death from cardiovascular causes of 12.5%, an annual incidence of death from noncardiovascular causes of 5.5%, and an annual incidence of hospitalization for heart failure of 60 events per 100 patient-years of follow-up in the control group and a follow-up period of 24 months, we originally estimated that a sample of 420 patients would provide the trial with 80% power to reject the null hypothesis of no effect under the assumption of a hazard ratio of 0.75 at a two-sided significance level of 5%</a:t>
            </a:r>
            <a:endParaRPr sz="1700">
              <a:latin typeface="Helvetica Neue"/>
              <a:ea typeface="Helvetica Neue"/>
              <a:cs typeface="Helvetica Neue"/>
              <a:sym typeface="Helvetica Neue"/>
            </a:endParaRPr>
          </a:p>
          <a:p>
            <a:pPr marL="228600" lvl="0" indent="-209550" algn="l" rtl="0">
              <a:lnSpc>
                <a:spcPct val="120000"/>
              </a:lnSpc>
              <a:spcBef>
                <a:spcPts val="1000"/>
              </a:spcBef>
              <a:spcAft>
                <a:spcPts val="0"/>
              </a:spcAft>
              <a:buClr>
                <a:schemeClr val="dk1"/>
              </a:buClr>
              <a:buSzPts val="1700"/>
              <a:buFont typeface="Helvetica Neue"/>
              <a:buChar char="•"/>
            </a:pPr>
            <a:r>
              <a:rPr lang="en-US" sz="1700">
                <a:latin typeface="Helvetica Neue"/>
                <a:ea typeface="Helvetica Neue"/>
                <a:cs typeface="Helvetica Neue"/>
                <a:sym typeface="Helvetica Neue"/>
              </a:rPr>
              <a:t>After a blinded sample-size review, we decided to follow the patients for more than 24 months and enroll at least 650 patients to maintain 80% power to reject the null hypothesis at a hazard ratio of 0.7; they reverted to the original plan because of COVID 19 pandemic.</a:t>
            </a:r>
            <a:endParaRPr sz="1700">
              <a:latin typeface="Helvetica Neue"/>
              <a:ea typeface="Helvetica Neue"/>
              <a:cs typeface="Helvetica Neue"/>
              <a:sym typeface="Helvetica Neue"/>
            </a:endParaRPr>
          </a:p>
          <a:p>
            <a:pPr marL="228600" lvl="0" indent="-209550" algn="l" rtl="0">
              <a:lnSpc>
                <a:spcPct val="120000"/>
              </a:lnSpc>
              <a:spcBef>
                <a:spcPts val="1000"/>
              </a:spcBef>
              <a:spcAft>
                <a:spcPts val="0"/>
              </a:spcAft>
              <a:buClr>
                <a:schemeClr val="dk1"/>
              </a:buClr>
              <a:buSzPts val="1700"/>
              <a:buFont typeface="Helvetica Neue"/>
              <a:buChar char="•"/>
            </a:pPr>
            <a:r>
              <a:rPr lang="en-US" sz="1700">
                <a:latin typeface="Helvetica Neue"/>
                <a:ea typeface="Helvetica Neue"/>
                <a:cs typeface="Helvetica Neue"/>
                <a:sym typeface="Helvetica Neue"/>
              </a:rPr>
              <a:t>All endpoints that were based on recurrent events were analyzed with Lin–Wei–Yang–Ying (LWYY) models. In these analyses, trial discontinuation was handled as an independent censoring event, and the actual time in the trial was included in the LWYY analyses.</a:t>
            </a:r>
            <a:endParaRPr sz="1700">
              <a:latin typeface="Helvetica Neue"/>
              <a:ea typeface="Helvetica Neue"/>
              <a:cs typeface="Helvetica Neue"/>
              <a:sym typeface="Helvetica Neue"/>
            </a:endParaRPr>
          </a:p>
        </p:txBody>
      </p:sp>
      <p:sp>
        <p:nvSpPr>
          <p:cNvPr id="286" name="Google Shape;286;g363d8d5656f_0_218:notes"/>
          <p:cNvSpPr>
            <a:spLocks noGrp="1" noRot="1" noChangeAspect="1"/>
          </p:cNvSpPr>
          <p:nvPr>
            <p:ph type="sldImg" idx="2"/>
          </p:nvPr>
        </p:nvSpPr>
        <p:spPr>
          <a:xfrm>
            <a:off x="6413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Google Shape;291;g363d8d5656f_0_231:notes"/>
          <p:cNvSpPr txBox="1">
            <a:spLocks noGrp="1"/>
          </p:cNvSpPr>
          <p:nvPr>
            <p:ph type="body" idx="1"/>
          </p:nvPr>
        </p:nvSpPr>
        <p:spPr>
          <a:xfrm>
            <a:off x="685800" y="4473893"/>
            <a:ext cx="5486400" cy="3660610"/>
          </a:xfrm>
          <a:prstGeom prst="rect">
            <a:avLst/>
          </a:prstGeom>
          <a:noFill/>
          <a:ln>
            <a:noFill/>
          </a:ln>
        </p:spPr>
        <p:txBody>
          <a:bodyPr spcFirstLastPara="1" wrap="square" lIns="91425" tIns="45700" rIns="91425" bIns="45700" anchor="t" anchorCtr="0">
            <a:noAutofit/>
          </a:bodyPr>
          <a:lstStyle/>
          <a:p>
            <a:pPr marL="228600" lvl="0" indent="-209550" algn="l" rtl="0">
              <a:lnSpc>
                <a:spcPct val="120000"/>
              </a:lnSpc>
              <a:spcBef>
                <a:spcPts val="1000"/>
              </a:spcBef>
              <a:spcAft>
                <a:spcPts val="0"/>
              </a:spcAft>
              <a:buClr>
                <a:schemeClr val="dk1"/>
              </a:buClr>
              <a:buSzPts val="1700"/>
              <a:buFont typeface="Helvetica Neue"/>
              <a:buChar char="•"/>
            </a:pPr>
            <a:endParaRPr sz="1700">
              <a:latin typeface="Helvetica Neue"/>
              <a:ea typeface="Helvetica Neue"/>
              <a:cs typeface="Helvetica Neue"/>
              <a:sym typeface="Helvetica Neue"/>
            </a:endParaRPr>
          </a:p>
        </p:txBody>
      </p:sp>
      <p:sp>
        <p:nvSpPr>
          <p:cNvPr id="292" name="Google Shape;292;g363d8d5656f_0_231:notes"/>
          <p:cNvSpPr>
            <a:spLocks noGrp="1" noRot="1" noChangeAspect="1"/>
          </p:cNvSpPr>
          <p:nvPr>
            <p:ph type="sldImg" idx="2"/>
          </p:nvPr>
        </p:nvSpPr>
        <p:spPr>
          <a:xfrm>
            <a:off x="6413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
        <p:cNvGrpSpPr/>
        <p:nvPr/>
      </p:nvGrpSpPr>
      <p:grpSpPr>
        <a:xfrm>
          <a:off x="0" y="0"/>
          <a:ext cx="0" cy="0"/>
          <a:chOff x="0" y="0"/>
          <a:chExt cx="0" cy="0"/>
        </a:xfrm>
      </p:grpSpPr>
      <p:sp>
        <p:nvSpPr>
          <p:cNvPr id="297" name="Google Shape;297;g363d8d5656f_0_237:notes"/>
          <p:cNvSpPr txBox="1">
            <a:spLocks noGrp="1"/>
          </p:cNvSpPr>
          <p:nvPr>
            <p:ph type="body" idx="1"/>
          </p:nvPr>
        </p:nvSpPr>
        <p:spPr>
          <a:xfrm>
            <a:off x="685800" y="4473893"/>
            <a:ext cx="5486400" cy="3660610"/>
          </a:xfrm>
          <a:prstGeom prst="rect">
            <a:avLst/>
          </a:prstGeom>
          <a:noFill/>
          <a:ln>
            <a:noFill/>
          </a:ln>
        </p:spPr>
        <p:txBody>
          <a:bodyPr spcFirstLastPara="1" wrap="square" lIns="91425" tIns="45700" rIns="91425" bIns="45700" anchor="t" anchorCtr="0">
            <a:noAutofit/>
          </a:bodyPr>
          <a:lstStyle/>
          <a:p>
            <a:pPr marL="228600" lvl="0" indent="-209550" algn="l" rtl="0">
              <a:lnSpc>
                <a:spcPct val="120000"/>
              </a:lnSpc>
              <a:spcBef>
                <a:spcPts val="1000"/>
              </a:spcBef>
              <a:spcAft>
                <a:spcPts val="0"/>
              </a:spcAft>
              <a:buClr>
                <a:schemeClr val="dk1"/>
              </a:buClr>
              <a:buSzPts val="1700"/>
              <a:buFont typeface="Helvetica Neue"/>
              <a:buChar char="•"/>
            </a:pPr>
            <a:endParaRPr sz="1700">
              <a:latin typeface="Helvetica Neue"/>
              <a:ea typeface="Helvetica Neue"/>
              <a:cs typeface="Helvetica Neue"/>
              <a:sym typeface="Helvetica Neue"/>
            </a:endParaRPr>
          </a:p>
        </p:txBody>
      </p:sp>
      <p:sp>
        <p:nvSpPr>
          <p:cNvPr id="298" name="Google Shape;298;g363d8d5656f_0_237:notes"/>
          <p:cNvSpPr>
            <a:spLocks noGrp="1" noRot="1" noChangeAspect="1"/>
          </p:cNvSpPr>
          <p:nvPr>
            <p:ph type="sldImg" idx="2"/>
          </p:nvPr>
        </p:nvSpPr>
        <p:spPr>
          <a:xfrm>
            <a:off x="6413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p:cNvGrpSpPr/>
        <p:nvPr/>
      </p:nvGrpSpPr>
      <p:grpSpPr>
        <a:xfrm>
          <a:off x="0" y="0"/>
          <a:ext cx="0" cy="0"/>
          <a:chOff x="0" y="0"/>
          <a:chExt cx="0" cy="0"/>
        </a:xfrm>
      </p:grpSpPr>
      <p:sp>
        <p:nvSpPr>
          <p:cNvPr id="303" name="Google Shape;303;g363d8d5656f_0_247:notes"/>
          <p:cNvSpPr txBox="1">
            <a:spLocks noGrp="1"/>
          </p:cNvSpPr>
          <p:nvPr>
            <p:ph type="body" idx="1"/>
          </p:nvPr>
        </p:nvSpPr>
        <p:spPr>
          <a:xfrm>
            <a:off x="685800" y="4473893"/>
            <a:ext cx="5486400" cy="366061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None/>
            </a:pPr>
            <a:r>
              <a:rPr lang="en-US" sz="1550">
                <a:latin typeface="Helvetica Neue"/>
                <a:ea typeface="Helvetica Neue"/>
                <a:cs typeface="Helvetica Neue"/>
                <a:sym typeface="Helvetica Neue"/>
              </a:rPr>
              <a:t>Of 250 participants assigned to the device group, 248 (99.2%) had transcatheter mitral-valve repair attempted. The MitraClip device was deployed in 244 patients (98.4%), and echocardiographic data at the end of the procedure were available for 243 patients (97.2%). The severity grade of mitral regurgitation was 1+ or lower in 181 patients (74.5%), 2+ in 43 patients (17.7%), 3+ in 10 patients (4.1%), and 4+ in 9 patients (3.7%). Procedures were performed within 14 days after randomization in 220 patients, within 15 to 30 days in 21 patients, and after 30 days in 7 patients. The median procedure time was 117 minutes (interquartile range, 70 to 150). The median fluoroscopy time was 22 minutes (interquartile range, 12 to 34).</a:t>
            </a:r>
            <a:endParaRPr sz="1550">
              <a:latin typeface="Helvetica Neue"/>
              <a:ea typeface="Helvetica Neue"/>
              <a:cs typeface="Helvetica Neue"/>
              <a:sym typeface="Helvetica Neue"/>
            </a:endParaRPr>
          </a:p>
          <a:p>
            <a:pPr marL="0" lvl="0" indent="0" algn="l" rtl="0">
              <a:lnSpc>
                <a:spcPct val="115000"/>
              </a:lnSpc>
              <a:spcBef>
                <a:spcPts val="0"/>
              </a:spcBef>
              <a:spcAft>
                <a:spcPts val="0"/>
              </a:spcAft>
              <a:buNone/>
            </a:pPr>
            <a:endParaRPr sz="2300">
              <a:latin typeface="Helvetica Neue"/>
              <a:ea typeface="Helvetica Neue"/>
              <a:cs typeface="Helvetica Neue"/>
              <a:sym typeface="Helvetica Neue"/>
            </a:endParaRPr>
          </a:p>
        </p:txBody>
      </p:sp>
      <p:sp>
        <p:nvSpPr>
          <p:cNvPr id="304" name="Google Shape;304;g363d8d5656f_0_247:notes"/>
          <p:cNvSpPr>
            <a:spLocks noGrp="1" noRot="1" noChangeAspect="1"/>
          </p:cNvSpPr>
          <p:nvPr>
            <p:ph type="sldImg" idx="2"/>
          </p:nvPr>
        </p:nvSpPr>
        <p:spPr>
          <a:xfrm>
            <a:off x="6413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
        <p:cNvGrpSpPr/>
        <p:nvPr/>
      </p:nvGrpSpPr>
      <p:grpSpPr>
        <a:xfrm>
          <a:off x="0" y="0"/>
          <a:ext cx="0" cy="0"/>
          <a:chOff x="0" y="0"/>
          <a:chExt cx="0" cy="0"/>
        </a:xfrm>
      </p:grpSpPr>
      <p:sp>
        <p:nvSpPr>
          <p:cNvPr id="309" name="Google Shape;309;g363dde8c2f8_3_18:notes"/>
          <p:cNvSpPr txBox="1">
            <a:spLocks noGrp="1"/>
          </p:cNvSpPr>
          <p:nvPr>
            <p:ph type="body" idx="1"/>
          </p:nvPr>
        </p:nvSpPr>
        <p:spPr>
          <a:xfrm>
            <a:off x="685800" y="4473893"/>
            <a:ext cx="5486400" cy="366061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None/>
            </a:pPr>
            <a:endParaRPr sz="1550">
              <a:latin typeface="Helvetica Neue"/>
              <a:ea typeface="Helvetica Neue"/>
              <a:cs typeface="Helvetica Neue"/>
              <a:sym typeface="Helvetica Neue"/>
            </a:endParaRPr>
          </a:p>
          <a:p>
            <a:pPr marL="0" lvl="0" indent="0" algn="l" rtl="0">
              <a:lnSpc>
                <a:spcPct val="115000"/>
              </a:lnSpc>
              <a:spcBef>
                <a:spcPts val="0"/>
              </a:spcBef>
              <a:spcAft>
                <a:spcPts val="0"/>
              </a:spcAft>
              <a:buNone/>
            </a:pPr>
            <a:endParaRPr sz="2300">
              <a:latin typeface="Helvetica Neue"/>
              <a:ea typeface="Helvetica Neue"/>
              <a:cs typeface="Helvetica Neue"/>
              <a:sym typeface="Helvetica Neue"/>
            </a:endParaRPr>
          </a:p>
        </p:txBody>
      </p:sp>
      <p:sp>
        <p:nvSpPr>
          <p:cNvPr id="310" name="Google Shape;310;g363dde8c2f8_3_18:notes"/>
          <p:cNvSpPr>
            <a:spLocks noGrp="1" noRot="1" noChangeAspect="1"/>
          </p:cNvSpPr>
          <p:nvPr>
            <p:ph type="sldImg" idx="2"/>
          </p:nvPr>
        </p:nvSpPr>
        <p:spPr>
          <a:xfrm>
            <a:off x="6413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
        <p:cNvGrpSpPr/>
        <p:nvPr/>
      </p:nvGrpSpPr>
      <p:grpSpPr>
        <a:xfrm>
          <a:off x="0" y="0"/>
          <a:ext cx="0" cy="0"/>
          <a:chOff x="0" y="0"/>
          <a:chExt cx="0" cy="0"/>
        </a:xfrm>
      </p:grpSpPr>
      <p:sp>
        <p:nvSpPr>
          <p:cNvPr id="316" name="Google Shape;316;g363dde8c2f8_3_24:notes"/>
          <p:cNvSpPr txBox="1">
            <a:spLocks noGrp="1"/>
          </p:cNvSpPr>
          <p:nvPr>
            <p:ph type="body" idx="1"/>
          </p:nvPr>
        </p:nvSpPr>
        <p:spPr>
          <a:xfrm>
            <a:off x="685800" y="4473893"/>
            <a:ext cx="5486400" cy="366061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None/>
            </a:pPr>
            <a:endParaRPr sz="2300">
              <a:latin typeface="Helvetica Neue"/>
              <a:ea typeface="Helvetica Neue"/>
              <a:cs typeface="Helvetica Neue"/>
              <a:sym typeface="Helvetica Neue"/>
            </a:endParaRPr>
          </a:p>
        </p:txBody>
      </p:sp>
      <p:sp>
        <p:nvSpPr>
          <p:cNvPr id="317" name="Google Shape;317;g363dde8c2f8_3_24:notes"/>
          <p:cNvSpPr>
            <a:spLocks noGrp="1" noRot="1" noChangeAspect="1"/>
          </p:cNvSpPr>
          <p:nvPr>
            <p:ph type="sldImg" idx="2"/>
          </p:nvPr>
        </p:nvSpPr>
        <p:spPr>
          <a:xfrm>
            <a:off x="6413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
        <p:cNvGrpSpPr/>
        <p:nvPr/>
      </p:nvGrpSpPr>
      <p:grpSpPr>
        <a:xfrm>
          <a:off x="0" y="0"/>
          <a:ext cx="0" cy="0"/>
          <a:chOff x="0" y="0"/>
          <a:chExt cx="0" cy="0"/>
        </a:xfrm>
      </p:grpSpPr>
      <p:sp>
        <p:nvSpPr>
          <p:cNvPr id="323" name="Google Shape;323;g363dde8c2f8_0_1:notes"/>
          <p:cNvSpPr txBox="1">
            <a:spLocks noGrp="1"/>
          </p:cNvSpPr>
          <p:nvPr>
            <p:ph type="body" idx="1"/>
          </p:nvPr>
        </p:nvSpPr>
        <p:spPr>
          <a:xfrm>
            <a:off x="685800" y="4473893"/>
            <a:ext cx="5486400" cy="3660610"/>
          </a:xfrm>
          <a:prstGeom prst="rect">
            <a:avLst/>
          </a:prstGeom>
          <a:noFill/>
          <a:ln>
            <a:noFill/>
          </a:ln>
        </p:spPr>
        <p:txBody>
          <a:bodyPr spcFirstLastPara="1" wrap="square" lIns="91425" tIns="45700" rIns="91425" bIns="45700" anchor="t" anchorCtr="0">
            <a:noAutofit/>
          </a:bodyPr>
          <a:lstStyle/>
          <a:p>
            <a:pPr marL="228600" lvl="0" indent="-209550" algn="l" rtl="0">
              <a:lnSpc>
                <a:spcPct val="120000"/>
              </a:lnSpc>
              <a:spcBef>
                <a:spcPts val="1000"/>
              </a:spcBef>
              <a:spcAft>
                <a:spcPts val="0"/>
              </a:spcAft>
              <a:buClr>
                <a:schemeClr val="dk1"/>
              </a:buClr>
              <a:buSzPts val="1700"/>
              <a:buFont typeface="Helvetica Neue"/>
              <a:buChar char="•"/>
            </a:pPr>
            <a:endParaRPr sz="1700">
              <a:latin typeface="Helvetica Neue"/>
              <a:ea typeface="Helvetica Neue"/>
              <a:cs typeface="Helvetica Neue"/>
              <a:sym typeface="Helvetica Neue"/>
            </a:endParaRPr>
          </a:p>
        </p:txBody>
      </p:sp>
      <p:sp>
        <p:nvSpPr>
          <p:cNvPr id="324" name="Google Shape;324;g363dde8c2f8_0_1:notes"/>
          <p:cNvSpPr>
            <a:spLocks noGrp="1" noRot="1" noChangeAspect="1"/>
          </p:cNvSpPr>
          <p:nvPr>
            <p:ph type="sldImg" idx="2"/>
          </p:nvPr>
        </p:nvSpPr>
        <p:spPr>
          <a:xfrm>
            <a:off x="6413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g363d8d5656f_0_242:notes"/>
          <p:cNvSpPr txBox="1">
            <a:spLocks noGrp="1"/>
          </p:cNvSpPr>
          <p:nvPr>
            <p:ph type="body" idx="1"/>
          </p:nvPr>
        </p:nvSpPr>
        <p:spPr>
          <a:xfrm>
            <a:off x="685800" y="4473893"/>
            <a:ext cx="5486400" cy="3660610"/>
          </a:xfrm>
          <a:prstGeom prst="rect">
            <a:avLst/>
          </a:prstGeom>
          <a:noFill/>
          <a:ln>
            <a:noFill/>
          </a:ln>
        </p:spPr>
        <p:txBody>
          <a:bodyPr spcFirstLastPara="1" wrap="square" lIns="91425" tIns="45700" rIns="91425" bIns="45700" anchor="t" anchorCtr="0">
            <a:noAutofit/>
          </a:bodyPr>
          <a:lstStyle/>
          <a:p>
            <a:pPr marL="228600" lvl="0" indent="-209550" algn="l" rtl="0">
              <a:lnSpc>
                <a:spcPct val="120000"/>
              </a:lnSpc>
              <a:spcBef>
                <a:spcPts val="1000"/>
              </a:spcBef>
              <a:spcAft>
                <a:spcPts val="0"/>
              </a:spcAft>
              <a:buClr>
                <a:schemeClr val="dk1"/>
              </a:buClr>
              <a:buSzPts val="1700"/>
              <a:buFont typeface="Helvetica Neue"/>
              <a:buChar char="•"/>
            </a:pPr>
            <a:endParaRPr sz="1700">
              <a:latin typeface="Helvetica Neue"/>
              <a:ea typeface="Helvetica Neue"/>
              <a:cs typeface="Helvetica Neue"/>
              <a:sym typeface="Helvetica Neue"/>
            </a:endParaRPr>
          </a:p>
        </p:txBody>
      </p:sp>
      <p:sp>
        <p:nvSpPr>
          <p:cNvPr id="331" name="Google Shape;331;g363d8d5656f_0_242:notes"/>
          <p:cNvSpPr>
            <a:spLocks noGrp="1" noRot="1" noChangeAspect="1"/>
          </p:cNvSpPr>
          <p:nvPr>
            <p:ph type="sldImg" idx="2"/>
          </p:nvPr>
        </p:nvSpPr>
        <p:spPr>
          <a:xfrm>
            <a:off x="6413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Google Shape;337;g363dde8c2f8_0_7:notes"/>
          <p:cNvSpPr txBox="1">
            <a:spLocks noGrp="1"/>
          </p:cNvSpPr>
          <p:nvPr>
            <p:ph type="body" idx="1"/>
          </p:nvPr>
        </p:nvSpPr>
        <p:spPr>
          <a:xfrm>
            <a:off x="685800" y="4473893"/>
            <a:ext cx="5486400" cy="3660610"/>
          </a:xfrm>
          <a:prstGeom prst="rect">
            <a:avLst/>
          </a:prstGeom>
          <a:noFill/>
          <a:ln>
            <a:noFill/>
          </a:ln>
        </p:spPr>
        <p:txBody>
          <a:bodyPr spcFirstLastPara="1" wrap="square" lIns="91425" tIns="45700" rIns="91425" bIns="45700" anchor="t" anchorCtr="0">
            <a:noAutofit/>
          </a:bodyPr>
          <a:lstStyle/>
          <a:p>
            <a:pPr marL="228600" lvl="0" indent="-209550" algn="l" rtl="0">
              <a:lnSpc>
                <a:spcPct val="120000"/>
              </a:lnSpc>
              <a:spcBef>
                <a:spcPts val="1000"/>
              </a:spcBef>
              <a:spcAft>
                <a:spcPts val="0"/>
              </a:spcAft>
              <a:buClr>
                <a:schemeClr val="dk1"/>
              </a:buClr>
              <a:buSzPts val="1700"/>
              <a:buFont typeface="Helvetica Neue"/>
              <a:buChar char="•"/>
            </a:pPr>
            <a:endParaRPr sz="1700">
              <a:latin typeface="Helvetica Neue"/>
              <a:ea typeface="Helvetica Neue"/>
              <a:cs typeface="Helvetica Neue"/>
              <a:sym typeface="Helvetica Neue"/>
            </a:endParaRPr>
          </a:p>
        </p:txBody>
      </p:sp>
      <p:sp>
        <p:nvSpPr>
          <p:cNvPr id="338" name="Google Shape;338;g363dde8c2f8_0_7:notes"/>
          <p:cNvSpPr>
            <a:spLocks noGrp="1" noRot="1" noChangeAspect="1"/>
          </p:cNvSpPr>
          <p:nvPr>
            <p:ph type="sldImg" idx="2"/>
          </p:nvPr>
        </p:nvSpPr>
        <p:spPr>
          <a:xfrm>
            <a:off x="6413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
        <p:cNvGrpSpPr/>
        <p:nvPr/>
      </p:nvGrpSpPr>
      <p:grpSpPr>
        <a:xfrm>
          <a:off x="0" y="0"/>
          <a:ext cx="0" cy="0"/>
          <a:chOff x="0" y="0"/>
          <a:chExt cx="0" cy="0"/>
        </a:xfrm>
      </p:grpSpPr>
      <p:sp>
        <p:nvSpPr>
          <p:cNvPr id="344" name="Google Shape;344;g363d8d5656f_0_253:notes"/>
          <p:cNvSpPr txBox="1">
            <a:spLocks noGrp="1"/>
          </p:cNvSpPr>
          <p:nvPr>
            <p:ph type="body" idx="1"/>
          </p:nvPr>
        </p:nvSpPr>
        <p:spPr>
          <a:xfrm>
            <a:off x="685800" y="4473893"/>
            <a:ext cx="5486400" cy="3660610"/>
          </a:xfrm>
          <a:prstGeom prst="rect">
            <a:avLst/>
          </a:prstGeom>
          <a:noFill/>
          <a:ln>
            <a:noFill/>
          </a:ln>
        </p:spPr>
        <p:txBody>
          <a:bodyPr spcFirstLastPara="1" wrap="square" lIns="91425" tIns="45700" rIns="91425" bIns="45700" anchor="t" anchorCtr="0">
            <a:noAutofit/>
          </a:bodyPr>
          <a:lstStyle/>
          <a:p>
            <a:pPr marL="228600" lvl="0" indent="-209550" algn="l" rtl="0">
              <a:lnSpc>
                <a:spcPct val="120000"/>
              </a:lnSpc>
              <a:spcBef>
                <a:spcPts val="1000"/>
              </a:spcBef>
              <a:spcAft>
                <a:spcPts val="0"/>
              </a:spcAft>
              <a:buClr>
                <a:schemeClr val="dk1"/>
              </a:buClr>
              <a:buSzPts val="1700"/>
              <a:buFont typeface="Helvetica Neue"/>
              <a:buChar char="•"/>
            </a:pPr>
            <a:r>
              <a:rPr lang="en-US" sz="1700">
                <a:latin typeface="Helvetica Neue"/>
                <a:ea typeface="Helvetica Neue"/>
                <a:cs typeface="Helvetica Neue"/>
                <a:sym typeface="Helvetica Neue"/>
              </a:rPr>
              <a:t>LV dyssynchrony reduces closing force</a:t>
            </a:r>
            <a:endParaRPr sz="1700">
              <a:latin typeface="Helvetica Neue"/>
              <a:ea typeface="Helvetica Neue"/>
              <a:cs typeface="Helvetica Neue"/>
              <a:sym typeface="Helvetica Neue"/>
            </a:endParaRPr>
          </a:p>
        </p:txBody>
      </p:sp>
      <p:sp>
        <p:nvSpPr>
          <p:cNvPr id="345" name="Google Shape;345;g363d8d5656f_0_253:notes"/>
          <p:cNvSpPr>
            <a:spLocks noGrp="1" noRot="1" noChangeAspect="1"/>
          </p:cNvSpPr>
          <p:nvPr>
            <p:ph type="sldImg" idx="2"/>
          </p:nvPr>
        </p:nvSpPr>
        <p:spPr>
          <a:xfrm>
            <a:off x="6413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g363d8d5656f_0_4:notes"/>
          <p:cNvSpPr txBox="1">
            <a:spLocks noGrp="1"/>
          </p:cNvSpPr>
          <p:nvPr>
            <p:ph type="body" idx="1"/>
          </p:nvPr>
        </p:nvSpPr>
        <p:spPr>
          <a:xfrm>
            <a:off x="685800" y="4473893"/>
            <a:ext cx="5486400" cy="3660610"/>
          </a:xfrm>
          <a:prstGeom prst="rect">
            <a:avLst/>
          </a:prstGeom>
          <a:noFill/>
          <a:ln>
            <a:noFill/>
          </a:ln>
        </p:spPr>
        <p:txBody>
          <a:bodyPr spcFirstLastPara="1" wrap="square" lIns="91425" tIns="45700" rIns="91425" bIns="45700" anchor="t" anchorCtr="0">
            <a:noAutofit/>
          </a:bodyPr>
          <a:lstStyle/>
          <a:p>
            <a:pPr marL="228600" lvl="0" indent="-228600" algn="l" rtl="0">
              <a:lnSpc>
                <a:spcPct val="120000"/>
              </a:lnSpc>
              <a:spcBef>
                <a:spcPts val="1000"/>
              </a:spcBef>
              <a:spcAft>
                <a:spcPts val="0"/>
              </a:spcAft>
              <a:buClr>
                <a:schemeClr val="lt1"/>
              </a:buClr>
              <a:buSzPts val="2000"/>
              <a:buFont typeface="Helvetica Neue"/>
              <a:buChar char="•"/>
            </a:pPr>
            <a:endParaRPr sz="2000">
              <a:latin typeface="Helvetica Neue"/>
              <a:ea typeface="Helvetica Neue"/>
              <a:cs typeface="Helvetica Neue"/>
              <a:sym typeface="Helvetica Neue"/>
            </a:endParaRPr>
          </a:p>
        </p:txBody>
      </p:sp>
      <p:sp>
        <p:nvSpPr>
          <p:cNvPr id="116" name="Google Shape;116;g363d8d5656f_0_4:notes"/>
          <p:cNvSpPr>
            <a:spLocks noGrp="1" noRot="1" noChangeAspect="1"/>
          </p:cNvSpPr>
          <p:nvPr>
            <p:ph type="sldImg" idx="2"/>
          </p:nvPr>
        </p:nvSpPr>
        <p:spPr>
          <a:xfrm>
            <a:off x="6413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Google Shape;356;g363d8d5656f_0_264:notes"/>
          <p:cNvSpPr txBox="1">
            <a:spLocks noGrp="1"/>
          </p:cNvSpPr>
          <p:nvPr>
            <p:ph type="body" idx="1"/>
          </p:nvPr>
        </p:nvSpPr>
        <p:spPr>
          <a:xfrm>
            <a:off x="685800" y="4473893"/>
            <a:ext cx="5486400" cy="3660610"/>
          </a:xfrm>
          <a:prstGeom prst="rect">
            <a:avLst/>
          </a:prstGeom>
          <a:noFill/>
          <a:ln>
            <a:noFill/>
          </a:ln>
        </p:spPr>
        <p:txBody>
          <a:bodyPr spcFirstLastPara="1" wrap="square" lIns="91425" tIns="45700" rIns="91425" bIns="45700" anchor="t" anchorCtr="0">
            <a:noAutofit/>
          </a:bodyPr>
          <a:lstStyle/>
          <a:p>
            <a:pPr marL="228600" lvl="0" indent="-209550" algn="l" rtl="0">
              <a:lnSpc>
                <a:spcPct val="120000"/>
              </a:lnSpc>
              <a:spcBef>
                <a:spcPts val="1000"/>
              </a:spcBef>
              <a:spcAft>
                <a:spcPts val="0"/>
              </a:spcAft>
              <a:buClr>
                <a:schemeClr val="dk1"/>
              </a:buClr>
              <a:buSzPts val="1700"/>
              <a:buFont typeface="Helvetica Neue"/>
              <a:buChar char="•"/>
            </a:pPr>
            <a:endParaRPr sz="1700">
              <a:latin typeface="Helvetica Neue"/>
              <a:ea typeface="Helvetica Neue"/>
              <a:cs typeface="Helvetica Neue"/>
              <a:sym typeface="Helvetica Neue"/>
            </a:endParaRPr>
          </a:p>
        </p:txBody>
      </p:sp>
      <p:sp>
        <p:nvSpPr>
          <p:cNvPr id="357" name="Google Shape;357;g363d8d5656f_0_264:notes"/>
          <p:cNvSpPr>
            <a:spLocks noGrp="1" noRot="1" noChangeAspect="1"/>
          </p:cNvSpPr>
          <p:nvPr>
            <p:ph type="sldImg" idx="2"/>
          </p:nvPr>
        </p:nvSpPr>
        <p:spPr>
          <a:xfrm>
            <a:off x="6413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
        <p:cNvGrpSpPr/>
        <p:nvPr/>
      </p:nvGrpSpPr>
      <p:grpSpPr>
        <a:xfrm>
          <a:off x="0" y="0"/>
          <a:ext cx="0" cy="0"/>
          <a:chOff x="0" y="0"/>
          <a:chExt cx="0" cy="0"/>
        </a:xfrm>
      </p:grpSpPr>
      <p:sp>
        <p:nvSpPr>
          <p:cNvPr id="364" name="Google Shape;364;g363d8d5656f_0_259:notes"/>
          <p:cNvSpPr txBox="1">
            <a:spLocks noGrp="1"/>
          </p:cNvSpPr>
          <p:nvPr>
            <p:ph type="body" idx="1"/>
          </p:nvPr>
        </p:nvSpPr>
        <p:spPr>
          <a:xfrm>
            <a:off x="685800" y="4473893"/>
            <a:ext cx="5486400" cy="3660610"/>
          </a:xfrm>
          <a:prstGeom prst="rect">
            <a:avLst/>
          </a:prstGeom>
          <a:noFill/>
          <a:ln>
            <a:noFill/>
          </a:ln>
        </p:spPr>
        <p:txBody>
          <a:bodyPr spcFirstLastPara="1" wrap="square" lIns="91425" tIns="45700" rIns="91425" bIns="45700" anchor="t" anchorCtr="0">
            <a:noAutofit/>
          </a:bodyPr>
          <a:lstStyle/>
          <a:p>
            <a:pPr marL="0" lvl="0" indent="0" algn="l" rtl="0">
              <a:lnSpc>
                <a:spcPct val="120000"/>
              </a:lnSpc>
              <a:spcBef>
                <a:spcPts val="1000"/>
              </a:spcBef>
              <a:spcAft>
                <a:spcPts val="0"/>
              </a:spcAft>
              <a:buNone/>
            </a:pPr>
            <a:r>
              <a:rPr lang="en-US" sz="1550">
                <a:latin typeface="Helvetica Neue"/>
                <a:ea typeface="Helvetica Neue"/>
                <a:cs typeface="Helvetica Neue"/>
                <a:sym typeface="Helvetica Neue"/>
              </a:rPr>
              <a:t>Among the patients assigned to the device group, periprocedural adverse events were reported in four (1.6%). These events included two cases of hematoma, one case of pericardial effusion, and one case of right atrial perforation that led to thoracotomy after completion of the device implantation.</a:t>
            </a:r>
            <a:endParaRPr sz="1550">
              <a:latin typeface="Helvetica Neue"/>
              <a:ea typeface="Helvetica Neue"/>
              <a:cs typeface="Helvetica Neue"/>
              <a:sym typeface="Helvetica Neue"/>
            </a:endParaRPr>
          </a:p>
          <a:p>
            <a:pPr marL="0" lvl="0" indent="0" algn="l" rtl="0">
              <a:lnSpc>
                <a:spcPct val="120000"/>
              </a:lnSpc>
              <a:spcBef>
                <a:spcPts val="1000"/>
              </a:spcBef>
              <a:spcAft>
                <a:spcPts val="0"/>
              </a:spcAft>
              <a:buNone/>
            </a:pPr>
            <a:endParaRPr sz="1550">
              <a:latin typeface="Helvetica Neue"/>
              <a:ea typeface="Helvetica Neue"/>
              <a:cs typeface="Helvetica Neue"/>
              <a:sym typeface="Helvetica Neue"/>
            </a:endParaRPr>
          </a:p>
          <a:p>
            <a:pPr marL="0" lvl="0" indent="0" algn="l" rtl="0">
              <a:lnSpc>
                <a:spcPct val="120000"/>
              </a:lnSpc>
              <a:spcBef>
                <a:spcPts val="1000"/>
              </a:spcBef>
              <a:spcAft>
                <a:spcPts val="0"/>
              </a:spcAft>
              <a:buNone/>
            </a:pPr>
            <a:endParaRPr sz="1550">
              <a:latin typeface="Helvetica Neue"/>
              <a:ea typeface="Helvetica Neue"/>
              <a:cs typeface="Helvetica Neue"/>
              <a:sym typeface="Helvetica Neue"/>
            </a:endParaRPr>
          </a:p>
        </p:txBody>
      </p:sp>
      <p:sp>
        <p:nvSpPr>
          <p:cNvPr id="365" name="Google Shape;365;g363d8d5656f_0_259:notes"/>
          <p:cNvSpPr>
            <a:spLocks noGrp="1" noRot="1" noChangeAspect="1"/>
          </p:cNvSpPr>
          <p:nvPr>
            <p:ph type="sldImg" idx="2"/>
          </p:nvPr>
        </p:nvSpPr>
        <p:spPr>
          <a:xfrm>
            <a:off x="6413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
        <p:cNvGrpSpPr/>
        <p:nvPr/>
      </p:nvGrpSpPr>
      <p:grpSpPr>
        <a:xfrm>
          <a:off x="0" y="0"/>
          <a:ext cx="0" cy="0"/>
          <a:chOff x="0" y="0"/>
          <a:chExt cx="0" cy="0"/>
        </a:xfrm>
      </p:grpSpPr>
      <p:sp>
        <p:nvSpPr>
          <p:cNvPr id="370" name="Google Shape;370;g363dde8c2f8_1_13:notes"/>
          <p:cNvSpPr txBox="1">
            <a:spLocks noGrp="1"/>
          </p:cNvSpPr>
          <p:nvPr>
            <p:ph type="body" idx="1"/>
          </p:nvPr>
        </p:nvSpPr>
        <p:spPr>
          <a:xfrm>
            <a:off x="685800" y="4473893"/>
            <a:ext cx="5486400" cy="3660610"/>
          </a:xfrm>
          <a:prstGeom prst="rect">
            <a:avLst/>
          </a:prstGeom>
          <a:noFill/>
          <a:ln>
            <a:noFill/>
          </a:ln>
        </p:spPr>
        <p:txBody>
          <a:bodyPr spcFirstLastPara="1" wrap="square" lIns="91425" tIns="45700" rIns="91425" bIns="45700" anchor="t" anchorCtr="0">
            <a:noAutofit/>
          </a:bodyPr>
          <a:lstStyle/>
          <a:p>
            <a:pPr marL="0" lvl="0" indent="0" algn="l" rtl="0">
              <a:lnSpc>
                <a:spcPct val="120000"/>
              </a:lnSpc>
              <a:spcBef>
                <a:spcPts val="1000"/>
              </a:spcBef>
              <a:spcAft>
                <a:spcPts val="0"/>
              </a:spcAft>
              <a:buNone/>
            </a:pPr>
            <a:r>
              <a:rPr lang="en-US" sz="1550">
                <a:latin typeface="Helvetica Neue"/>
                <a:ea typeface="Helvetica Neue"/>
                <a:cs typeface="Helvetica Neue"/>
                <a:sym typeface="Helvetica Neue"/>
              </a:rPr>
              <a:t>there were 38 patients who crossed over from medical management only to M-TEER; 28 were performed by month 6, and 35 were performed by month twelve </a:t>
            </a:r>
            <a:endParaRPr sz="1700">
              <a:latin typeface="Helvetica Neue"/>
              <a:ea typeface="Helvetica Neue"/>
              <a:cs typeface="Helvetica Neue"/>
              <a:sym typeface="Helvetica Neue"/>
            </a:endParaRPr>
          </a:p>
        </p:txBody>
      </p:sp>
      <p:sp>
        <p:nvSpPr>
          <p:cNvPr id="371" name="Google Shape;371;g363dde8c2f8_1_13:notes"/>
          <p:cNvSpPr>
            <a:spLocks noGrp="1" noRot="1" noChangeAspect="1"/>
          </p:cNvSpPr>
          <p:nvPr>
            <p:ph type="sldImg" idx="2"/>
          </p:nvPr>
        </p:nvSpPr>
        <p:spPr>
          <a:xfrm>
            <a:off x="6413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5"/>
        <p:cNvGrpSpPr/>
        <p:nvPr/>
      </p:nvGrpSpPr>
      <p:grpSpPr>
        <a:xfrm>
          <a:off x="0" y="0"/>
          <a:ext cx="0" cy="0"/>
          <a:chOff x="0" y="0"/>
          <a:chExt cx="0" cy="0"/>
        </a:xfrm>
      </p:grpSpPr>
      <p:sp>
        <p:nvSpPr>
          <p:cNvPr id="376" name="Google Shape;376;g363d8d5656f_0_277:notes"/>
          <p:cNvSpPr txBox="1">
            <a:spLocks noGrp="1"/>
          </p:cNvSpPr>
          <p:nvPr>
            <p:ph type="body" idx="1"/>
          </p:nvPr>
        </p:nvSpPr>
        <p:spPr>
          <a:xfrm>
            <a:off x="685800" y="4473893"/>
            <a:ext cx="5486400" cy="3660610"/>
          </a:xfrm>
          <a:prstGeom prst="rect">
            <a:avLst/>
          </a:prstGeom>
          <a:noFill/>
          <a:ln>
            <a:noFill/>
          </a:ln>
        </p:spPr>
        <p:txBody>
          <a:bodyPr spcFirstLastPara="1" wrap="square" lIns="91425" tIns="45700" rIns="91425" bIns="45700" anchor="t" anchorCtr="0">
            <a:noAutofit/>
          </a:bodyPr>
          <a:lstStyle/>
          <a:p>
            <a:pPr marL="0" lvl="0" indent="0" algn="l" rtl="0">
              <a:lnSpc>
                <a:spcPct val="120000"/>
              </a:lnSpc>
              <a:spcBef>
                <a:spcPts val="1000"/>
              </a:spcBef>
              <a:spcAft>
                <a:spcPts val="0"/>
              </a:spcAft>
              <a:buNone/>
            </a:pPr>
            <a:endParaRPr sz="1700">
              <a:latin typeface="Helvetica Neue"/>
              <a:ea typeface="Helvetica Neue"/>
              <a:cs typeface="Helvetica Neue"/>
              <a:sym typeface="Helvetica Neue"/>
            </a:endParaRPr>
          </a:p>
        </p:txBody>
      </p:sp>
      <p:sp>
        <p:nvSpPr>
          <p:cNvPr id="377" name="Google Shape;377;g363d8d5656f_0_277:notes"/>
          <p:cNvSpPr>
            <a:spLocks noGrp="1" noRot="1" noChangeAspect="1"/>
          </p:cNvSpPr>
          <p:nvPr>
            <p:ph type="sldImg" idx="2"/>
          </p:nvPr>
        </p:nvSpPr>
        <p:spPr>
          <a:xfrm>
            <a:off x="6413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g363dde8c2f8_1_18:notes"/>
          <p:cNvSpPr txBox="1">
            <a:spLocks noGrp="1"/>
          </p:cNvSpPr>
          <p:nvPr>
            <p:ph type="body" idx="1"/>
          </p:nvPr>
        </p:nvSpPr>
        <p:spPr>
          <a:xfrm>
            <a:off x="685800" y="4473893"/>
            <a:ext cx="5486400" cy="3660610"/>
          </a:xfrm>
          <a:prstGeom prst="rect">
            <a:avLst/>
          </a:prstGeom>
          <a:noFill/>
          <a:ln>
            <a:noFill/>
          </a:ln>
        </p:spPr>
        <p:txBody>
          <a:bodyPr spcFirstLastPara="1" wrap="square" lIns="91425" tIns="45700" rIns="91425" bIns="45700" anchor="t" anchorCtr="0">
            <a:noAutofit/>
          </a:bodyPr>
          <a:lstStyle/>
          <a:p>
            <a:pPr marL="0" lvl="0" indent="0" algn="l" rtl="0">
              <a:lnSpc>
                <a:spcPct val="120000"/>
              </a:lnSpc>
              <a:spcBef>
                <a:spcPts val="1000"/>
              </a:spcBef>
              <a:spcAft>
                <a:spcPts val="0"/>
              </a:spcAft>
              <a:buNone/>
            </a:pPr>
            <a:endParaRPr sz="1700">
              <a:latin typeface="Helvetica Neue"/>
              <a:ea typeface="Helvetica Neue"/>
              <a:cs typeface="Helvetica Neue"/>
              <a:sym typeface="Helvetica Neue"/>
            </a:endParaRPr>
          </a:p>
        </p:txBody>
      </p:sp>
      <p:sp>
        <p:nvSpPr>
          <p:cNvPr id="383" name="Google Shape;383;g363dde8c2f8_1_18:notes"/>
          <p:cNvSpPr>
            <a:spLocks noGrp="1" noRot="1" noChangeAspect="1"/>
          </p:cNvSpPr>
          <p:nvPr>
            <p:ph type="sldImg" idx="2"/>
          </p:nvPr>
        </p:nvSpPr>
        <p:spPr>
          <a:xfrm>
            <a:off x="6413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p:cNvGrpSpPr/>
        <p:nvPr/>
      </p:nvGrpSpPr>
      <p:grpSpPr>
        <a:xfrm>
          <a:off x="0" y="0"/>
          <a:ext cx="0" cy="0"/>
          <a:chOff x="0" y="0"/>
          <a:chExt cx="0" cy="0"/>
        </a:xfrm>
      </p:grpSpPr>
      <p:sp>
        <p:nvSpPr>
          <p:cNvPr id="388" name="Google Shape;388;g363dde8c2f8_1_23:notes"/>
          <p:cNvSpPr txBox="1">
            <a:spLocks noGrp="1"/>
          </p:cNvSpPr>
          <p:nvPr>
            <p:ph type="body" idx="1"/>
          </p:nvPr>
        </p:nvSpPr>
        <p:spPr>
          <a:xfrm>
            <a:off x="685800" y="4473893"/>
            <a:ext cx="5486400" cy="3660610"/>
          </a:xfrm>
          <a:prstGeom prst="rect">
            <a:avLst/>
          </a:prstGeom>
          <a:noFill/>
          <a:ln>
            <a:noFill/>
          </a:ln>
        </p:spPr>
        <p:txBody>
          <a:bodyPr spcFirstLastPara="1" wrap="square" lIns="91425" tIns="45700" rIns="91425" bIns="45700" anchor="t" anchorCtr="0">
            <a:noAutofit/>
          </a:bodyPr>
          <a:lstStyle/>
          <a:p>
            <a:pPr marL="0" lvl="0" indent="0" algn="l" rtl="0">
              <a:lnSpc>
                <a:spcPct val="120000"/>
              </a:lnSpc>
              <a:spcBef>
                <a:spcPts val="1000"/>
              </a:spcBef>
              <a:spcAft>
                <a:spcPts val="0"/>
              </a:spcAft>
              <a:buNone/>
            </a:pPr>
            <a:endParaRPr sz="1700">
              <a:latin typeface="Helvetica Neue"/>
              <a:ea typeface="Helvetica Neue"/>
              <a:cs typeface="Helvetica Neue"/>
              <a:sym typeface="Helvetica Neue"/>
            </a:endParaRPr>
          </a:p>
        </p:txBody>
      </p:sp>
      <p:sp>
        <p:nvSpPr>
          <p:cNvPr id="389" name="Google Shape;389;g363dde8c2f8_1_23:notes"/>
          <p:cNvSpPr>
            <a:spLocks noGrp="1" noRot="1" noChangeAspect="1"/>
          </p:cNvSpPr>
          <p:nvPr>
            <p:ph type="sldImg" idx="2"/>
          </p:nvPr>
        </p:nvSpPr>
        <p:spPr>
          <a:xfrm>
            <a:off x="6413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
        <p:cNvGrpSpPr/>
        <p:nvPr/>
      </p:nvGrpSpPr>
      <p:grpSpPr>
        <a:xfrm>
          <a:off x="0" y="0"/>
          <a:ext cx="0" cy="0"/>
          <a:chOff x="0" y="0"/>
          <a:chExt cx="0" cy="0"/>
        </a:xfrm>
      </p:grpSpPr>
      <p:sp>
        <p:nvSpPr>
          <p:cNvPr id="394" name="Google Shape;394;g363dde8c2f8_1_6:notes"/>
          <p:cNvSpPr txBox="1">
            <a:spLocks noGrp="1"/>
          </p:cNvSpPr>
          <p:nvPr>
            <p:ph type="body" idx="1"/>
          </p:nvPr>
        </p:nvSpPr>
        <p:spPr>
          <a:xfrm>
            <a:off x="685800" y="4473893"/>
            <a:ext cx="5486400" cy="3660610"/>
          </a:xfrm>
          <a:prstGeom prst="rect">
            <a:avLst/>
          </a:prstGeom>
          <a:noFill/>
          <a:ln>
            <a:noFill/>
          </a:ln>
        </p:spPr>
        <p:txBody>
          <a:bodyPr spcFirstLastPara="1" wrap="square" lIns="91425" tIns="45700" rIns="91425" bIns="45700" anchor="t" anchorCtr="0">
            <a:noAutofit/>
          </a:bodyPr>
          <a:lstStyle/>
          <a:p>
            <a:pPr marL="0" lvl="0" indent="0" algn="l" rtl="0">
              <a:lnSpc>
                <a:spcPct val="120000"/>
              </a:lnSpc>
              <a:spcBef>
                <a:spcPts val="1000"/>
              </a:spcBef>
              <a:spcAft>
                <a:spcPts val="0"/>
              </a:spcAft>
              <a:buNone/>
            </a:pPr>
            <a:r>
              <a:rPr lang="en-US" sz="1550">
                <a:latin typeface="Helvetica Neue"/>
                <a:ea typeface="Helvetica Neue"/>
                <a:cs typeface="Helvetica Neue"/>
                <a:sym typeface="Helvetica Neue"/>
              </a:rPr>
              <a:t>there were 38 patients who crossed over from medical management only to M-TEER; 28 were performed by month 6, and 35 were performed by month twelve </a:t>
            </a:r>
            <a:endParaRPr sz="1700">
              <a:latin typeface="Helvetica Neue"/>
              <a:ea typeface="Helvetica Neue"/>
              <a:cs typeface="Helvetica Neue"/>
              <a:sym typeface="Helvetica Neue"/>
            </a:endParaRPr>
          </a:p>
        </p:txBody>
      </p:sp>
      <p:sp>
        <p:nvSpPr>
          <p:cNvPr id="395" name="Google Shape;395;g363dde8c2f8_1_6:notes"/>
          <p:cNvSpPr>
            <a:spLocks noGrp="1" noRot="1" noChangeAspect="1"/>
          </p:cNvSpPr>
          <p:nvPr>
            <p:ph type="sldImg" idx="2"/>
          </p:nvPr>
        </p:nvSpPr>
        <p:spPr>
          <a:xfrm>
            <a:off x="6413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0"/>
        <p:cNvGrpSpPr/>
        <p:nvPr/>
      </p:nvGrpSpPr>
      <p:grpSpPr>
        <a:xfrm>
          <a:off x="0" y="0"/>
          <a:ext cx="0" cy="0"/>
          <a:chOff x="0" y="0"/>
          <a:chExt cx="0" cy="0"/>
        </a:xfrm>
      </p:grpSpPr>
      <p:sp>
        <p:nvSpPr>
          <p:cNvPr id="401" name="Google Shape;401;g363dde8c2f8_1_29:notes"/>
          <p:cNvSpPr txBox="1">
            <a:spLocks noGrp="1"/>
          </p:cNvSpPr>
          <p:nvPr>
            <p:ph type="body" idx="1"/>
          </p:nvPr>
        </p:nvSpPr>
        <p:spPr>
          <a:xfrm>
            <a:off x="685800" y="4473893"/>
            <a:ext cx="5486400" cy="3660610"/>
          </a:xfrm>
          <a:prstGeom prst="rect">
            <a:avLst/>
          </a:prstGeom>
          <a:noFill/>
          <a:ln>
            <a:noFill/>
          </a:ln>
        </p:spPr>
        <p:txBody>
          <a:bodyPr spcFirstLastPara="1" wrap="square" lIns="91425" tIns="45700" rIns="91425" bIns="45700" anchor="t" anchorCtr="0">
            <a:noAutofit/>
          </a:bodyPr>
          <a:lstStyle/>
          <a:p>
            <a:pPr marL="457200" lvl="0" indent="-355600" algn="l" rtl="0">
              <a:lnSpc>
                <a:spcPct val="120000"/>
              </a:lnSpc>
              <a:spcBef>
                <a:spcPts val="1000"/>
              </a:spcBef>
              <a:spcAft>
                <a:spcPts val="0"/>
              </a:spcAft>
              <a:buClr>
                <a:schemeClr val="dk1"/>
              </a:buClr>
              <a:buSzPts val="2000"/>
              <a:buFont typeface="Helvetica Neue"/>
              <a:buChar char="•"/>
            </a:pPr>
            <a:r>
              <a:rPr lang="en-US" sz="1650">
                <a:highlight>
                  <a:srgbClr val="FFFFFF"/>
                </a:highlight>
                <a:latin typeface="Helvetica Neue"/>
                <a:ea typeface="Helvetica Neue"/>
                <a:cs typeface="Helvetica Neue"/>
                <a:sym typeface="Helvetica Neue"/>
              </a:rPr>
              <a:t>The extent of left ventricular damage and severity of mitral-valve regurgitation have been proposed as important determinants of benefit from transcatheter mitral-valve repair</a:t>
            </a:r>
            <a:endParaRPr sz="2300">
              <a:latin typeface="Helvetica Neue"/>
              <a:ea typeface="Helvetica Neue"/>
              <a:cs typeface="Helvetica Neue"/>
              <a:sym typeface="Helvetica Neue"/>
            </a:endParaRPr>
          </a:p>
        </p:txBody>
      </p:sp>
      <p:sp>
        <p:nvSpPr>
          <p:cNvPr id="402" name="Google Shape;402;g363dde8c2f8_1_29:notes"/>
          <p:cNvSpPr>
            <a:spLocks noGrp="1" noRot="1" noChangeAspect="1"/>
          </p:cNvSpPr>
          <p:nvPr>
            <p:ph type="sldImg" idx="2"/>
          </p:nvPr>
        </p:nvSpPr>
        <p:spPr>
          <a:xfrm>
            <a:off x="6413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
        <p:cNvGrpSpPr/>
        <p:nvPr/>
      </p:nvGrpSpPr>
      <p:grpSpPr>
        <a:xfrm>
          <a:off x="0" y="0"/>
          <a:ext cx="0" cy="0"/>
          <a:chOff x="0" y="0"/>
          <a:chExt cx="0" cy="0"/>
        </a:xfrm>
      </p:grpSpPr>
      <p:sp>
        <p:nvSpPr>
          <p:cNvPr id="406" name="Google Shape;406;g363d8d5656f_0_269:notes"/>
          <p:cNvSpPr txBox="1">
            <a:spLocks noGrp="1"/>
          </p:cNvSpPr>
          <p:nvPr>
            <p:ph type="body" idx="1"/>
          </p:nvPr>
        </p:nvSpPr>
        <p:spPr>
          <a:xfrm>
            <a:off x="685800" y="4473893"/>
            <a:ext cx="5486400" cy="3660610"/>
          </a:xfrm>
          <a:prstGeom prst="rect">
            <a:avLst/>
          </a:prstGeom>
          <a:noFill/>
          <a:ln>
            <a:noFill/>
          </a:ln>
        </p:spPr>
        <p:txBody>
          <a:bodyPr spcFirstLastPara="1" wrap="square" lIns="91425" tIns="45700" rIns="91425" bIns="45700" anchor="t" anchorCtr="0">
            <a:noAutofit/>
          </a:bodyPr>
          <a:lstStyle/>
          <a:p>
            <a:pPr marL="0" lvl="0" indent="0" algn="l" rtl="0">
              <a:lnSpc>
                <a:spcPct val="120000"/>
              </a:lnSpc>
              <a:spcBef>
                <a:spcPts val="1000"/>
              </a:spcBef>
              <a:spcAft>
                <a:spcPts val="0"/>
              </a:spcAft>
              <a:buNone/>
            </a:pPr>
            <a:r>
              <a:rPr lang="en-US" sz="1500">
                <a:latin typeface="Helvetica Neue"/>
                <a:ea typeface="Helvetica Neue"/>
                <a:cs typeface="Helvetica Neue"/>
                <a:sym typeface="Helvetica Neue"/>
              </a:rPr>
              <a:t>Plot of effective regurgitant orifice area (EROA) (y-axis) and left ventricular end-diastolic volume (LVEDV) (x-axis) for the 3 randomized clinical trials of mitral transcatheter edge-to-edge repair + medical therapy vs medical therapy alone. </a:t>
            </a:r>
            <a:endParaRPr sz="1500">
              <a:latin typeface="Helvetica Neue"/>
              <a:ea typeface="Helvetica Neue"/>
              <a:cs typeface="Helvetica Neue"/>
              <a:sym typeface="Helvetica Neue"/>
            </a:endParaRPr>
          </a:p>
          <a:p>
            <a:pPr marL="0" lvl="0" indent="0" algn="l" rtl="0">
              <a:lnSpc>
                <a:spcPct val="120000"/>
              </a:lnSpc>
              <a:spcBef>
                <a:spcPts val="1000"/>
              </a:spcBef>
              <a:spcAft>
                <a:spcPts val="0"/>
              </a:spcAft>
              <a:buNone/>
            </a:pPr>
            <a:r>
              <a:rPr lang="en-US" sz="1500">
                <a:latin typeface="Helvetica Neue"/>
                <a:ea typeface="Helvetica Neue"/>
                <a:cs typeface="Helvetica Neue"/>
                <a:sym typeface="Helvetica Neue"/>
              </a:rPr>
              <a:t>COAPT, which had greater mitral regurgitation (MR) severity and small LVEDV, had improvements in mortality, heart failure (HF) hospitalization, and patient-reported symptoms.</a:t>
            </a:r>
            <a:endParaRPr sz="1500">
              <a:latin typeface="Helvetica Neue"/>
              <a:ea typeface="Helvetica Neue"/>
              <a:cs typeface="Helvetica Neue"/>
              <a:sym typeface="Helvetica Neue"/>
            </a:endParaRPr>
          </a:p>
          <a:p>
            <a:pPr marL="0" lvl="0" indent="0" algn="l" rtl="0">
              <a:lnSpc>
                <a:spcPct val="120000"/>
              </a:lnSpc>
              <a:spcBef>
                <a:spcPts val="1000"/>
              </a:spcBef>
              <a:spcAft>
                <a:spcPts val="0"/>
              </a:spcAft>
              <a:buNone/>
            </a:pPr>
            <a:r>
              <a:rPr lang="en-US" sz="1500">
                <a:latin typeface="Helvetica Neue"/>
                <a:ea typeface="Helvetica Neue"/>
                <a:cs typeface="Helvetica Neue"/>
                <a:sym typeface="Helvetica Neue"/>
              </a:rPr>
              <a:t>RESHAPE-HF2 had less MR and similar LVEDV, with no mortality improvement but improved HF hospitalization and symptoms. </a:t>
            </a:r>
            <a:endParaRPr sz="1500">
              <a:latin typeface="Helvetica Neue"/>
              <a:ea typeface="Helvetica Neue"/>
              <a:cs typeface="Helvetica Neue"/>
              <a:sym typeface="Helvetica Neue"/>
            </a:endParaRPr>
          </a:p>
          <a:p>
            <a:pPr marL="0" lvl="0" indent="0" algn="l" rtl="0">
              <a:lnSpc>
                <a:spcPct val="120000"/>
              </a:lnSpc>
              <a:spcBef>
                <a:spcPts val="1000"/>
              </a:spcBef>
              <a:spcAft>
                <a:spcPts val="0"/>
              </a:spcAft>
              <a:buNone/>
            </a:pPr>
            <a:r>
              <a:rPr lang="en-US" sz="1500">
                <a:latin typeface="Helvetica Neue"/>
                <a:ea typeface="Helvetica Neue"/>
                <a:cs typeface="Helvetica Neue"/>
                <a:sym typeface="Helvetica Neue"/>
              </a:rPr>
              <a:t>MITRA-FR had values of MR severity that were intermediate between COAPT and RESHAPE-HF2, with no measurable benefits in any of the outcome measures. </a:t>
            </a:r>
            <a:endParaRPr sz="1500">
              <a:latin typeface="Helvetica Neue"/>
              <a:ea typeface="Helvetica Neue"/>
              <a:cs typeface="Helvetica Neue"/>
              <a:sym typeface="Helvetica Neue"/>
            </a:endParaRPr>
          </a:p>
          <a:p>
            <a:pPr marL="0" lvl="0" indent="0" algn="l" rtl="0">
              <a:lnSpc>
                <a:spcPct val="120000"/>
              </a:lnSpc>
              <a:spcBef>
                <a:spcPts val="1000"/>
              </a:spcBef>
              <a:spcAft>
                <a:spcPts val="0"/>
              </a:spcAft>
              <a:buNone/>
            </a:pPr>
            <a:r>
              <a:rPr lang="en-US" sz="1500">
                <a:latin typeface="Helvetica Neue"/>
                <a:ea typeface="Helvetica Neue"/>
                <a:cs typeface="Helvetica Neue"/>
                <a:sym typeface="Helvetica Neue"/>
              </a:rPr>
              <a:t>The blue shaded area represents a potential degree of left ventricular enlargement that is not associated with improved outcomes with mitral transcatheter edge-to-edge repair relative to medical therapy. </a:t>
            </a:r>
            <a:endParaRPr sz="1500">
              <a:latin typeface="Helvetica Neue"/>
              <a:ea typeface="Helvetica Neue"/>
              <a:cs typeface="Helvetica Neue"/>
              <a:sym typeface="Helvetica Neue"/>
            </a:endParaRPr>
          </a:p>
          <a:p>
            <a:pPr marL="0" lvl="0" indent="0" algn="l" rtl="0">
              <a:lnSpc>
                <a:spcPct val="120000"/>
              </a:lnSpc>
              <a:spcBef>
                <a:spcPts val="1000"/>
              </a:spcBef>
              <a:spcAft>
                <a:spcPts val="0"/>
              </a:spcAft>
              <a:buNone/>
            </a:pPr>
            <a:endParaRPr sz="1500">
              <a:latin typeface="Helvetica Neue"/>
              <a:ea typeface="Helvetica Neue"/>
              <a:cs typeface="Helvetica Neue"/>
              <a:sym typeface="Helvetica Neue"/>
            </a:endParaRPr>
          </a:p>
          <a:p>
            <a:pPr marL="0" lvl="0" indent="0" algn="l" rtl="0">
              <a:lnSpc>
                <a:spcPct val="120000"/>
              </a:lnSpc>
              <a:spcBef>
                <a:spcPts val="1000"/>
              </a:spcBef>
              <a:spcAft>
                <a:spcPts val="0"/>
              </a:spcAft>
              <a:buNone/>
            </a:pPr>
            <a:r>
              <a:rPr lang="en-US" sz="1500">
                <a:latin typeface="Helvetica Neue"/>
                <a:ea typeface="Helvetica Neue"/>
                <a:cs typeface="Helvetica Neue"/>
                <a:sym typeface="Helvetica Neue"/>
              </a:rPr>
              <a:t>COAPT = Cardiovascular Outcomes Assessment of the MitraClip; LV = left ventricle; MITRA-FR = Percutaneous Repair With the MitraClip Device for Severe Functional/Secondary Mitral Regurgitation; RESHAPE-HF2 = A Randomized Study of the MitraClip Device in Heart Failure Patients With Clinically Significant Functional Mitral Regurgitation.</a:t>
            </a:r>
            <a:endParaRPr sz="1500">
              <a:latin typeface="Helvetica Neue"/>
              <a:ea typeface="Helvetica Neue"/>
              <a:cs typeface="Helvetica Neue"/>
              <a:sym typeface="Helvetica Neue"/>
            </a:endParaRPr>
          </a:p>
        </p:txBody>
      </p:sp>
      <p:sp>
        <p:nvSpPr>
          <p:cNvPr id="407" name="Google Shape;407;g363d8d5656f_0_269:notes"/>
          <p:cNvSpPr>
            <a:spLocks noGrp="1" noRot="1" noChangeAspect="1"/>
          </p:cNvSpPr>
          <p:nvPr>
            <p:ph type="sldImg" idx="2"/>
          </p:nvPr>
        </p:nvSpPr>
        <p:spPr>
          <a:xfrm>
            <a:off x="6413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0"/>
        <p:cNvGrpSpPr/>
        <p:nvPr/>
      </p:nvGrpSpPr>
      <p:grpSpPr>
        <a:xfrm>
          <a:off x="0" y="0"/>
          <a:ext cx="0" cy="0"/>
          <a:chOff x="0" y="0"/>
          <a:chExt cx="0" cy="0"/>
        </a:xfrm>
      </p:grpSpPr>
      <p:sp>
        <p:nvSpPr>
          <p:cNvPr id="411" name="Google Shape;411;g363dde8c2f8_2_1:notes"/>
          <p:cNvSpPr txBox="1">
            <a:spLocks noGrp="1"/>
          </p:cNvSpPr>
          <p:nvPr>
            <p:ph type="body" idx="1"/>
          </p:nvPr>
        </p:nvSpPr>
        <p:spPr>
          <a:xfrm>
            <a:off x="685800" y="4473893"/>
            <a:ext cx="5486400" cy="3660610"/>
          </a:xfrm>
          <a:prstGeom prst="rect">
            <a:avLst/>
          </a:prstGeom>
          <a:noFill/>
          <a:ln>
            <a:noFill/>
          </a:ln>
        </p:spPr>
        <p:txBody>
          <a:bodyPr spcFirstLastPara="1" wrap="square" lIns="91425" tIns="45700" rIns="91425" bIns="45700" anchor="t" anchorCtr="0">
            <a:noAutofit/>
          </a:bodyPr>
          <a:lstStyle/>
          <a:p>
            <a:pPr marL="228600" lvl="0" indent="-209550" algn="l" rtl="0">
              <a:lnSpc>
                <a:spcPct val="120000"/>
              </a:lnSpc>
              <a:spcBef>
                <a:spcPts val="1000"/>
              </a:spcBef>
              <a:spcAft>
                <a:spcPts val="0"/>
              </a:spcAft>
              <a:buClr>
                <a:schemeClr val="dk1"/>
              </a:buClr>
              <a:buSzPts val="1700"/>
              <a:buFont typeface="Helvetica Neue"/>
              <a:buChar char="•"/>
            </a:pPr>
            <a:r>
              <a:rPr lang="en-US" sz="1700">
                <a:latin typeface="Helvetica Neue"/>
                <a:ea typeface="Helvetica Neue"/>
                <a:cs typeface="Helvetica Neue"/>
                <a:sym typeface="Helvetica Neue"/>
              </a:rPr>
              <a:t>We need to continue to examine this subject, it seems. And there are more studies cooking (IRIS, CLASP IID/IIF, AMEND I)</a:t>
            </a:r>
            <a:endParaRPr sz="1700">
              <a:latin typeface="Helvetica Neue"/>
              <a:ea typeface="Helvetica Neue"/>
              <a:cs typeface="Helvetica Neue"/>
              <a:sym typeface="Helvetica Neue"/>
            </a:endParaRPr>
          </a:p>
        </p:txBody>
      </p:sp>
      <p:sp>
        <p:nvSpPr>
          <p:cNvPr id="412" name="Google Shape;412;g363dde8c2f8_2_1:notes"/>
          <p:cNvSpPr>
            <a:spLocks noGrp="1" noRot="1" noChangeAspect="1"/>
          </p:cNvSpPr>
          <p:nvPr>
            <p:ph type="sldImg" idx="2"/>
          </p:nvPr>
        </p:nvSpPr>
        <p:spPr>
          <a:xfrm>
            <a:off x="6413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g363d8d5656f_0_9:notes"/>
          <p:cNvSpPr txBox="1">
            <a:spLocks noGrp="1"/>
          </p:cNvSpPr>
          <p:nvPr>
            <p:ph type="body" idx="1"/>
          </p:nvPr>
        </p:nvSpPr>
        <p:spPr>
          <a:xfrm>
            <a:off x="685800" y="4473893"/>
            <a:ext cx="5486400" cy="3660610"/>
          </a:xfrm>
          <a:prstGeom prst="rect">
            <a:avLst/>
          </a:prstGeom>
          <a:noFill/>
          <a:ln>
            <a:noFill/>
          </a:ln>
        </p:spPr>
        <p:txBody>
          <a:bodyPr spcFirstLastPara="1" wrap="square" lIns="91425" tIns="45700" rIns="91425" bIns="45700" anchor="t" anchorCtr="0">
            <a:noAutofit/>
          </a:bodyPr>
          <a:lstStyle/>
          <a:p>
            <a:pPr marL="228600" lvl="0" indent="-228600" algn="l" rtl="0">
              <a:lnSpc>
                <a:spcPct val="120000"/>
              </a:lnSpc>
              <a:spcBef>
                <a:spcPts val="1000"/>
              </a:spcBef>
              <a:spcAft>
                <a:spcPts val="0"/>
              </a:spcAft>
              <a:buClr>
                <a:schemeClr val="lt1"/>
              </a:buClr>
              <a:buSzPts val="2000"/>
              <a:buFont typeface="Helvetica Neue"/>
              <a:buChar char="•"/>
            </a:pPr>
            <a:endParaRPr sz="2000">
              <a:latin typeface="Helvetica Neue"/>
              <a:ea typeface="Helvetica Neue"/>
              <a:cs typeface="Helvetica Neue"/>
              <a:sym typeface="Helvetica Neue"/>
            </a:endParaRPr>
          </a:p>
        </p:txBody>
      </p:sp>
      <p:sp>
        <p:nvSpPr>
          <p:cNvPr id="122" name="Google Shape;122;g363d8d5656f_0_9:notes"/>
          <p:cNvSpPr>
            <a:spLocks noGrp="1" noRot="1" noChangeAspect="1"/>
          </p:cNvSpPr>
          <p:nvPr>
            <p:ph type="sldImg" idx="2"/>
          </p:nvPr>
        </p:nvSpPr>
        <p:spPr>
          <a:xfrm>
            <a:off x="6413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6"/>
        <p:cNvGrpSpPr/>
        <p:nvPr/>
      </p:nvGrpSpPr>
      <p:grpSpPr>
        <a:xfrm>
          <a:off x="0" y="0"/>
          <a:ext cx="0" cy="0"/>
          <a:chOff x="0" y="0"/>
          <a:chExt cx="0" cy="0"/>
        </a:xfrm>
      </p:grpSpPr>
      <p:sp>
        <p:nvSpPr>
          <p:cNvPr id="417" name="Google Shape;417;g363dde8c2f8_3_31:notes"/>
          <p:cNvSpPr txBox="1">
            <a:spLocks noGrp="1"/>
          </p:cNvSpPr>
          <p:nvPr>
            <p:ph type="body" idx="1"/>
          </p:nvPr>
        </p:nvSpPr>
        <p:spPr>
          <a:xfrm>
            <a:off x="685800" y="4473893"/>
            <a:ext cx="5486400" cy="3660610"/>
          </a:xfrm>
          <a:prstGeom prst="rect">
            <a:avLst/>
          </a:prstGeom>
          <a:noFill/>
          <a:ln>
            <a:noFill/>
          </a:ln>
        </p:spPr>
        <p:txBody>
          <a:bodyPr spcFirstLastPara="1" wrap="square" lIns="91425" tIns="45700" rIns="91425" bIns="45700" anchor="t" anchorCtr="0">
            <a:noAutofit/>
          </a:bodyPr>
          <a:lstStyle/>
          <a:p>
            <a:pPr marL="0" lvl="0" indent="0" algn="l" rtl="0">
              <a:lnSpc>
                <a:spcPct val="120000"/>
              </a:lnSpc>
              <a:spcBef>
                <a:spcPts val="1000"/>
              </a:spcBef>
              <a:spcAft>
                <a:spcPts val="0"/>
              </a:spcAft>
              <a:buNone/>
            </a:pPr>
            <a:r>
              <a:rPr lang="en-US" sz="1400">
                <a:latin typeface="Helvetica Neue"/>
                <a:ea typeface="Helvetica Neue"/>
                <a:cs typeface="Helvetica Neue"/>
                <a:sym typeface="Helvetica Neue"/>
              </a:rPr>
              <a:t>GDMT leads to reduction in severity and improved outcomes for FMR: studies report 28% to 50% reduction in grade of FMR from baseline in patients receiving optimal or maximally tolerated doses of GDMT.</a:t>
            </a:r>
            <a:r>
              <a:rPr lang="en-US" sz="1400">
                <a:uFill>
                  <a:noFill/>
                </a:uFill>
                <a:latin typeface="Helvetica Neue"/>
                <a:ea typeface="Helvetica Neue"/>
                <a:cs typeface="Helvetica Neue"/>
                <a:sym typeface="Helvetica Neue"/>
                <a:hlinkClick r:id="rId3"/>
              </a:rPr>
              <a:t>9</a:t>
            </a:r>
            <a:r>
              <a:rPr lang="en-US" sz="1400">
                <a:latin typeface="Helvetica Neue"/>
                <a:ea typeface="Helvetica Neue"/>
                <a:cs typeface="Helvetica Neue"/>
                <a:sym typeface="Helvetica Neue"/>
              </a:rPr>
              <a:t>,</a:t>
            </a:r>
            <a:r>
              <a:rPr lang="en-US" sz="1400">
                <a:uFill>
                  <a:noFill/>
                </a:uFill>
                <a:latin typeface="Helvetica Neue"/>
                <a:ea typeface="Helvetica Neue"/>
                <a:cs typeface="Helvetica Neue"/>
                <a:sym typeface="Helvetica Neue"/>
                <a:hlinkClick r:id="rId4"/>
              </a:rPr>
              <a:t>10</a:t>
            </a:r>
            <a:r>
              <a:rPr lang="en-US" sz="1400">
                <a:latin typeface="Helvetica Neue"/>
                <a:ea typeface="Helvetica Neue"/>
                <a:cs typeface="Helvetica Neue"/>
                <a:sym typeface="Helvetica Neue"/>
              </a:rPr>
              <a:t> </a:t>
            </a:r>
            <a:endParaRPr sz="1400">
              <a:latin typeface="Helvetica Neue"/>
              <a:ea typeface="Helvetica Neue"/>
              <a:cs typeface="Helvetica Neue"/>
              <a:sym typeface="Helvetica Neue"/>
            </a:endParaRPr>
          </a:p>
          <a:p>
            <a:pPr marL="0" lvl="0" indent="0" algn="l" rtl="0">
              <a:lnSpc>
                <a:spcPct val="120000"/>
              </a:lnSpc>
              <a:spcBef>
                <a:spcPts val="1000"/>
              </a:spcBef>
              <a:spcAft>
                <a:spcPts val="0"/>
              </a:spcAft>
              <a:buNone/>
            </a:pPr>
            <a:r>
              <a:rPr lang="en-US" sz="1400">
                <a:latin typeface="Helvetica Neue"/>
                <a:ea typeface="Helvetica Neue"/>
                <a:cs typeface="Helvetica Neue"/>
                <a:sym typeface="Helvetica Neue"/>
              </a:rPr>
              <a:t>The benefit of GDMT to reduce FMR is likely to be most apparent in patients with meaningful LV enlargement (ie, &gt;220 mL). </a:t>
            </a:r>
            <a:endParaRPr sz="1400">
              <a:latin typeface="Helvetica Neue"/>
              <a:ea typeface="Helvetica Neue"/>
              <a:cs typeface="Helvetica Neue"/>
              <a:sym typeface="Helvetica Neue"/>
            </a:endParaRPr>
          </a:p>
          <a:p>
            <a:pPr marL="0" lvl="0" indent="0" algn="l" rtl="0">
              <a:lnSpc>
                <a:spcPct val="120000"/>
              </a:lnSpc>
              <a:spcBef>
                <a:spcPts val="1000"/>
              </a:spcBef>
              <a:spcAft>
                <a:spcPts val="0"/>
              </a:spcAft>
              <a:buNone/>
            </a:pPr>
            <a:r>
              <a:rPr lang="en-US" sz="1400">
                <a:latin typeface="Helvetica Neue"/>
                <a:ea typeface="Helvetica Neue"/>
                <a:cs typeface="Helvetica Neue"/>
                <a:sym typeface="Helvetica Neue"/>
              </a:rPr>
              <a:t>A greater proportion of patients in the RESHAPE-HF2 trial received GDMT compared with those in the COAPT and MITRA-FR trials.</a:t>
            </a:r>
            <a:r>
              <a:rPr lang="en-US" sz="1400">
                <a:uFill>
                  <a:noFill/>
                </a:uFill>
                <a:latin typeface="Helvetica Neue"/>
                <a:ea typeface="Helvetica Neue"/>
                <a:cs typeface="Helvetica Neue"/>
                <a:sym typeface="Helvetica Neue"/>
                <a:hlinkClick r:id="rId5"/>
              </a:rPr>
              <a:t>8</a:t>
            </a:r>
            <a:r>
              <a:rPr lang="en-US" sz="1400">
                <a:latin typeface="Helvetica Neue"/>
                <a:ea typeface="Helvetica Neue"/>
                <a:cs typeface="Helvetica Neue"/>
                <a:sym typeface="Helvetica Neue"/>
              </a:rPr>
              <a:t> Specifically, 4 of 5 patients in RESHAPE-HF2 were taking mineralocorticoid receptor antagonists, whereas only about one-half of the patients in the COAPT and MITRA-FR trials were similarly treated. </a:t>
            </a:r>
            <a:endParaRPr sz="1400">
              <a:latin typeface="Helvetica Neue"/>
              <a:ea typeface="Helvetica Neue"/>
              <a:cs typeface="Helvetica Neue"/>
              <a:sym typeface="Helvetica Neue"/>
            </a:endParaRPr>
          </a:p>
          <a:p>
            <a:pPr marL="0" lvl="0" indent="0" algn="l" rtl="0">
              <a:lnSpc>
                <a:spcPct val="120000"/>
              </a:lnSpc>
              <a:spcBef>
                <a:spcPts val="1000"/>
              </a:spcBef>
              <a:spcAft>
                <a:spcPts val="0"/>
              </a:spcAft>
              <a:buNone/>
            </a:pPr>
            <a:r>
              <a:rPr lang="en-US" sz="1400">
                <a:latin typeface="Helvetica Neue"/>
                <a:ea typeface="Helvetica Neue"/>
                <a:cs typeface="Helvetica Neue"/>
                <a:sym typeface="Helvetica Neue"/>
              </a:rPr>
              <a:t>The use of angiotensin receptor-neprilysin inhibitors and beta-blockers was also more prevalent in RESHAPE-HF2, albeit &lt;15%. </a:t>
            </a:r>
            <a:endParaRPr sz="1400">
              <a:latin typeface="Helvetica Neue"/>
              <a:ea typeface="Helvetica Neue"/>
              <a:cs typeface="Helvetica Neue"/>
              <a:sym typeface="Helvetica Neue"/>
            </a:endParaRPr>
          </a:p>
          <a:p>
            <a:pPr marL="0" lvl="0" indent="0" algn="l" rtl="0">
              <a:lnSpc>
                <a:spcPct val="120000"/>
              </a:lnSpc>
              <a:spcBef>
                <a:spcPts val="1000"/>
              </a:spcBef>
              <a:spcAft>
                <a:spcPts val="0"/>
              </a:spcAft>
              <a:buNone/>
            </a:pPr>
            <a:r>
              <a:rPr lang="en-US" sz="1400">
                <a:latin typeface="Helvetica Neue"/>
                <a:ea typeface="Helvetica Neue"/>
                <a:cs typeface="Helvetica Neue"/>
                <a:sym typeface="Helvetica Neue"/>
              </a:rPr>
              <a:t>The robust utilization of GDMT likely eliminated the enrollment of patients in whom marked LV enlargement would be a contributory factor to significant FMR, likely selecting for patients amenable to achieving the benefits of MR reduction and reverse remodeling after M-TEER.</a:t>
            </a:r>
            <a:endParaRPr sz="1400">
              <a:latin typeface="Helvetica Neue"/>
              <a:ea typeface="Helvetica Neue"/>
              <a:cs typeface="Helvetica Neue"/>
              <a:sym typeface="Helvetica Neue"/>
            </a:endParaRPr>
          </a:p>
          <a:p>
            <a:pPr marL="0" lvl="0" indent="0" algn="l" rtl="0">
              <a:lnSpc>
                <a:spcPct val="120000"/>
              </a:lnSpc>
              <a:spcBef>
                <a:spcPts val="1000"/>
              </a:spcBef>
              <a:spcAft>
                <a:spcPts val="0"/>
              </a:spcAft>
              <a:buNone/>
            </a:pPr>
            <a:endParaRPr sz="1400">
              <a:latin typeface="Helvetica Neue"/>
              <a:ea typeface="Helvetica Neue"/>
              <a:cs typeface="Helvetica Neue"/>
              <a:sym typeface="Helvetica Neue"/>
            </a:endParaRPr>
          </a:p>
        </p:txBody>
      </p:sp>
      <p:sp>
        <p:nvSpPr>
          <p:cNvPr id="418" name="Google Shape;418;g363dde8c2f8_3_31:notes"/>
          <p:cNvSpPr>
            <a:spLocks noGrp="1" noRot="1" noChangeAspect="1"/>
          </p:cNvSpPr>
          <p:nvPr>
            <p:ph type="sldImg" idx="2"/>
          </p:nvPr>
        </p:nvSpPr>
        <p:spPr>
          <a:xfrm>
            <a:off x="6413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2"/>
        <p:cNvGrpSpPr/>
        <p:nvPr/>
      </p:nvGrpSpPr>
      <p:grpSpPr>
        <a:xfrm>
          <a:off x="0" y="0"/>
          <a:ext cx="0" cy="0"/>
          <a:chOff x="0" y="0"/>
          <a:chExt cx="0" cy="0"/>
        </a:xfrm>
      </p:grpSpPr>
      <p:sp>
        <p:nvSpPr>
          <p:cNvPr id="423" name="Google Shape;423;g370759edcaa_2_271:notes"/>
          <p:cNvSpPr>
            <a:spLocks noGrp="1" noRot="1" noChangeAspect="1"/>
          </p:cNvSpPr>
          <p:nvPr>
            <p:ph type="sldImg" idx="2"/>
          </p:nvPr>
        </p:nvSpPr>
        <p:spPr>
          <a:xfrm>
            <a:off x="6413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4" name="Google Shape;424;g370759edcaa_2_271:notes"/>
          <p:cNvSpPr txBox="1">
            <a:spLocks noGrp="1"/>
          </p:cNvSpPr>
          <p:nvPr>
            <p:ph type="body" idx="1"/>
          </p:nvPr>
        </p:nvSpPr>
        <p:spPr>
          <a:xfrm>
            <a:off x="685800" y="4473893"/>
            <a:ext cx="5486400" cy="366061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25" name="Google Shape;425;g370759edcaa_2_271:notes"/>
          <p:cNvSpPr txBox="1">
            <a:spLocks noGrp="1"/>
          </p:cNvSpPr>
          <p:nvPr>
            <p:ph type="sldNum" idx="12"/>
          </p:nvPr>
        </p:nvSpPr>
        <p:spPr>
          <a:xfrm>
            <a:off x="3884613" y="8829967"/>
            <a:ext cx="2971800" cy="466345"/>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51</a:t>
            </a:fl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9"/>
        <p:cNvGrpSpPr/>
        <p:nvPr/>
      </p:nvGrpSpPr>
      <p:grpSpPr>
        <a:xfrm>
          <a:off x="0" y="0"/>
          <a:ext cx="0" cy="0"/>
          <a:chOff x="0" y="0"/>
          <a:chExt cx="0" cy="0"/>
        </a:xfrm>
      </p:grpSpPr>
      <p:sp>
        <p:nvSpPr>
          <p:cNvPr id="430" name="Google Shape;430;g363dde8c2f8_3_6:notes"/>
          <p:cNvSpPr>
            <a:spLocks noGrp="1" noRot="1" noChangeAspect="1"/>
          </p:cNvSpPr>
          <p:nvPr>
            <p:ph type="sldImg" idx="2"/>
          </p:nvPr>
        </p:nvSpPr>
        <p:spPr>
          <a:xfrm>
            <a:off x="6413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1" name="Google Shape;431;g363dde8c2f8_3_6:notes"/>
          <p:cNvSpPr txBox="1">
            <a:spLocks noGrp="1"/>
          </p:cNvSpPr>
          <p:nvPr>
            <p:ph type="body" idx="1"/>
          </p:nvPr>
        </p:nvSpPr>
        <p:spPr>
          <a:xfrm>
            <a:off x="685800" y="4473893"/>
            <a:ext cx="5486400" cy="366061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sz="1100"/>
              <a:t>Introduce the topic briefly (1–2 min). Highlight the trial’s relevance to perioperative management</a:t>
            </a:r>
            <a:endParaRPr/>
          </a:p>
        </p:txBody>
      </p:sp>
      <p:sp>
        <p:nvSpPr>
          <p:cNvPr id="432" name="Google Shape;432;g363dde8c2f8_3_6:notes"/>
          <p:cNvSpPr txBox="1">
            <a:spLocks noGrp="1"/>
          </p:cNvSpPr>
          <p:nvPr>
            <p:ph type="sldNum" idx="12"/>
          </p:nvPr>
        </p:nvSpPr>
        <p:spPr>
          <a:xfrm>
            <a:off x="3884613" y="8829967"/>
            <a:ext cx="2971800" cy="466345"/>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52</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g363d8d5656f_0_14:notes"/>
          <p:cNvSpPr txBox="1">
            <a:spLocks noGrp="1"/>
          </p:cNvSpPr>
          <p:nvPr>
            <p:ph type="body" idx="1"/>
          </p:nvPr>
        </p:nvSpPr>
        <p:spPr>
          <a:xfrm>
            <a:off x="685800" y="4473893"/>
            <a:ext cx="5486400" cy="3660610"/>
          </a:xfrm>
          <a:prstGeom prst="rect">
            <a:avLst/>
          </a:prstGeom>
          <a:noFill/>
          <a:ln>
            <a:noFill/>
          </a:ln>
        </p:spPr>
        <p:txBody>
          <a:bodyPr spcFirstLastPara="1" wrap="square" lIns="91425" tIns="45700" rIns="91425" bIns="45700" anchor="t" anchorCtr="0">
            <a:noAutofit/>
          </a:bodyPr>
          <a:lstStyle/>
          <a:p>
            <a:pPr marL="228600" lvl="0" indent="-228600" algn="l" rtl="0">
              <a:lnSpc>
                <a:spcPct val="120000"/>
              </a:lnSpc>
              <a:spcBef>
                <a:spcPts val="1000"/>
              </a:spcBef>
              <a:spcAft>
                <a:spcPts val="0"/>
              </a:spcAft>
              <a:buClr>
                <a:schemeClr val="dk1"/>
              </a:buClr>
              <a:buSzPts val="2000"/>
              <a:buFont typeface="Helvetica Neue"/>
              <a:buChar char="•"/>
            </a:pPr>
            <a:r>
              <a:rPr lang="en-US" sz="2000">
                <a:latin typeface="Helvetica Neue"/>
                <a:ea typeface="Helvetica Neue"/>
                <a:cs typeface="Helvetica Neue"/>
                <a:sym typeface="Helvetica Neue"/>
              </a:rPr>
              <a:t>The two main etiologies of secondary MR are annular dilation or atriogenic MR (Carpentier type I) and leaflet tethering from a ventricular disease (Carpentier IIIA)</a:t>
            </a:r>
            <a:endParaRPr sz="2000">
              <a:latin typeface="Helvetica Neue"/>
              <a:ea typeface="Helvetica Neue"/>
              <a:cs typeface="Helvetica Neue"/>
              <a:sym typeface="Helvetica Neue"/>
            </a:endParaRPr>
          </a:p>
          <a:p>
            <a:pPr marL="228600" lvl="0" indent="-228600" algn="l" rtl="0">
              <a:lnSpc>
                <a:spcPct val="120000"/>
              </a:lnSpc>
              <a:spcBef>
                <a:spcPts val="1000"/>
              </a:spcBef>
              <a:spcAft>
                <a:spcPts val="0"/>
              </a:spcAft>
              <a:buClr>
                <a:schemeClr val="dk1"/>
              </a:buClr>
              <a:buSzPts val="2000"/>
              <a:buFont typeface="Helvetica Neue"/>
              <a:buChar char="•"/>
            </a:pPr>
            <a:r>
              <a:rPr lang="en-US" sz="2000">
                <a:latin typeface="Helvetica Neue"/>
                <a:ea typeface="Helvetica Neue"/>
                <a:cs typeface="Helvetica Neue"/>
                <a:sym typeface="Helvetica Neue"/>
              </a:rPr>
              <a:t>Atriogenic MR has gained increasing recognition as the etiology of MR in the setting of normal LV mechanics. Recent studies suggest the underlying mechanism is related to insufficient leaflet growth, LA dilation and annular dilation with altered annular dynamics.</a:t>
            </a:r>
            <a:endParaRPr sz="2000">
              <a:latin typeface="Helvetica Neue"/>
              <a:ea typeface="Helvetica Neue"/>
              <a:cs typeface="Helvetica Neue"/>
              <a:sym typeface="Helvetica Neue"/>
            </a:endParaRPr>
          </a:p>
          <a:p>
            <a:pPr marL="228600" lvl="0" indent="-228600" algn="l" rtl="0">
              <a:lnSpc>
                <a:spcPct val="120000"/>
              </a:lnSpc>
              <a:spcBef>
                <a:spcPts val="1000"/>
              </a:spcBef>
              <a:spcAft>
                <a:spcPts val="0"/>
              </a:spcAft>
              <a:buSzPts val="2000"/>
              <a:buFont typeface="Helvetica Neue"/>
              <a:buChar char="•"/>
            </a:pPr>
            <a:r>
              <a:rPr lang="en-US" sz="2000">
                <a:latin typeface="Helvetica Neue"/>
                <a:ea typeface="Helvetica Neue"/>
                <a:cs typeface="Helvetica Neue"/>
                <a:sym typeface="Helvetica Neue"/>
              </a:rPr>
              <a:t>In the setting of LV dysfunction and dilation, secondary MR results from displacement of the papillary muscles, tethering of the MV leaflets, and alteration of annular mechanics</a:t>
            </a:r>
            <a:endParaRPr sz="2000">
              <a:latin typeface="Helvetica Neue"/>
              <a:ea typeface="Helvetica Neue"/>
              <a:cs typeface="Helvetica Neue"/>
              <a:sym typeface="Helvetica Neue"/>
            </a:endParaRPr>
          </a:p>
        </p:txBody>
      </p:sp>
      <p:sp>
        <p:nvSpPr>
          <p:cNvPr id="129" name="Google Shape;129;g363d8d5656f_0_14:notes"/>
          <p:cNvSpPr>
            <a:spLocks noGrp="1" noRot="1" noChangeAspect="1"/>
          </p:cNvSpPr>
          <p:nvPr>
            <p:ph type="sldImg" idx="2"/>
          </p:nvPr>
        </p:nvSpPr>
        <p:spPr>
          <a:xfrm>
            <a:off x="6413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g363d8d5656f_0_27:notes"/>
          <p:cNvSpPr txBox="1">
            <a:spLocks noGrp="1"/>
          </p:cNvSpPr>
          <p:nvPr>
            <p:ph type="body" idx="1"/>
          </p:nvPr>
        </p:nvSpPr>
        <p:spPr>
          <a:xfrm>
            <a:off x="685800" y="4473893"/>
            <a:ext cx="5486400" cy="3660610"/>
          </a:xfrm>
          <a:prstGeom prst="rect">
            <a:avLst/>
          </a:prstGeom>
          <a:noFill/>
          <a:ln>
            <a:noFill/>
          </a:ln>
        </p:spPr>
        <p:txBody>
          <a:bodyPr spcFirstLastPara="1" wrap="square" lIns="91425" tIns="45700" rIns="91425" bIns="45700" anchor="t" anchorCtr="0">
            <a:noAutofit/>
          </a:bodyPr>
          <a:lstStyle/>
          <a:p>
            <a:pPr marL="228600" lvl="0" indent="-228600" algn="l" rtl="0">
              <a:lnSpc>
                <a:spcPct val="120000"/>
              </a:lnSpc>
              <a:spcBef>
                <a:spcPts val="1000"/>
              </a:spcBef>
              <a:spcAft>
                <a:spcPts val="0"/>
              </a:spcAft>
              <a:buClr>
                <a:schemeClr val="dk1"/>
              </a:buClr>
              <a:buSzPts val="2000"/>
              <a:buFont typeface="Helvetica Neue"/>
              <a:buChar char="•"/>
            </a:pPr>
            <a:r>
              <a:rPr lang="en-US" sz="2000">
                <a:latin typeface="Helvetica Neue"/>
                <a:ea typeface="Helvetica Neue"/>
                <a:cs typeface="Helvetica Neue"/>
                <a:sym typeface="Helvetica Neue"/>
              </a:rPr>
              <a:t>A number of mechanisms may contribute to malcoaptation of the MV leaflets in secondary MR</a:t>
            </a:r>
            <a:endParaRPr sz="2000">
              <a:latin typeface="Helvetica Neue"/>
              <a:ea typeface="Helvetica Neue"/>
              <a:cs typeface="Helvetica Neue"/>
              <a:sym typeface="Helvetica Neue"/>
            </a:endParaRPr>
          </a:p>
          <a:p>
            <a:pPr marL="228600" lvl="0" indent="-228600" algn="l" rtl="0">
              <a:lnSpc>
                <a:spcPct val="120000"/>
              </a:lnSpc>
              <a:spcBef>
                <a:spcPts val="1000"/>
              </a:spcBef>
              <a:spcAft>
                <a:spcPts val="0"/>
              </a:spcAft>
              <a:buClr>
                <a:schemeClr val="dk1"/>
              </a:buClr>
              <a:buSzPts val="2000"/>
              <a:buFont typeface="Helvetica Neue"/>
              <a:buChar char="•"/>
            </a:pPr>
            <a:r>
              <a:rPr lang="en-US" sz="2000">
                <a:latin typeface="Helvetica Neue"/>
                <a:ea typeface="Helvetica Neue"/>
                <a:cs typeface="Helvetica Neue"/>
                <a:sym typeface="Helvetica Neue"/>
              </a:rPr>
              <a:t> (1) global and/or regional LV dilation/dysfunction that decreases the closing forces of the leaflets,</a:t>
            </a:r>
            <a:endParaRPr sz="2000">
              <a:latin typeface="Helvetica Neue"/>
              <a:ea typeface="Helvetica Neue"/>
              <a:cs typeface="Helvetica Neue"/>
              <a:sym typeface="Helvetica Neue"/>
            </a:endParaRPr>
          </a:p>
          <a:p>
            <a:pPr marL="228600" lvl="0" indent="-228600" algn="l" rtl="0">
              <a:lnSpc>
                <a:spcPct val="120000"/>
              </a:lnSpc>
              <a:spcBef>
                <a:spcPts val="1000"/>
              </a:spcBef>
              <a:spcAft>
                <a:spcPts val="0"/>
              </a:spcAft>
              <a:buClr>
                <a:schemeClr val="dk1"/>
              </a:buClr>
              <a:buSzPts val="2000"/>
              <a:buFont typeface="Helvetica Neue"/>
              <a:buChar char="•"/>
            </a:pPr>
            <a:r>
              <a:rPr lang="en-US" sz="2000">
                <a:latin typeface="Helvetica Neue"/>
                <a:ea typeface="Helvetica Neue"/>
                <a:cs typeface="Helvetica Neue"/>
                <a:sym typeface="Helvetica Neue"/>
              </a:rPr>
              <a:t>(2) displacement of the papillary muscles with tethering of the leaflets into the ventricular cavity, which outweighs the closing forces,</a:t>
            </a:r>
            <a:endParaRPr sz="2000">
              <a:latin typeface="Helvetica Neue"/>
              <a:ea typeface="Helvetica Neue"/>
              <a:cs typeface="Helvetica Neue"/>
              <a:sym typeface="Helvetica Neue"/>
            </a:endParaRPr>
          </a:p>
          <a:p>
            <a:pPr marL="228600" lvl="0" indent="-228600" algn="l" rtl="0">
              <a:lnSpc>
                <a:spcPct val="120000"/>
              </a:lnSpc>
              <a:spcBef>
                <a:spcPts val="1000"/>
              </a:spcBef>
              <a:spcAft>
                <a:spcPts val="0"/>
              </a:spcAft>
              <a:buClr>
                <a:schemeClr val="dk1"/>
              </a:buClr>
              <a:buSzPts val="2000"/>
              <a:buFont typeface="Helvetica Neue"/>
              <a:buChar char="•"/>
            </a:pPr>
            <a:r>
              <a:rPr lang="en-US" sz="2000">
                <a:latin typeface="Helvetica Neue"/>
                <a:ea typeface="Helvetica Neue"/>
                <a:cs typeface="Helvetica Neue"/>
                <a:sym typeface="Helvetica Neue"/>
              </a:rPr>
              <a:t>(3) dilation and dysfunction of the annulus, and </a:t>
            </a:r>
            <a:endParaRPr sz="2000">
              <a:latin typeface="Helvetica Neue"/>
              <a:ea typeface="Helvetica Neue"/>
              <a:cs typeface="Helvetica Neue"/>
              <a:sym typeface="Helvetica Neue"/>
            </a:endParaRPr>
          </a:p>
          <a:p>
            <a:pPr marL="228600" lvl="0" indent="-228600" algn="l" rtl="0">
              <a:lnSpc>
                <a:spcPct val="120000"/>
              </a:lnSpc>
              <a:spcBef>
                <a:spcPts val="1000"/>
              </a:spcBef>
              <a:spcAft>
                <a:spcPts val="0"/>
              </a:spcAft>
              <a:buClr>
                <a:schemeClr val="dk1"/>
              </a:buClr>
              <a:buSzPts val="2000"/>
              <a:buFont typeface="Helvetica Neue"/>
              <a:buChar char="•"/>
            </a:pPr>
            <a:r>
              <a:rPr lang="en-US" sz="2000">
                <a:latin typeface="Helvetica Neue"/>
                <a:ea typeface="Helvetica Neue"/>
                <a:cs typeface="Helvetica Neue"/>
                <a:sym typeface="Helvetica Neue"/>
              </a:rPr>
              <a:t>(4) inadequate leaflet adaptation to ventricular or atrial enlargement</a:t>
            </a:r>
            <a:endParaRPr sz="2000">
              <a:latin typeface="Helvetica Neue"/>
              <a:ea typeface="Helvetica Neue"/>
              <a:cs typeface="Helvetica Neue"/>
              <a:sym typeface="Helvetica Neue"/>
            </a:endParaRPr>
          </a:p>
        </p:txBody>
      </p:sp>
      <p:sp>
        <p:nvSpPr>
          <p:cNvPr id="135" name="Google Shape;135;g363d8d5656f_0_27:notes"/>
          <p:cNvSpPr>
            <a:spLocks noGrp="1" noRot="1" noChangeAspect="1"/>
          </p:cNvSpPr>
          <p:nvPr>
            <p:ph type="sldImg" idx="2"/>
          </p:nvPr>
        </p:nvSpPr>
        <p:spPr>
          <a:xfrm>
            <a:off x="6413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g363d8d5656f_0_40:notes"/>
          <p:cNvSpPr txBox="1">
            <a:spLocks noGrp="1"/>
          </p:cNvSpPr>
          <p:nvPr>
            <p:ph type="body" idx="1"/>
          </p:nvPr>
        </p:nvSpPr>
        <p:spPr>
          <a:xfrm>
            <a:off x="685800" y="4473893"/>
            <a:ext cx="5486400" cy="3660610"/>
          </a:xfrm>
          <a:prstGeom prst="rect">
            <a:avLst/>
          </a:prstGeom>
          <a:noFill/>
          <a:ln>
            <a:noFill/>
          </a:ln>
        </p:spPr>
        <p:txBody>
          <a:bodyPr spcFirstLastPara="1" wrap="square" lIns="91425" tIns="45700" rIns="91425" bIns="45700" anchor="t" anchorCtr="0">
            <a:noAutofit/>
          </a:bodyPr>
          <a:lstStyle/>
          <a:p>
            <a:pPr marL="228600" lvl="0" indent="-228600" algn="l" rtl="0">
              <a:lnSpc>
                <a:spcPct val="120000"/>
              </a:lnSpc>
              <a:spcBef>
                <a:spcPts val="1000"/>
              </a:spcBef>
              <a:spcAft>
                <a:spcPts val="0"/>
              </a:spcAft>
              <a:buSzPts val="2000"/>
              <a:buFont typeface="Helvetica Neue"/>
              <a:buChar char="•"/>
            </a:pPr>
            <a:endParaRPr sz="2000">
              <a:latin typeface="Helvetica Neue"/>
              <a:ea typeface="Helvetica Neue"/>
              <a:cs typeface="Helvetica Neue"/>
              <a:sym typeface="Helvetica Neue"/>
            </a:endParaRPr>
          </a:p>
        </p:txBody>
      </p:sp>
      <p:sp>
        <p:nvSpPr>
          <p:cNvPr id="141" name="Google Shape;141;g363d8d5656f_0_40:notes"/>
          <p:cNvSpPr>
            <a:spLocks noGrp="1" noRot="1" noChangeAspect="1"/>
          </p:cNvSpPr>
          <p:nvPr>
            <p:ph type="sldImg" idx="2"/>
          </p:nvPr>
        </p:nvSpPr>
        <p:spPr>
          <a:xfrm>
            <a:off x="6413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g363d8d5656f_0_46:notes"/>
          <p:cNvSpPr txBox="1">
            <a:spLocks noGrp="1"/>
          </p:cNvSpPr>
          <p:nvPr>
            <p:ph type="body" idx="1"/>
          </p:nvPr>
        </p:nvSpPr>
        <p:spPr>
          <a:xfrm>
            <a:off x="685800" y="4473893"/>
            <a:ext cx="5486400" cy="3660610"/>
          </a:xfrm>
          <a:prstGeom prst="rect">
            <a:avLst/>
          </a:prstGeom>
          <a:noFill/>
          <a:ln>
            <a:noFill/>
          </a:ln>
        </p:spPr>
        <p:txBody>
          <a:bodyPr spcFirstLastPara="1" wrap="square" lIns="91425" tIns="45700" rIns="91425" bIns="45700" anchor="t" anchorCtr="0">
            <a:noAutofit/>
          </a:bodyPr>
          <a:lstStyle/>
          <a:p>
            <a:pPr marL="228600" lvl="0" indent="-228600" algn="l" rtl="0">
              <a:lnSpc>
                <a:spcPct val="120000"/>
              </a:lnSpc>
              <a:spcBef>
                <a:spcPts val="1000"/>
              </a:spcBef>
              <a:spcAft>
                <a:spcPts val="0"/>
              </a:spcAft>
              <a:buSzPts val="2000"/>
              <a:buFont typeface="Helvetica Neue"/>
              <a:buChar char="•"/>
            </a:pPr>
            <a:r>
              <a:rPr lang="en-US" sz="2000">
                <a:latin typeface="Helvetica Neue"/>
                <a:ea typeface="Helvetica Neue"/>
                <a:cs typeface="Helvetica Neue"/>
                <a:sym typeface="Helvetica Neue"/>
              </a:rPr>
              <a:t>TTE, Nuclear stress test, CMR, CTA coronaries all Class I recommendation</a:t>
            </a:r>
            <a:endParaRPr sz="2000">
              <a:latin typeface="Helvetica Neue"/>
              <a:ea typeface="Helvetica Neue"/>
              <a:cs typeface="Helvetica Neue"/>
              <a:sym typeface="Helvetica Neue"/>
            </a:endParaRPr>
          </a:p>
          <a:p>
            <a:pPr marL="228600" lvl="0" indent="-228600" algn="l" rtl="0">
              <a:lnSpc>
                <a:spcPct val="120000"/>
              </a:lnSpc>
              <a:spcBef>
                <a:spcPts val="1000"/>
              </a:spcBef>
              <a:spcAft>
                <a:spcPts val="0"/>
              </a:spcAft>
              <a:buSzPts val="2000"/>
              <a:buFont typeface="Helvetica Neue"/>
              <a:buChar char="•"/>
            </a:pPr>
            <a:r>
              <a:rPr lang="en-US" sz="2000">
                <a:latin typeface="Helvetica Neue"/>
                <a:ea typeface="Helvetica Neue"/>
                <a:cs typeface="Helvetica Neue"/>
                <a:sym typeface="Helvetica Neue"/>
              </a:rPr>
              <a:t>TEE for evaluation if unresponsive to GDMT and consideration for M-TEER or intraprocedural guidance</a:t>
            </a:r>
            <a:endParaRPr sz="2000">
              <a:latin typeface="Helvetica Neue"/>
              <a:ea typeface="Helvetica Neue"/>
              <a:cs typeface="Helvetica Neue"/>
              <a:sym typeface="Helvetica Neue"/>
            </a:endParaRPr>
          </a:p>
        </p:txBody>
      </p:sp>
      <p:sp>
        <p:nvSpPr>
          <p:cNvPr id="147" name="Google Shape;147;g363d8d5656f_0_46:notes"/>
          <p:cNvSpPr>
            <a:spLocks noGrp="1" noRot="1" noChangeAspect="1"/>
          </p:cNvSpPr>
          <p:nvPr>
            <p:ph type="sldImg" idx="2"/>
          </p:nvPr>
        </p:nvSpPr>
        <p:spPr>
          <a:xfrm>
            <a:off x="6413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8"/>
        <p:cNvGrpSpPr/>
        <p:nvPr/>
      </p:nvGrpSpPr>
      <p:grpSpPr>
        <a:xfrm>
          <a:off x="0" y="0"/>
          <a:ext cx="0" cy="0"/>
          <a:chOff x="0" y="0"/>
          <a:chExt cx="0" cy="0"/>
        </a:xfrm>
      </p:grpSpPr>
      <p:sp>
        <p:nvSpPr>
          <p:cNvPr id="19" name="Google Shape;19;p31"/>
          <p:cNvSpPr/>
          <p:nvPr/>
        </p:nvSpPr>
        <p:spPr>
          <a:xfrm>
            <a:off x="5318308" y="0"/>
            <a:ext cx="6873692" cy="6858000"/>
          </a:xfrm>
          <a:custGeom>
            <a:avLst/>
            <a:gdLst/>
            <a:ahLst/>
            <a:cxnLst/>
            <a:rect l="l" t="t" r="r" b="b"/>
            <a:pathLst>
              <a:path w="6873692" h="6858000" extrusionOk="0">
                <a:moveTo>
                  <a:pt x="6010592" y="0"/>
                </a:moveTo>
                <a:lnTo>
                  <a:pt x="6873692" y="0"/>
                </a:lnTo>
                <a:lnTo>
                  <a:pt x="6873692" y="6858000"/>
                </a:lnTo>
                <a:lnTo>
                  <a:pt x="0" y="6858000"/>
                </a:lnTo>
                <a:lnTo>
                  <a:pt x="6010589" y="4"/>
                </a:lnTo>
                <a:cubicBezTo>
                  <a:pt x="6010589" y="3"/>
                  <a:pt x="6010590" y="3"/>
                  <a:pt x="6010590" y="2"/>
                </a:cubicBezTo>
                <a:lnTo>
                  <a:pt x="6010592" y="0"/>
                </a:lnTo>
                <a:close/>
              </a:path>
            </a:pathLst>
          </a:cu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Play"/>
              <a:ea typeface="Play"/>
              <a:cs typeface="Play"/>
              <a:sym typeface="Play"/>
            </a:endParaRPr>
          </a:p>
        </p:txBody>
      </p:sp>
      <p:sp>
        <p:nvSpPr>
          <p:cNvPr id="20" name="Google Shape;20;p31"/>
          <p:cNvSpPr txBox="1">
            <a:spLocks noGrp="1"/>
          </p:cNvSpPr>
          <p:nvPr>
            <p:ph type="ctrTitle"/>
          </p:nvPr>
        </p:nvSpPr>
        <p:spPr>
          <a:xfrm>
            <a:off x="1143000" y="1181098"/>
            <a:ext cx="8986580" cy="2832404"/>
          </a:xfrm>
          <a:prstGeom prst="rect">
            <a:avLst/>
          </a:prstGeom>
          <a:noFill/>
          <a:ln>
            <a:noFill/>
          </a:ln>
        </p:spPr>
        <p:txBody>
          <a:bodyPr spcFirstLastPara="1" wrap="square" lIns="91425" tIns="45700" rIns="91425" bIns="45700" anchor="t" anchorCtr="0">
            <a:normAutofit/>
          </a:bodyPr>
          <a:lstStyle>
            <a:lvl1pPr lvl="0" algn="l">
              <a:lnSpc>
                <a:spcPct val="100000"/>
              </a:lnSpc>
              <a:spcBef>
                <a:spcPts val="0"/>
              </a:spcBef>
              <a:spcAft>
                <a:spcPts val="0"/>
              </a:spcAft>
              <a:buClr>
                <a:schemeClr val="lt1"/>
              </a:buClr>
              <a:buSzPts val="4800"/>
              <a:buFont typeface="Play"/>
              <a:buNone/>
              <a:defRPr sz="480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 name="Google Shape;21;p31"/>
          <p:cNvSpPr txBox="1">
            <a:spLocks noGrp="1"/>
          </p:cNvSpPr>
          <p:nvPr>
            <p:ph type="subTitle" idx="1"/>
          </p:nvPr>
        </p:nvSpPr>
        <p:spPr>
          <a:xfrm>
            <a:off x="1143000" y="5463522"/>
            <a:ext cx="8986580" cy="650311"/>
          </a:xfrm>
          <a:prstGeom prst="rect">
            <a:avLst/>
          </a:prstGeom>
          <a:noFill/>
          <a:ln>
            <a:noFill/>
          </a:ln>
        </p:spPr>
        <p:txBody>
          <a:bodyPr spcFirstLastPara="1" wrap="square" lIns="91425" tIns="45700" rIns="91425" bIns="45700" anchor="t" anchorCtr="0">
            <a:normAutofit/>
          </a:bodyPr>
          <a:lstStyle>
            <a:lvl1pPr lvl="0" algn="l">
              <a:lnSpc>
                <a:spcPct val="100000"/>
              </a:lnSpc>
              <a:spcBef>
                <a:spcPts val="1000"/>
              </a:spcBef>
              <a:spcAft>
                <a:spcPts val="0"/>
              </a:spcAft>
              <a:buClr>
                <a:schemeClr val="lt1"/>
              </a:buClr>
              <a:buSzPts val="1800"/>
              <a:buNone/>
              <a:defRPr sz="1800"/>
            </a:lvl1pPr>
            <a:lvl2pPr lvl="1" algn="ctr">
              <a:lnSpc>
                <a:spcPct val="120000"/>
              </a:lnSpc>
              <a:spcBef>
                <a:spcPts val="500"/>
              </a:spcBef>
              <a:spcAft>
                <a:spcPts val="0"/>
              </a:spcAft>
              <a:buClr>
                <a:schemeClr val="lt1"/>
              </a:buClr>
              <a:buSzPts val="2000"/>
              <a:buFont typeface="Play"/>
              <a:buNone/>
              <a:defRPr sz="2000"/>
            </a:lvl2pPr>
            <a:lvl3pPr lvl="2" algn="ctr">
              <a:lnSpc>
                <a:spcPct val="120000"/>
              </a:lnSpc>
              <a:spcBef>
                <a:spcPts val="500"/>
              </a:spcBef>
              <a:spcAft>
                <a:spcPts val="0"/>
              </a:spcAft>
              <a:buClr>
                <a:schemeClr val="lt1"/>
              </a:buClr>
              <a:buSzPts val="1800"/>
              <a:buNone/>
              <a:defRPr sz="1800"/>
            </a:lvl3pPr>
            <a:lvl4pPr lvl="3" algn="ctr">
              <a:lnSpc>
                <a:spcPct val="120000"/>
              </a:lnSpc>
              <a:spcBef>
                <a:spcPts val="500"/>
              </a:spcBef>
              <a:spcAft>
                <a:spcPts val="0"/>
              </a:spcAft>
              <a:buClr>
                <a:schemeClr val="lt1"/>
              </a:buClr>
              <a:buSzPts val="1600"/>
              <a:buFont typeface="Play"/>
              <a:buNone/>
              <a:defRPr sz="1600"/>
            </a:lvl4pPr>
            <a:lvl5pPr lvl="4" algn="ctr">
              <a:lnSpc>
                <a:spcPct val="120000"/>
              </a:lnSpc>
              <a:spcBef>
                <a:spcPts val="500"/>
              </a:spcBef>
              <a:spcAft>
                <a:spcPts val="0"/>
              </a:spcAft>
              <a:buClr>
                <a:schemeClr val="lt1"/>
              </a:buClr>
              <a:buSzPts val="1600"/>
              <a:buNone/>
              <a:defRPr sz="1600"/>
            </a:lvl5pPr>
            <a:lvl6pPr lvl="5" algn="ctr">
              <a:lnSpc>
                <a:spcPct val="90000"/>
              </a:lnSpc>
              <a:spcBef>
                <a:spcPts val="500"/>
              </a:spcBef>
              <a:spcAft>
                <a:spcPts val="0"/>
              </a:spcAft>
              <a:buClr>
                <a:schemeClr val="lt1"/>
              </a:buClr>
              <a:buSzPts val="1600"/>
              <a:buNone/>
              <a:defRPr sz="1600"/>
            </a:lvl6pPr>
            <a:lvl7pPr lvl="6" algn="ctr">
              <a:lnSpc>
                <a:spcPct val="90000"/>
              </a:lnSpc>
              <a:spcBef>
                <a:spcPts val="500"/>
              </a:spcBef>
              <a:spcAft>
                <a:spcPts val="0"/>
              </a:spcAft>
              <a:buClr>
                <a:schemeClr val="lt1"/>
              </a:buClr>
              <a:buSzPts val="1600"/>
              <a:buNone/>
              <a:defRPr sz="1600"/>
            </a:lvl7pPr>
            <a:lvl8pPr lvl="7" algn="ctr">
              <a:lnSpc>
                <a:spcPct val="90000"/>
              </a:lnSpc>
              <a:spcBef>
                <a:spcPts val="500"/>
              </a:spcBef>
              <a:spcAft>
                <a:spcPts val="0"/>
              </a:spcAft>
              <a:buClr>
                <a:schemeClr val="lt1"/>
              </a:buClr>
              <a:buSzPts val="1600"/>
              <a:buNone/>
              <a:defRPr sz="1600"/>
            </a:lvl8pPr>
            <a:lvl9pPr lvl="8" algn="ctr">
              <a:lnSpc>
                <a:spcPct val="90000"/>
              </a:lnSpc>
              <a:spcBef>
                <a:spcPts val="500"/>
              </a:spcBef>
              <a:spcAft>
                <a:spcPts val="0"/>
              </a:spcAft>
              <a:buClr>
                <a:schemeClr val="lt1"/>
              </a:buClr>
              <a:buSzPts val="1600"/>
              <a:buNone/>
              <a:defRPr sz="1600"/>
            </a:lvl9pPr>
          </a:lstStyle>
          <a:p>
            <a:endParaRPr/>
          </a:p>
        </p:txBody>
      </p:sp>
      <p:sp>
        <p:nvSpPr>
          <p:cNvPr id="22" name="Google Shape;22;p31"/>
          <p:cNvSpPr txBox="1">
            <a:spLocks noGrp="1"/>
          </p:cNvSpPr>
          <p:nvPr>
            <p:ph type="dt" idx="10"/>
          </p:nvPr>
        </p:nvSpPr>
        <p:spPr>
          <a:xfrm>
            <a:off x="7388157" y="6356350"/>
            <a:ext cx="3093395"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31"/>
          <p:cNvSpPr txBox="1">
            <a:spLocks noGrp="1"/>
          </p:cNvSpPr>
          <p:nvPr>
            <p:ph type="ftr" idx="11"/>
          </p:nvPr>
        </p:nvSpPr>
        <p:spPr>
          <a:xfrm>
            <a:off x="1143000" y="6356350"/>
            <a:ext cx="3959157"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 name="Google Shape;24;p31"/>
          <p:cNvSpPr txBox="1">
            <a:spLocks noGrp="1"/>
          </p:cNvSpPr>
          <p:nvPr>
            <p:ph type="sldNum" idx="12"/>
          </p:nvPr>
        </p:nvSpPr>
        <p:spPr>
          <a:xfrm>
            <a:off x="10423186" y="6356350"/>
            <a:ext cx="625813"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50"/>
              <a:buFont typeface="Arial"/>
              <a:buNone/>
              <a:defRPr sz="1050" b="0" i="0" u="none" strike="noStrike" cap="none">
                <a:solidFill>
                  <a:schemeClr val="lt1"/>
                </a:solidFill>
                <a:latin typeface="Play"/>
                <a:ea typeface="Play"/>
                <a:cs typeface="Play"/>
                <a:sym typeface="Play"/>
              </a:defRPr>
            </a:lvl1pPr>
            <a:lvl2pPr marL="0" marR="0" lvl="1" indent="0" algn="r">
              <a:lnSpc>
                <a:spcPct val="100000"/>
              </a:lnSpc>
              <a:spcBef>
                <a:spcPts val="0"/>
              </a:spcBef>
              <a:spcAft>
                <a:spcPts val="0"/>
              </a:spcAft>
              <a:buClr>
                <a:srgbClr val="000000"/>
              </a:buClr>
              <a:buSzPts val="1050"/>
              <a:buFont typeface="Arial"/>
              <a:buNone/>
              <a:defRPr sz="1050" b="0" i="0" u="none" strike="noStrike" cap="none">
                <a:solidFill>
                  <a:schemeClr val="lt1"/>
                </a:solidFill>
                <a:latin typeface="Play"/>
                <a:ea typeface="Play"/>
                <a:cs typeface="Play"/>
                <a:sym typeface="Play"/>
              </a:defRPr>
            </a:lvl2pPr>
            <a:lvl3pPr marL="0" marR="0" lvl="2" indent="0" algn="r">
              <a:lnSpc>
                <a:spcPct val="100000"/>
              </a:lnSpc>
              <a:spcBef>
                <a:spcPts val="0"/>
              </a:spcBef>
              <a:spcAft>
                <a:spcPts val="0"/>
              </a:spcAft>
              <a:buClr>
                <a:srgbClr val="000000"/>
              </a:buClr>
              <a:buSzPts val="1050"/>
              <a:buFont typeface="Arial"/>
              <a:buNone/>
              <a:defRPr sz="1050" b="0" i="0" u="none" strike="noStrike" cap="none">
                <a:solidFill>
                  <a:schemeClr val="lt1"/>
                </a:solidFill>
                <a:latin typeface="Play"/>
                <a:ea typeface="Play"/>
                <a:cs typeface="Play"/>
                <a:sym typeface="Play"/>
              </a:defRPr>
            </a:lvl3pPr>
            <a:lvl4pPr marL="0" marR="0" lvl="3" indent="0" algn="r">
              <a:lnSpc>
                <a:spcPct val="100000"/>
              </a:lnSpc>
              <a:spcBef>
                <a:spcPts val="0"/>
              </a:spcBef>
              <a:spcAft>
                <a:spcPts val="0"/>
              </a:spcAft>
              <a:buClr>
                <a:srgbClr val="000000"/>
              </a:buClr>
              <a:buSzPts val="1050"/>
              <a:buFont typeface="Arial"/>
              <a:buNone/>
              <a:defRPr sz="1050" b="0" i="0" u="none" strike="noStrike" cap="none">
                <a:solidFill>
                  <a:schemeClr val="lt1"/>
                </a:solidFill>
                <a:latin typeface="Play"/>
                <a:ea typeface="Play"/>
                <a:cs typeface="Play"/>
                <a:sym typeface="Play"/>
              </a:defRPr>
            </a:lvl4pPr>
            <a:lvl5pPr marL="0" marR="0" lvl="4" indent="0" algn="r">
              <a:lnSpc>
                <a:spcPct val="100000"/>
              </a:lnSpc>
              <a:spcBef>
                <a:spcPts val="0"/>
              </a:spcBef>
              <a:spcAft>
                <a:spcPts val="0"/>
              </a:spcAft>
              <a:buClr>
                <a:srgbClr val="000000"/>
              </a:buClr>
              <a:buSzPts val="1050"/>
              <a:buFont typeface="Arial"/>
              <a:buNone/>
              <a:defRPr sz="1050" b="0" i="0" u="none" strike="noStrike" cap="none">
                <a:solidFill>
                  <a:schemeClr val="lt1"/>
                </a:solidFill>
                <a:latin typeface="Play"/>
                <a:ea typeface="Play"/>
                <a:cs typeface="Play"/>
                <a:sym typeface="Play"/>
              </a:defRPr>
            </a:lvl5pPr>
            <a:lvl6pPr marL="0" marR="0" lvl="5" indent="0" algn="r">
              <a:lnSpc>
                <a:spcPct val="100000"/>
              </a:lnSpc>
              <a:spcBef>
                <a:spcPts val="0"/>
              </a:spcBef>
              <a:spcAft>
                <a:spcPts val="0"/>
              </a:spcAft>
              <a:buClr>
                <a:srgbClr val="000000"/>
              </a:buClr>
              <a:buSzPts val="1050"/>
              <a:buFont typeface="Arial"/>
              <a:buNone/>
              <a:defRPr sz="1050" b="0" i="0" u="none" strike="noStrike" cap="none">
                <a:solidFill>
                  <a:schemeClr val="lt1"/>
                </a:solidFill>
                <a:latin typeface="Play"/>
                <a:ea typeface="Play"/>
                <a:cs typeface="Play"/>
                <a:sym typeface="Play"/>
              </a:defRPr>
            </a:lvl6pPr>
            <a:lvl7pPr marL="0" marR="0" lvl="6" indent="0" algn="r">
              <a:lnSpc>
                <a:spcPct val="100000"/>
              </a:lnSpc>
              <a:spcBef>
                <a:spcPts val="0"/>
              </a:spcBef>
              <a:spcAft>
                <a:spcPts val="0"/>
              </a:spcAft>
              <a:buClr>
                <a:srgbClr val="000000"/>
              </a:buClr>
              <a:buSzPts val="1050"/>
              <a:buFont typeface="Arial"/>
              <a:buNone/>
              <a:defRPr sz="1050" b="0" i="0" u="none" strike="noStrike" cap="none">
                <a:solidFill>
                  <a:schemeClr val="lt1"/>
                </a:solidFill>
                <a:latin typeface="Play"/>
                <a:ea typeface="Play"/>
                <a:cs typeface="Play"/>
                <a:sym typeface="Play"/>
              </a:defRPr>
            </a:lvl7pPr>
            <a:lvl8pPr marL="0" marR="0" lvl="7" indent="0" algn="r">
              <a:lnSpc>
                <a:spcPct val="100000"/>
              </a:lnSpc>
              <a:spcBef>
                <a:spcPts val="0"/>
              </a:spcBef>
              <a:spcAft>
                <a:spcPts val="0"/>
              </a:spcAft>
              <a:buClr>
                <a:srgbClr val="000000"/>
              </a:buClr>
              <a:buSzPts val="1050"/>
              <a:buFont typeface="Arial"/>
              <a:buNone/>
              <a:defRPr sz="1050" b="0" i="0" u="none" strike="noStrike" cap="none">
                <a:solidFill>
                  <a:schemeClr val="lt1"/>
                </a:solidFill>
                <a:latin typeface="Play"/>
                <a:ea typeface="Play"/>
                <a:cs typeface="Play"/>
                <a:sym typeface="Play"/>
              </a:defRPr>
            </a:lvl8pPr>
            <a:lvl9pPr marL="0" marR="0" lvl="8" indent="0" algn="r">
              <a:lnSpc>
                <a:spcPct val="100000"/>
              </a:lnSpc>
              <a:spcBef>
                <a:spcPts val="0"/>
              </a:spcBef>
              <a:spcAft>
                <a:spcPts val="0"/>
              </a:spcAft>
              <a:buClr>
                <a:srgbClr val="000000"/>
              </a:buClr>
              <a:buSzPts val="1050"/>
              <a:buFont typeface="Arial"/>
              <a:buNone/>
              <a:defRPr sz="1050" b="0" i="0" u="none" strike="noStrike" cap="none">
                <a:solidFill>
                  <a:schemeClr val="lt1"/>
                </a:solidFill>
                <a:latin typeface="Play"/>
                <a:ea typeface="Play"/>
                <a:cs typeface="Play"/>
                <a:sym typeface="Play"/>
              </a:defRPr>
            </a:lvl9pPr>
          </a:lstStyle>
          <a:p>
            <a:pPr marL="0" lvl="0" indent="0" algn="r" rtl="0">
              <a:spcBef>
                <a:spcPts val="0"/>
              </a:spcBef>
              <a:spcAft>
                <a:spcPts val="0"/>
              </a:spcAft>
              <a:buNone/>
            </a:pPr>
            <a:fld id="{00000000-1234-1234-1234-123412341234}" type="slidenum">
              <a:rPr lang="en-US"/>
              <a:t>‹#›</a:t>
            </a:fld>
            <a:endParaRPr/>
          </a:p>
        </p:txBody>
      </p:sp>
      <p:cxnSp>
        <p:nvCxnSpPr>
          <p:cNvPr id="25" name="Google Shape;25;p31"/>
          <p:cNvCxnSpPr/>
          <p:nvPr/>
        </p:nvCxnSpPr>
        <p:spPr>
          <a:xfrm>
            <a:off x="1188357" y="5151666"/>
            <a:ext cx="9822543" cy="0"/>
          </a:xfrm>
          <a:prstGeom prst="straightConnector1">
            <a:avLst/>
          </a:prstGeom>
          <a:noFill/>
          <a:ln w="12700" cap="flat" cmpd="sng">
            <a:solidFill>
              <a:schemeClr val="lt1"/>
            </a:solidFill>
            <a:prstDash val="solid"/>
            <a:miter lim="800000"/>
            <a:headEnd type="none" w="sm" len="sm"/>
            <a:tailEnd type="none" w="sm" len="sm"/>
          </a:ln>
        </p:spPr>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7"/>
        <p:cNvGrpSpPr/>
        <p:nvPr/>
      </p:nvGrpSpPr>
      <p:grpSpPr>
        <a:xfrm>
          <a:off x="0" y="0"/>
          <a:ext cx="0" cy="0"/>
          <a:chOff x="0" y="0"/>
          <a:chExt cx="0" cy="0"/>
        </a:xfrm>
      </p:grpSpPr>
      <p:sp>
        <p:nvSpPr>
          <p:cNvPr id="78" name="Google Shape;78;p40"/>
          <p:cNvSpPr txBox="1">
            <a:spLocks noGrp="1"/>
          </p:cNvSpPr>
          <p:nvPr>
            <p:ph type="title"/>
          </p:nvPr>
        </p:nvSpPr>
        <p:spPr>
          <a:xfrm>
            <a:off x="1143000" y="872935"/>
            <a:ext cx="9905999" cy="1360898"/>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9" name="Google Shape;79;p40"/>
          <p:cNvSpPr txBox="1">
            <a:spLocks noGrp="1"/>
          </p:cNvSpPr>
          <p:nvPr>
            <p:ph type="body" idx="1"/>
          </p:nvPr>
        </p:nvSpPr>
        <p:spPr>
          <a:xfrm rot="5400000">
            <a:off x="4312441" y="-837415"/>
            <a:ext cx="3567118" cy="9905999"/>
          </a:xfrm>
          <a:prstGeom prst="rect">
            <a:avLst/>
          </a:prstGeom>
          <a:noFill/>
          <a:ln>
            <a:noFill/>
          </a:ln>
        </p:spPr>
        <p:txBody>
          <a:bodyPr spcFirstLastPara="1" wrap="square" lIns="91425" tIns="45700" rIns="91425" bIns="45700" anchor="t" anchorCtr="0">
            <a:normAutofit/>
          </a:bodyPr>
          <a:lstStyle>
            <a:lvl1pPr marL="457200" lvl="0" indent="-342900" algn="l">
              <a:lnSpc>
                <a:spcPct val="120000"/>
              </a:lnSpc>
              <a:spcBef>
                <a:spcPts val="1000"/>
              </a:spcBef>
              <a:spcAft>
                <a:spcPts val="0"/>
              </a:spcAft>
              <a:buClr>
                <a:schemeClr val="lt1"/>
              </a:buClr>
              <a:buSzPts val="1800"/>
              <a:buChar char="•"/>
              <a:defRPr/>
            </a:lvl1pPr>
            <a:lvl2pPr marL="914400" lvl="1" indent="-228600" algn="l">
              <a:lnSpc>
                <a:spcPct val="120000"/>
              </a:lnSpc>
              <a:spcBef>
                <a:spcPts val="500"/>
              </a:spcBef>
              <a:spcAft>
                <a:spcPts val="0"/>
              </a:spcAft>
              <a:buClr>
                <a:schemeClr val="lt1"/>
              </a:buClr>
              <a:buSzPts val="1800"/>
              <a:buNone/>
              <a:defRPr/>
            </a:lvl2pPr>
            <a:lvl3pPr marL="1371600" lvl="2" indent="-342900" algn="l">
              <a:lnSpc>
                <a:spcPct val="120000"/>
              </a:lnSpc>
              <a:spcBef>
                <a:spcPts val="500"/>
              </a:spcBef>
              <a:spcAft>
                <a:spcPts val="0"/>
              </a:spcAft>
              <a:buClr>
                <a:schemeClr val="lt1"/>
              </a:buClr>
              <a:buSzPts val="1800"/>
              <a:buChar char="•"/>
              <a:defRPr/>
            </a:lvl3pPr>
            <a:lvl4pPr marL="1828800" lvl="3" indent="-228600" algn="l">
              <a:lnSpc>
                <a:spcPct val="120000"/>
              </a:lnSpc>
              <a:spcBef>
                <a:spcPts val="500"/>
              </a:spcBef>
              <a:spcAft>
                <a:spcPts val="0"/>
              </a:spcAft>
              <a:buClr>
                <a:schemeClr val="lt1"/>
              </a:buClr>
              <a:buSzPts val="1800"/>
              <a:buNone/>
              <a:defRPr/>
            </a:lvl4pPr>
            <a:lvl5pPr marL="2286000" lvl="4" indent="-342900" algn="l">
              <a:lnSpc>
                <a:spcPct val="12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
        <p:nvSpPr>
          <p:cNvPr id="80" name="Google Shape;80;p40"/>
          <p:cNvSpPr txBox="1">
            <a:spLocks noGrp="1"/>
          </p:cNvSpPr>
          <p:nvPr>
            <p:ph type="dt" idx="10"/>
          </p:nvPr>
        </p:nvSpPr>
        <p:spPr>
          <a:xfrm>
            <a:off x="7388157" y="6356350"/>
            <a:ext cx="3093395"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1" name="Google Shape;81;p40"/>
          <p:cNvSpPr txBox="1">
            <a:spLocks noGrp="1"/>
          </p:cNvSpPr>
          <p:nvPr>
            <p:ph type="ftr" idx="11"/>
          </p:nvPr>
        </p:nvSpPr>
        <p:spPr>
          <a:xfrm>
            <a:off x="1143000" y="6356350"/>
            <a:ext cx="3959157"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40"/>
          <p:cNvSpPr txBox="1">
            <a:spLocks noGrp="1"/>
          </p:cNvSpPr>
          <p:nvPr>
            <p:ph type="sldNum" idx="12"/>
          </p:nvPr>
        </p:nvSpPr>
        <p:spPr>
          <a:xfrm>
            <a:off x="10423186" y="6356350"/>
            <a:ext cx="625813"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50"/>
              <a:buFont typeface="Arial"/>
              <a:buNone/>
              <a:defRPr sz="1050" b="0" i="0" u="none" strike="noStrike" cap="none">
                <a:solidFill>
                  <a:schemeClr val="lt1"/>
                </a:solidFill>
                <a:latin typeface="Play"/>
                <a:ea typeface="Play"/>
                <a:cs typeface="Play"/>
                <a:sym typeface="Play"/>
              </a:defRPr>
            </a:lvl1pPr>
            <a:lvl2pPr marL="0" marR="0" lvl="1" indent="0" algn="r">
              <a:lnSpc>
                <a:spcPct val="100000"/>
              </a:lnSpc>
              <a:spcBef>
                <a:spcPts val="0"/>
              </a:spcBef>
              <a:spcAft>
                <a:spcPts val="0"/>
              </a:spcAft>
              <a:buClr>
                <a:srgbClr val="000000"/>
              </a:buClr>
              <a:buSzPts val="1050"/>
              <a:buFont typeface="Arial"/>
              <a:buNone/>
              <a:defRPr sz="1050" b="0" i="0" u="none" strike="noStrike" cap="none">
                <a:solidFill>
                  <a:schemeClr val="lt1"/>
                </a:solidFill>
                <a:latin typeface="Play"/>
                <a:ea typeface="Play"/>
                <a:cs typeface="Play"/>
                <a:sym typeface="Play"/>
              </a:defRPr>
            </a:lvl2pPr>
            <a:lvl3pPr marL="0" marR="0" lvl="2" indent="0" algn="r">
              <a:lnSpc>
                <a:spcPct val="100000"/>
              </a:lnSpc>
              <a:spcBef>
                <a:spcPts val="0"/>
              </a:spcBef>
              <a:spcAft>
                <a:spcPts val="0"/>
              </a:spcAft>
              <a:buClr>
                <a:srgbClr val="000000"/>
              </a:buClr>
              <a:buSzPts val="1050"/>
              <a:buFont typeface="Arial"/>
              <a:buNone/>
              <a:defRPr sz="1050" b="0" i="0" u="none" strike="noStrike" cap="none">
                <a:solidFill>
                  <a:schemeClr val="lt1"/>
                </a:solidFill>
                <a:latin typeface="Play"/>
                <a:ea typeface="Play"/>
                <a:cs typeface="Play"/>
                <a:sym typeface="Play"/>
              </a:defRPr>
            </a:lvl3pPr>
            <a:lvl4pPr marL="0" marR="0" lvl="3" indent="0" algn="r">
              <a:lnSpc>
                <a:spcPct val="100000"/>
              </a:lnSpc>
              <a:spcBef>
                <a:spcPts val="0"/>
              </a:spcBef>
              <a:spcAft>
                <a:spcPts val="0"/>
              </a:spcAft>
              <a:buClr>
                <a:srgbClr val="000000"/>
              </a:buClr>
              <a:buSzPts val="1050"/>
              <a:buFont typeface="Arial"/>
              <a:buNone/>
              <a:defRPr sz="1050" b="0" i="0" u="none" strike="noStrike" cap="none">
                <a:solidFill>
                  <a:schemeClr val="lt1"/>
                </a:solidFill>
                <a:latin typeface="Play"/>
                <a:ea typeface="Play"/>
                <a:cs typeface="Play"/>
                <a:sym typeface="Play"/>
              </a:defRPr>
            </a:lvl4pPr>
            <a:lvl5pPr marL="0" marR="0" lvl="4" indent="0" algn="r">
              <a:lnSpc>
                <a:spcPct val="100000"/>
              </a:lnSpc>
              <a:spcBef>
                <a:spcPts val="0"/>
              </a:spcBef>
              <a:spcAft>
                <a:spcPts val="0"/>
              </a:spcAft>
              <a:buClr>
                <a:srgbClr val="000000"/>
              </a:buClr>
              <a:buSzPts val="1050"/>
              <a:buFont typeface="Arial"/>
              <a:buNone/>
              <a:defRPr sz="1050" b="0" i="0" u="none" strike="noStrike" cap="none">
                <a:solidFill>
                  <a:schemeClr val="lt1"/>
                </a:solidFill>
                <a:latin typeface="Play"/>
                <a:ea typeface="Play"/>
                <a:cs typeface="Play"/>
                <a:sym typeface="Play"/>
              </a:defRPr>
            </a:lvl5pPr>
            <a:lvl6pPr marL="0" marR="0" lvl="5" indent="0" algn="r">
              <a:lnSpc>
                <a:spcPct val="100000"/>
              </a:lnSpc>
              <a:spcBef>
                <a:spcPts val="0"/>
              </a:spcBef>
              <a:spcAft>
                <a:spcPts val="0"/>
              </a:spcAft>
              <a:buClr>
                <a:srgbClr val="000000"/>
              </a:buClr>
              <a:buSzPts val="1050"/>
              <a:buFont typeface="Arial"/>
              <a:buNone/>
              <a:defRPr sz="1050" b="0" i="0" u="none" strike="noStrike" cap="none">
                <a:solidFill>
                  <a:schemeClr val="lt1"/>
                </a:solidFill>
                <a:latin typeface="Play"/>
                <a:ea typeface="Play"/>
                <a:cs typeface="Play"/>
                <a:sym typeface="Play"/>
              </a:defRPr>
            </a:lvl6pPr>
            <a:lvl7pPr marL="0" marR="0" lvl="6" indent="0" algn="r">
              <a:lnSpc>
                <a:spcPct val="100000"/>
              </a:lnSpc>
              <a:spcBef>
                <a:spcPts val="0"/>
              </a:spcBef>
              <a:spcAft>
                <a:spcPts val="0"/>
              </a:spcAft>
              <a:buClr>
                <a:srgbClr val="000000"/>
              </a:buClr>
              <a:buSzPts val="1050"/>
              <a:buFont typeface="Arial"/>
              <a:buNone/>
              <a:defRPr sz="1050" b="0" i="0" u="none" strike="noStrike" cap="none">
                <a:solidFill>
                  <a:schemeClr val="lt1"/>
                </a:solidFill>
                <a:latin typeface="Play"/>
                <a:ea typeface="Play"/>
                <a:cs typeface="Play"/>
                <a:sym typeface="Play"/>
              </a:defRPr>
            </a:lvl7pPr>
            <a:lvl8pPr marL="0" marR="0" lvl="7" indent="0" algn="r">
              <a:lnSpc>
                <a:spcPct val="100000"/>
              </a:lnSpc>
              <a:spcBef>
                <a:spcPts val="0"/>
              </a:spcBef>
              <a:spcAft>
                <a:spcPts val="0"/>
              </a:spcAft>
              <a:buClr>
                <a:srgbClr val="000000"/>
              </a:buClr>
              <a:buSzPts val="1050"/>
              <a:buFont typeface="Arial"/>
              <a:buNone/>
              <a:defRPr sz="1050" b="0" i="0" u="none" strike="noStrike" cap="none">
                <a:solidFill>
                  <a:schemeClr val="lt1"/>
                </a:solidFill>
                <a:latin typeface="Play"/>
                <a:ea typeface="Play"/>
                <a:cs typeface="Play"/>
                <a:sym typeface="Play"/>
              </a:defRPr>
            </a:lvl8pPr>
            <a:lvl9pPr marL="0" marR="0" lvl="8" indent="0" algn="r">
              <a:lnSpc>
                <a:spcPct val="100000"/>
              </a:lnSpc>
              <a:spcBef>
                <a:spcPts val="0"/>
              </a:spcBef>
              <a:spcAft>
                <a:spcPts val="0"/>
              </a:spcAft>
              <a:buClr>
                <a:srgbClr val="000000"/>
              </a:buClr>
              <a:buSzPts val="1050"/>
              <a:buFont typeface="Arial"/>
              <a:buNone/>
              <a:defRPr sz="1050" b="0" i="0" u="none" strike="noStrike" cap="none">
                <a:solidFill>
                  <a:schemeClr val="lt1"/>
                </a:solidFill>
                <a:latin typeface="Play"/>
                <a:ea typeface="Play"/>
                <a:cs typeface="Play"/>
                <a:sym typeface="Play"/>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83"/>
        <p:cNvGrpSpPr/>
        <p:nvPr/>
      </p:nvGrpSpPr>
      <p:grpSpPr>
        <a:xfrm>
          <a:off x="0" y="0"/>
          <a:ext cx="0" cy="0"/>
          <a:chOff x="0" y="0"/>
          <a:chExt cx="0" cy="0"/>
        </a:xfrm>
      </p:grpSpPr>
      <p:sp>
        <p:nvSpPr>
          <p:cNvPr id="84" name="Google Shape;84;p41"/>
          <p:cNvSpPr txBox="1">
            <a:spLocks noGrp="1"/>
          </p:cNvSpPr>
          <p:nvPr>
            <p:ph type="title"/>
          </p:nvPr>
        </p:nvSpPr>
        <p:spPr>
          <a:xfrm rot="5400000">
            <a:off x="7296149" y="2146976"/>
            <a:ext cx="5029201" cy="2476499"/>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5" name="Google Shape;85;p41"/>
          <p:cNvSpPr txBox="1">
            <a:spLocks noGrp="1"/>
          </p:cNvSpPr>
          <p:nvPr>
            <p:ph type="body" idx="1"/>
          </p:nvPr>
        </p:nvSpPr>
        <p:spPr>
          <a:xfrm rot="5400000">
            <a:off x="2290864" y="-277238"/>
            <a:ext cx="5029201" cy="7324928"/>
          </a:xfrm>
          <a:prstGeom prst="rect">
            <a:avLst/>
          </a:prstGeom>
          <a:noFill/>
          <a:ln>
            <a:noFill/>
          </a:ln>
        </p:spPr>
        <p:txBody>
          <a:bodyPr spcFirstLastPara="1" wrap="square" lIns="91425" tIns="45700" rIns="91425" bIns="45700" anchor="t" anchorCtr="0">
            <a:normAutofit/>
          </a:bodyPr>
          <a:lstStyle>
            <a:lvl1pPr marL="457200" lvl="0" indent="-342900" algn="l">
              <a:lnSpc>
                <a:spcPct val="120000"/>
              </a:lnSpc>
              <a:spcBef>
                <a:spcPts val="1000"/>
              </a:spcBef>
              <a:spcAft>
                <a:spcPts val="0"/>
              </a:spcAft>
              <a:buClr>
                <a:schemeClr val="lt1"/>
              </a:buClr>
              <a:buSzPts val="1800"/>
              <a:buChar char="•"/>
              <a:defRPr/>
            </a:lvl1pPr>
            <a:lvl2pPr marL="914400" lvl="1" indent="-228600" algn="l">
              <a:lnSpc>
                <a:spcPct val="120000"/>
              </a:lnSpc>
              <a:spcBef>
                <a:spcPts val="500"/>
              </a:spcBef>
              <a:spcAft>
                <a:spcPts val="0"/>
              </a:spcAft>
              <a:buClr>
                <a:schemeClr val="lt1"/>
              </a:buClr>
              <a:buSzPts val="1800"/>
              <a:buNone/>
              <a:defRPr/>
            </a:lvl2pPr>
            <a:lvl3pPr marL="1371600" lvl="2" indent="-342900" algn="l">
              <a:lnSpc>
                <a:spcPct val="120000"/>
              </a:lnSpc>
              <a:spcBef>
                <a:spcPts val="500"/>
              </a:spcBef>
              <a:spcAft>
                <a:spcPts val="0"/>
              </a:spcAft>
              <a:buClr>
                <a:schemeClr val="lt1"/>
              </a:buClr>
              <a:buSzPts val="1800"/>
              <a:buChar char="•"/>
              <a:defRPr/>
            </a:lvl3pPr>
            <a:lvl4pPr marL="1828800" lvl="3" indent="-228600" algn="l">
              <a:lnSpc>
                <a:spcPct val="120000"/>
              </a:lnSpc>
              <a:spcBef>
                <a:spcPts val="500"/>
              </a:spcBef>
              <a:spcAft>
                <a:spcPts val="0"/>
              </a:spcAft>
              <a:buClr>
                <a:schemeClr val="lt1"/>
              </a:buClr>
              <a:buSzPts val="1800"/>
              <a:buNone/>
              <a:defRPr/>
            </a:lvl4pPr>
            <a:lvl5pPr marL="2286000" lvl="4" indent="-342900" algn="l">
              <a:lnSpc>
                <a:spcPct val="12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
        <p:nvSpPr>
          <p:cNvPr id="86" name="Google Shape;86;p41"/>
          <p:cNvSpPr txBox="1">
            <a:spLocks noGrp="1"/>
          </p:cNvSpPr>
          <p:nvPr>
            <p:ph type="dt" idx="10"/>
          </p:nvPr>
        </p:nvSpPr>
        <p:spPr>
          <a:xfrm>
            <a:off x="7388157" y="6356350"/>
            <a:ext cx="3093395"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7" name="Google Shape;87;p41"/>
          <p:cNvSpPr txBox="1">
            <a:spLocks noGrp="1"/>
          </p:cNvSpPr>
          <p:nvPr>
            <p:ph type="ftr" idx="11"/>
          </p:nvPr>
        </p:nvSpPr>
        <p:spPr>
          <a:xfrm>
            <a:off x="1143000" y="6356350"/>
            <a:ext cx="3959157"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8" name="Google Shape;88;p41"/>
          <p:cNvSpPr txBox="1">
            <a:spLocks noGrp="1"/>
          </p:cNvSpPr>
          <p:nvPr>
            <p:ph type="sldNum" idx="12"/>
          </p:nvPr>
        </p:nvSpPr>
        <p:spPr>
          <a:xfrm>
            <a:off x="10423186" y="6356350"/>
            <a:ext cx="625813"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50"/>
              <a:buFont typeface="Arial"/>
              <a:buNone/>
              <a:defRPr sz="1050" b="0" i="0" u="none" strike="noStrike" cap="none">
                <a:solidFill>
                  <a:schemeClr val="lt1"/>
                </a:solidFill>
                <a:latin typeface="Play"/>
                <a:ea typeface="Play"/>
                <a:cs typeface="Play"/>
                <a:sym typeface="Play"/>
              </a:defRPr>
            </a:lvl1pPr>
            <a:lvl2pPr marL="0" marR="0" lvl="1" indent="0" algn="r">
              <a:lnSpc>
                <a:spcPct val="100000"/>
              </a:lnSpc>
              <a:spcBef>
                <a:spcPts val="0"/>
              </a:spcBef>
              <a:spcAft>
                <a:spcPts val="0"/>
              </a:spcAft>
              <a:buClr>
                <a:srgbClr val="000000"/>
              </a:buClr>
              <a:buSzPts val="1050"/>
              <a:buFont typeface="Arial"/>
              <a:buNone/>
              <a:defRPr sz="1050" b="0" i="0" u="none" strike="noStrike" cap="none">
                <a:solidFill>
                  <a:schemeClr val="lt1"/>
                </a:solidFill>
                <a:latin typeface="Play"/>
                <a:ea typeface="Play"/>
                <a:cs typeface="Play"/>
                <a:sym typeface="Play"/>
              </a:defRPr>
            </a:lvl2pPr>
            <a:lvl3pPr marL="0" marR="0" lvl="2" indent="0" algn="r">
              <a:lnSpc>
                <a:spcPct val="100000"/>
              </a:lnSpc>
              <a:spcBef>
                <a:spcPts val="0"/>
              </a:spcBef>
              <a:spcAft>
                <a:spcPts val="0"/>
              </a:spcAft>
              <a:buClr>
                <a:srgbClr val="000000"/>
              </a:buClr>
              <a:buSzPts val="1050"/>
              <a:buFont typeface="Arial"/>
              <a:buNone/>
              <a:defRPr sz="1050" b="0" i="0" u="none" strike="noStrike" cap="none">
                <a:solidFill>
                  <a:schemeClr val="lt1"/>
                </a:solidFill>
                <a:latin typeface="Play"/>
                <a:ea typeface="Play"/>
                <a:cs typeface="Play"/>
                <a:sym typeface="Play"/>
              </a:defRPr>
            </a:lvl3pPr>
            <a:lvl4pPr marL="0" marR="0" lvl="3" indent="0" algn="r">
              <a:lnSpc>
                <a:spcPct val="100000"/>
              </a:lnSpc>
              <a:spcBef>
                <a:spcPts val="0"/>
              </a:spcBef>
              <a:spcAft>
                <a:spcPts val="0"/>
              </a:spcAft>
              <a:buClr>
                <a:srgbClr val="000000"/>
              </a:buClr>
              <a:buSzPts val="1050"/>
              <a:buFont typeface="Arial"/>
              <a:buNone/>
              <a:defRPr sz="1050" b="0" i="0" u="none" strike="noStrike" cap="none">
                <a:solidFill>
                  <a:schemeClr val="lt1"/>
                </a:solidFill>
                <a:latin typeface="Play"/>
                <a:ea typeface="Play"/>
                <a:cs typeface="Play"/>
                <a:sym typeface="Play"/>
              </a:defRPr>
            </a:lvl4pPr>
            <a:lvl5pPr marL="0" marR="0" lvl="4" indent="0" algn="r">
              <a:lnSpc>
                <a:spcPct val="100000"/>
              </a:lnSpc>
              <a:spcBef>
                <a:spcPts val="0"/>
              </a:spcBef>
              <a:spcAft>
                <a:spcPts val="0"/>
              </a:spcAft>
              <a:buClr>
                <a:srgbClr val="000000"/>
              </a:buClr>
              <a:buSzPts val="1050"/>
              <a:buFont typeface="Arial"/>
              <a:buNone/>
              <a:defRPr sz="1050" b="0" i="0" u="none" strike="noStrike" cap="none">
                <a:solidFill>
                  <a:schemeClr val="lt1"/>
                </a:solidFill>
                <a:latin typeface="Play"/>
                <a:ea typeface="Play"/>
                <a:cs typeface="Play"/>
                <a:sym typeface="Play"/>
              </a:defRPr>
            </a:lvl5pPr>
            <a:lvl6pPr marL="0" marR="0" lvl="5" indent="0" algn="r">
              <a:lnSpc>
                <a:spcPct val="100000"/>
              </a:lnSpc>
              <a:spcBef>
                <a:spcPts val="0"/>
              </a:spcBef>
              <a:spcAft>
                <a:spcPts val="0"/>
              </a:spcAft>
              <a:buClr>
                <a:srgbClr val="000000"/>
              </a:buClr>
              <a:buSzPts val="1050"/>
              <a:buFont typeface="Arial"/>
              <a:buNone/>
              <a:defRPr sz="1050" b="0" i="0" u="none" strike="noStrike" cap="none">
                <a:solidFill>
                  <a:schemeClr val="lt1"/>
                </a:solidFill>
                <a:latin typeface="Play"/>
                <a:ea typeface="Play"/>
                <a:cs typeface="Play"/>
                <a:sym typeface="Play"/>
              </a:defRPr>
            </a:lvl6pPr>
            <a:lvl7pPr marL="0" marR="0" lvl="6" indent="0" algn="r">
              <a:lnSpc>
                <a:spcPct val="100000"/>
              </a:lnSpc>
              <a:spcBef>
                <a:spcPts val="0"/>
              </a:spcBef>
              <a:spcAft>
                <a:spcPts val="0"/>
              </a:spcAft>
              <a:buClr>
                <a:srgbClr val="000000"/>
              </a:buClr>
              <a:buSzPts val="1050"/>
              <a:buFont typeface="Arial"/>
              <a:buNone/>
              <a:defRPr sz="1050" b="0" i="0" u="none" strike="noStrike" cap="none">
                <a:solidFill>
                  <a:schemeClr val="lt1"/>
                </a:solidFill>
                <a:latin typeface="Play"/>
                <a:ea typeface="Play"/>
                <a:cs typeface="Play"/>
                <a:sym typeface="Play"/>
              </a:defRPr>
            </a:lvl7pPr>
            <a:lvl8pPr marL="0" marR="0" lvl="7" indent="0" algn="r">
              <a:lnSpc>
                <a:spcPct val="100000"/>
              </a:lnSpc>
              <a:spcBef>
                <a:spcPts val="0"/>
              </a:spcBef>
              <a:spcAft>
                <a:spcPts val="0"/>
              </a:spcAft>
              <a:buClr>
                <a:srgbClr val="000000"/>
              </a:buClr>
              <a:buSzPts val="1050"/>
              <a:buFont typeface="Arial"/>
              <a:buNone/>
              <a:defRPr sz="1050" b="0" i="0" u="none" strike="noStrike" cap="none">
                <a:solidFill>
                  <a:schemeClr val="lt1"/>
                </a:solidFill>
                <a:latin typeface="Play"/>
                <a:ea typeface="Play"/>
                <a:cs typeface="Play"/>
                <a:sym typeface="Play"/>
              </a:defRPr>
            </a:lvl8pPr>
            <a:lvl9pPr marL="0" marR="0" lvl="8" indent="0" algn="r">
              <a:lnSpc>
                <a:spcPct val="100000"/>
              </a:lnSpc>
              <a:spcBef>
                <a:spcPts val="0"/>
              </a:spcBef>
              <a:spcAft>
                <a:spcPts val="0"/>
              </a:spcAft>
              <a:buClr>
                <a:srgbClr val="000000"/>
              </a:buClr>
              <a:buSzPts val="1050"/>
              <a:buFont typeface="Arial"/>
              <a:buNone/>
              <a:defRPr sz="1050" b="0" i="0" u="none" strike="noStrike" cap="none">
                <a:solidFill>
                  <a:schemeClr val="lt1"/>
                </a:solidFill>
                <a:latin typeface="Play"/>
                <a:ea typeface="Play"/>
                <a:cs typeface="Play"/>
                <a:sym typeface="Play"/>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6"/>
        <p:cNvGrpSpPr/>
        <p:nvPr/>
      </p:nvGrpSpPr>
      <p:grpSpPr>
        <a:xfrm>
          <a:off x="0" y="0"/>
          <a:ext cx="0" cy="0"/>
          <a:chOff x="0" y="0"/>
          <a:chExt cx="0" cy="0"/>
        </a:xfrm>
      </p:grpSpPr>
      <p:sp>
        <p:nvSpPr>
          <p:cNvPr id="27" name="Google Shape;27;p32"/>
          <p:cNvSpPr txBox="1">
            <a:spLocks noGrp="1"/>
          </p:cNvSpPr>
          <p:nvPr>
            <p:ph type="title"/>
          </p:nvPr>
        </p:nvSpPr>
        <p:spPr>
          <a:xfrm>
            <a:off x="1143000" y="872935"/>
            <a:ext cx="9905999" cy="1360898"/>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 name="Google Shape;28;p32"/>
          <p:cNvSpPr txBox="1">
            <a:spLocks noGrp="1"/>
          </p:cNvSpPr>
          <p:nvPr>
            <p:ph type="body" idx="1"/>
          </p:nvPr>
        </p:nvSpPr>
        <p:spPr>
          <a:xfrm>
            <a:off x="1143000" y="2332026"/>
            <a:ext cx="9905999" cy="3567118"/>
          </a:xfrm>
          <a:prstGeom prst="rect">
            <a:avLst/>
          </a:prstGeom>
          <a:noFill/>
          <a:ln>
            <a:noFill/>
          </a:ln>
        </p:spPr>
        <p:txBody>
          <a:bodyPr spcFirstLastPara="1" wrap="square" lIns="91425" tIns="45700" rIns="91425" bIns="45700" anchor="t" anchorCtr="0">
            <a:normAutofit/>
          </a:bodyPr>
          <a:lstStyle>
            <a:lvl1pPr marL="457200" lvl="0" indent="-342900" algn="l">
              <a:lnSpc>
                <a:spcPct val="120000"/>
              </a:lnSpc>
              <a:spcBef>
                <a:spcPts val="1000"/>
              </a:spcBef>
              <a:spcAft>
                <a:spcPts val="0"/>
              </a:spcAft>
              <a:buClr>
                <a:schemeClr val="lt1"/>
              </a:buClr>
              <a:buSzPts val="1800"/>
              <a:buChar char="•"/>
              <a:defRPr/>
            </a:lvl1pPr>
            <a:lvl2pPr marL="914400" lvl="1" indent="-228600" algn="l">
              <a:lnSpc>
                <a:spcPct val="120000"/>
              </a:lnSpc>
              <a:spcBef>
                <a:spcPts val="500"/>
              </a:spcBef>
              <a:spcAft>
                <a:spcPts val="0"/>
              </a:spcAft>
              <a:buClr>
                <a:schemeClr val="lt1"/>
              </a:buClr>
              <a:buSzPts val="1800"/>
              <a:buNone/>
              <a:defRPr/>
            </a:lvl2pPr>
            <a:lvl3pPr marL="1371600" lvl="2" indent="-342900" algn="l">
              <a:lnSpc>
                <a:spcPct val="120000"/>
              </a:lnSpc>
              <a:spcBef>
                <a:spcPts val="500"/>
              </a:spcBef>
              <a:spcAft>
                <a:spcPts val="0"/>
              </a:spcAft>
              <a:buClr>
                <a:schemeClr val="lt1"/>
              </a:buClr>
              <a:buSzPts val="1800"/>
              <a:buChar char="•"/>
              <a:defRPr/>
            </a:lvl3pPr>
            <a:lvl4pPr marL="1828800" lvl="3" indent="-228600" algn="l">
              <a:lnSpc>
                <a:spcPct val="120000"/>
              </a:lnSpc>
              <a:spcBef>
                <a:spcPts val="500"/>
              </a:spcBef>
              <a:spcAft>
                <a:spcPts val="0"/>
              </a:spcAft>
              <a:buClr>
                <a:schemeClr val="lt1"/>
              </a:buClr>
              <a:buSzPts val="1800"/>
              <a:buNone/>
              <a:defRPr/>
            </a:lvl4pPr>
            <a:lvl5pPr marL="2286000" lvl="4" indent="-342900" algn="l">
              <a:lnSpc>
                <a:spcPct val="12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
        <p:nvSpPr>
          <p:cNvPr id="29" name="Google Shape;29;p32"/>
          <p:cNvSpPr txBox="1">
            <a:spLocks noGrp="1"/>
          </p:cNvSpPr>
          <p:nvPr>
            <p:ph type="dt" idx="10"/>
          </p:nvPr>
        </p:nvSpPr>
        <p:spPr>
          <a:xfrm>
            <a:off x="7388157" y="6356350"/>
            <a:ext cx="3093395"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32"/>
          <p:cNvSpPr txBox="1">
            <a:spLocks noGrp="1"/>
          </p:cNvSpPr>
          <p:nvPr>
            <p:ph type="ftr" idx="11"/>
          </p:nvPr>
        </p:nvSpPr>
        <p:spPr>
          <a:xfrm>
            <a:off x="1143000" y="6356350"/>
            <a:ext cx="3959157"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32"/>
          <p:cNvSpPr txBox="1">
            <a:spLocks noGrp="1"/>
          </p:cNvSpPr>
          <p:nvPr>
            <p:ph type="sldNum" idx="12"/>
          </p:nvPr>
        </p:nvSpPr>
        <p:spPr>
          <a:xfrm>
            <a:off x="10423186" y="6356350"/>
            <a:ext cx="625813"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50"/>
              <a:buFont typeface="Arial"/>
              <a:buNone/>
              <a:defRPr sz="1050" b="0" i="0" u="none" strike="noStrike" cap="none">
                <a:solidFill>
                  <a:schemeClr val="lt1"/>
                </a:solidFill>
                <a:latin typeface="Play"/>
                <a:ea typeface="Play"/>
                <a:cs typeface="Play"/>
                <a:sym typeface="Play"/>
              </a:defRPr>
            </a:lvl1pPr>
            <a:lvl2pPr marL="0" marR="0" lvl="1" indent="0" algn="r">
              <a:lnSpc>
                <a:spcPct val="100000"/>
              </a:lnSpc>
              <a:spcBef>
                <a:spcPts val="0"/>
              </a:spcBef>
              <a:spcAft>
                <a:spcPts val="0"/>
              </a:spcAft>
              <a:buClr>
                <a:srgbClr val="000000"/>
              </a:buClr>
              <a:buSzPts val="1050"/>
              <a:buFont typeface="Arial"/>
              <a:buNone/>
              <a:defRPr sz="1050" b="0" i="0" u="none" strike="noStrike" cap="none">
                <a:solidFill>
                  <a:schemeClr val="lt1"/>
                </a:solidFill>
                <a:latin typeface="Play"/>
                <a:ea typeface="Play"/>
                <a:cs typeface="Play"/>
                <a:sym typeface="Play"/>
              </a:defRPr>
            </a:lvl2pPr>
            <a:lvl3pPr marL="0" marR="0" lvl="2" indent="0" algn="r">
              <a:lnSpc>
                <a:spcPct val="100000"/>
              </a:lnSpc>
              <a:spcBef>
                <a:spcPts val="0"/>
              </a:spcBef>
              <a:spcAft>
                <a:spcPts val="0"/>
              </a:spcAft>
              <a:buClr>
                <a:srgbClr val="000000"/>
              </a:buClr>
              <a:buSzPts val="1050"/>
              <a:buFont typeface="Arial"/>
              <a:buNone/>
              <a:defRPr sz="1050" b="0" i="0" u="none" strike="noStrike" cap="none">
                <a:solidFill>
                  <a:schemeClr val="lt1"/>
                </a:solidFill>
                <a:latin typeface="Play"/>
                <a:ea typeface="Play"/>
                <a:cs typeface="Play"/>
                <a:sym typeface="Play"/>
              </a:defRPr>
            </a:lvl3pPr>
            <a:lvl4pPr marL="0" marR="0" lvl="3" indent="0" algn="r">
              <a:lnSpc>
                <a:spcPct val="100000"/>
              </a:lnSpc>
              <a:spcBef>
                <a:spcPts val="0"/>
              </a:spcBef>
              <a:spcAft>
                <a:spcPts val="0"/>
              </a:spcAft>
              <a:buClr>
                <a:srgbClr val="000000"/>
              </a:buClr>
              <a:buSzPts val="1050"/>
              <a:buFont typeface="Arial"/>
              <a:buNone/>
              <a:defRPr sz="1050" b="0" i="0" u="none" strike="noStrike" cap="none">
                <a:solidFill>
                  <a:schemeClr val="lt1"/>
                </a:solidFill>
                <a:latin typeface="Play"/>
                <a:ea typeface="Play"/>
                <a:cs typeface="Play"/>
                <a:sym typeface="Play"/>
              </a:defRPr>
            </a:lvl4pPr>
            <a:lvl5pPr marL="0" marR="0" lvl="4" indent="0" algn="r">
              <a:lnSpc>
                <a:spcPct val="100000"/>
              </a:lnSpc>
              <a:spcBef>
                <a:spcPts val="0"/>
              </a:spcBef>
              <a:spcAft>
                <a:spcPts val="0"/>
              </a:spcAft>
              <a:buClr>
                <a:srgbClr val="000000"/>
              </a:buClr>
              <a:buSzPts val="1050"/>
              <a:buFont typeface="Arial"/>
              <a:buNone/>
              <a:defRPr sz="1050" b="0" i="0" u="none" strike="noStrike" cap="none">
                <a:solidFill>
                  <a:schemeClr val="lt1"/>
                </a:solidFill>
                <a:latin typeface="Play"/>
                <a:ea typeface="Play"/>
                <a:cs typeface="Play"/>
                <a:sym typeface="Play"/>
              </a:defRPr>
            </a:lvl5pPr>
            <a:lvl6pPr marL="0" marR="0" lvl="5" indent="0" algn="r">
              <a:lnSpc>
                <a:spcPct val="100000"/>
              </a:lnSpc>
              <a:spcBef>
                <a:spcPts val="0"/>
              </a:spcBef>
              <a:spcAft>
                <a:spcPts val="0"/>
              </a:spcAft>
              <a:buClr>
                <a:srgbClr val="000000"/>
              </a:buClr>
              <a:buSzPts val="1050"/>
              <a:buFont typeface="Arial"/>
              <a:buNone/>
              <a:defRPr sz="1050" b="0" i="0" u="none" strike="noStrike" cap="none">
                <a:solidFill>
                  <a:schemeClr val="lt1"/>
                </a:solidFill>
                <a:latin typeface="Play"/>
                <a:ea typeface="Play"/>
                <a:cs typeface="Play"/>
                <a:sym typeface="Play"/>
              </a:defRPr>
            </a:lvl6pPr>
            <a:lvl7pPr marL="0" marR="0" lvl="6" indent="0" algn="r">
              <a:lnSpc>
                <a:spcPct val="100000"/>
              </a:lnSpc>
              <a:spcBef>
                <a:spcPts val="0"/>
              </a:spcBef>
              <a:spcAft>
                <a:spcPts val="0"/>
              </a:spcAft>
              <a:buClr>
                <a:srgbClr val="000000"/>
              </a:buClr>
              <a:buSzPts val="1050"/>
              <a:buFont typeface="Arial"/>
              <a:buNone/>
              <a:defRPr sz="1050" b="0" i="0" u="none" strike="noStrike" cap="none">
                <a:solidFill>
                  <a:schemeClr val="lt1"/>
                </a:solidFill>
                <a:latin typeface="Play"/>
                <a:ea typeface="Play"/>
                <a:cs typeface="Play"/>
                <a:sym typeface="Play"/>
              </a:defRPr>
            </a:lvl7pPr>
            <a:lvl8pPr marL="0" marR="0" lvl="7" indent="0" algn="r">
              <a:lnSpc>
                <a:spcPct val="100000"/>
              </a:lnSpc>
              <a:spcBef>
                <a:spcPts val="0"/>
              </a:spcBef>
              <a:spcAft>
                <a:spcPts val="0"/>
              </a:spcAft>
              <a:buClr>
                <a:srgbClr val="000000"/>
              </a:buClr>
              <a:buSzPts val="1050"/>
              <a:buFont typeface="Arial"/>
              <a:buNone/>
              <a:defRPr sz="1050" b="0" i="0" u="none" strike="noStrike" cap="none">
                <a:solidFill>
                  <a:schemeClr val="lt1"/>
                </a:solidFill>
                <a:latin typeface="Play"/>
                <a:ea typeface="Play"/>
                <a:cs typeface="Play"/>
                <a:sym typeface="Play"/>
              </a:defRPr>
            </a:lvl8pPr>
            <a:lvl9pPr marL="0" marR="0" lvl="8" indent="0" algn="r">
              <a:lnSpc>
                <a:spcPct val="100000"/>
              </a:lnSpc>
              <a:spcBef>
                <a:spcPts val="0"/>
              </a:spcBef>
              <a:spcAft>
                <a:spcPts val="0"/>
              </a:spcAft>
              <a:buClr>
                <a:srgbClr val="000000"/>
              </a:buClr>
              <a:buSzPts val="1050"/>
              <a:buFont typeface="Arial"/>
              <a:buNone/>
              <a:defRPr sz="1050" b="0" i="0" u="none" strike="noStrike" cap="none">
                <a:solidFill>
                  <a:schemeClr val="lt1"/>
                </a:solidFill>
                <a:latin typeface="Play"/>
                <a:ea typeface="Play"/>
                <a:cs typeface="Play"/>
                <a:sym typeface="Play"/>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2"/>
        <p:cNvGrpSpPr/>
        <p:nvPr/>
      </p:nvGrpSpPr>
      <p:grpSpPr>
        <a:xfrm>
          <a:off x="0" y="0"/>
          <a:ext cx="0" cy="0"/>
          <a:chOff x="0" y="0"/>
          <a:chExt cx="0" cy="0"/>
        </a:xfrm>
      </p:grpSpPr>
      <p:sp>
        <p:nvSpPr>
          <p:cNvPr id="33" name="Google Shape;33;p33"/>
          <p:cNvSpPr txBox="1">
            <a:spLocks noGrp="1"/>
          </p:cNvSpPr>
          <p:nvPr>
            <p:ph type="title"/>
          </p:nvPr>
        </p:nvSpPr>
        <p:spPr>
          <a:xfrm>
            <a:off x="1143000" y="872935"/>
            <a:ext cx="9905999" cy="1360898"/>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 name="Google Shape;34;p33"/>
          <p:cNvSpPr txBox="1">
            <a:spLocks noGrp="1"/>
          </p:cNvSpPr>
          <p:nvPr>
            <p:ph type="body" idx="1"/>
          </p:nvPr>
        </p:nvSpPr>
        <p:spPr>
          <a:xfrm>
            <a:off x="1143000" y="2339501"/>
            <a:ext cx="4798979" cy="3550597"/>
          </a:xfrm>
          <a:prstGeom prst="rect">
            <a:avLst/>
          </a:prstGeom>
          <a:noFill/>
          <a:ln>
            <a:noFill/>
          </a:ln>
        </p:spPr>
        <p:txBody>
          <a:bodyPr spcFirstLastPara="1" wrap="square" lIns="91425" tIns="45700" rIns="91425" bIns="45700" anchor="t" anchorCtr="0">
            <a:normAutofit/>
          </a:bodyPr>
          <a:lstStyle>
            <a:lvl1pPr marL="457200" lvl="0" indent="-342900" algn="l">
              <a:lnSpc>
                <a:spcPct val="120000"/>
              </a:lnSpc>
              <a:spcBef>
                <a:spcPts val="1000"/>
              </a:spcBef>
              <a:spcAft>
                <a:spcPts val="0"/>
              </a:spcAft>
              <a:buClr>
                <a:schemeClr val="lt1"/>
              </a:buClr>
              <a:buSzPts val="1800"/>
              <a:buChar char="•"/>
              <a:defRPr/>
            </a:lvl1pPr>
            <a:lvl2pPr marL="914400" lvl="1" indent="-228600" algn="l">
              <a:lnSpc>
                <a:spcPct val="120000"/>
              </a:lnSpc>
              <a:spcBef>
                <a:spcPts val="500"/>
              </a:spcBef>
              <a:spcAft>
                <a:spcPts val="0"/>
              </a:spcAft>
              <a:buClr>
                <a:schemeClr val="lt1"/>
              </a:buClr>
              <a:buSzPts val="1800"/>
              <a:buNone/>
              <a:defRPr/>
            </a:lvl2pPr>
            <a:lvl3pPr marL="1371600" lvl="2" indent="-342900" algn="l">
              <a:lnSpc>
                <a:spcPct val="120000"/>
              </a:lnSpc>
              <a:spcBef>
                <a:spcPts val="500"/>
              </a:spcBef>
              <a:spcAft>
                <a:spcPts val="0"/>
              </a:spcAft>
              <a:buClr>
                <a:schemeClr val="lt1"/>
              </a:buClr>
              <a:buSzPts val="1800"/>
              <a:buChar char="•"/>
              <a:defRPr/>
            </a:lvl3pPr>
            <a:lvl4pPr marL="1828800" lvl="3" indent="-228600" algn="l">
              <a:lnSpc>
                <a:spcPct val="120000"/>
              </a:lnSpc>
              <a:spcBef>
                <a:spcPts val="500"/>
              </a:spcBef>
              <a:spcAft>
                <a:spcPts val="0"/>
              </a:spcAft>
              <a:buClr>
                <a:schemeClr val="lt1"/>
              </a:buClr>
              <a:buSzPts val="1800"/>
              <a:buNone/>
              <a:defRPr/>
            </a:lvl4pPr>
            <a:lvl5pPr marL="2286000" lvl="4" indent="-342900" algn="l">
              <a:lnSpc>
                <a:spcPct val="12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
        <p:nvSpPr>
          <p:cNvPr id="35" name="Google Shape;35;p33"/>
          <p:cNvSpPr txBox="1">
            <a:spLocks noGrp="1"/>
          </p:cNvSpPr>
          <p:nvPr>
            <p:ph type="body" idx="2"/>
          </p:nvPr>
        </p:nvSpPr>
        <p:spPr>
          <a:xfrm>
            <a:off x="6250020" y="2339501"/>
            <a:ext cx="4798980" cy="3550597"/>
          </a:xfrm>
          <a:prstGeom prst="rect">
            <a:avLst/>
          </a:prstGeom>
          <a:noFill/>
          <a:ln>
            <a:noFill/>
          </a:ln>
        </p:spPr>
        <p:txBody>
          <a:bodyPr spcFirstLastPara="1" wrap="square" lIns="91425" tIns="45700" rIns="91425" bIns="45700" anchor="t" anchorCtr="0">
            <a:normAutofit/>
          </a:bodyPr>
          <a:lstStyle>
            <a:lvl1pPr marL="457200" lvl="0" indent="-342900" algn="l">
              <a:lnSpc>
                <a:spcPct val="120000"/>
              </a:lnSpc>
              <a:spcBef>
                <a:spcPts val="1000"/>
              </a:spcBef>
              <a:spcAft>
                <a:spcPts val="0"/>
              </a:spcAft>
              <a:buClr>
                <a:schemeClr val="lt1"/>
              </a:buClr>
              <a:buSzPts val="1800"/>
              <a:buChar char="•"/>
              <a:defRPr/>
            </a:lvl1pPr>
            <a:lvl2pPr marL="914400" lvl="1" indent="-228600" algn="l">
              <a:lnSpc>
                <a:spcPct val="120000"/>
              </a:lnSpc>
              <a:spcBef>
                <a:spcPts val="500"/>
              </a:spcBef>
              <a:spcAft>
                <a:spcPts val="0"/>
              </a:spcAft>
              <a:buClr>
                <a:schemeClr val="lt1"/>
              </a:buClr>
              <a:buSzPts val="1800"/>
              <a:buNone/>
              <a:defRPr/>
            </a:lvl2pPr>
            <a:lvl3pPr marL="1371600" lvl="2" indent="-342900" algn="l">
              <a:lnSpc>
                <a:spcPct val="120000"/>
              </a:lnSpc>
              <a:spcBef>
                <a:spcPts val="500"/>
              </a:spcBef>
              <a:spcAft>
                <a:spcPts val="0"/>
              </a:spcAft>
              <a:buClr>
                <a:schemeClr val="lt1"/>
              </a:buClr>
              <a:buSzPts val="1800"/>
              <a:buChar char="•"/>
              <a:defRPr/>
            </a:lvl3pPr>
            <a:lvl4pPr marL="1828800" lvl="3" indent="-228600" algn="l">
              <a:lnSpc>
                <a:spcPct val="120000"/>
              </a:lnSpc>
              <a:spcBef>
                <a:spcPts val="500"/>
              </a:spcBef>
              <a:spcAft>
                <a:spcPts val="0"/>
              </a:spcAft>
              <a:buClr>
                <a:schemeClr val="lt1"/>
              </a:buClr>
              <a:buSzPts val="1800"/>
              <a:buNone/>
              <a:defRPr/>
            </a:lvl4pPr>
            <a:lvl5pPr marL="2286000" lvl="4" indent="-342900" algn="l">
              <a:lnSpc>
                <a:spcPct val="12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
        <p:nvSpPr>
          <p:cNvPr id="36" name="Google Shape;36;p33"/>
          <p:cNvSpPr txBox="1">
            <a:spLocks noGrp="1"/>
          </p:cNvSpPr>
          <p:nvPr>
            <p:ph type="dt" idx="10"/>
          </p:nvPr>
        </p:nvSpPr>
        <p:spPr>
          <a:xfrm>
            <a:off x="7388157" y="6356350"/>
            <a:ext cx="3093395"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 name="Google Shape;37;p33"/>
          <p:cNvSpPr txBox="1">
            <a:spLocks noGrp="1"/>
          </p:cNvSpPr>
          <p:nvPr>
            <p:ph type="ftr" idx="11"/>
          </p:nvPr>
        </p:nvSpPr>
        <p:spPr>
          <a:xfrm>
            <a:off x="1143000" y="6356350"/>
            <a:ext cx="3959157"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33"/>
          <p:cNvSpPr txBox="1">
            <a:spLocks noGrp="1"/>
          </p:cNvSpPr>
          <p:nvPr>
            <p:ph type="sldNum" idx="12"/>
          </p:nvPr>
        </p:nvSpPr>
        <p:spPr>
          <a:xfrm>
            <a:off x="10423186" y="6356350"/>
            <a:ext cx="625813"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50"/>
              <a:buFont typeface="Arial"/>
              <a:buNone/>
              <a:defRPr sz="1050" b="0" i="0" u="none" strike="noStrike" cap="none">
                <a:solidFill>
                  <a:schemeClr val="lt1"/>
                </a:solidFill>
                <a:latin typeface="Play"/>
                <a:ea typeface="Play"/>
                <a:cs typeface="Play"/>
                <a:sym typeface="Play"/>
              </a:defRPr>
            </a:lvl1pPr>
            <a:lvl2pPr marL="0" marR="0" lvl="1" indent="0" algn="r">
              <a:lnSpc>
                <a:spcPct val="100000"/>
              </a:lnSpc>
              <a:spcBef>
                <a:spcPts val="0"/>
              </a:spcBef>
              <a:spcAft>
                <a:spcPts val="0"/>
              </a:spcAft>
              <a:buClr>
                <a:srgbClr val="000000"/>
              </a:buClr>
              <a:buSzPts val="1050"/>
              <a:buFont typeface="Arial"/>
              <a:buNone/>
              <a:defRPr sz="1050" b="0" i="0" u="none" strike="noStrike" cap="none">
                <a:solidFill>
                  <a:schemeClr val="lt1"/>
                </a:solidFill>
                <a:latin typeface="Play"/>
                <a:ea typeface="Play"/>
                <a:cs typeface="Play"/>
                <a:sym typeface="Play"/>
              </a:defRPr>
            </a:lvl2pPr>
            <a:lvl3pPr marL="0" marR="0" lvl="2" indent="0" algn="r">
              <a:lnSpc>
                <a:spcPct val="100000"/>
              </a:lnSpc>
              <a:spcBef>
                <a:spcPts val="0"/>
              </a:spcBef>
              <a:spcAft>
                <a:spcPts val="0"/>
              </a:spcAft>
              <a:buClr>
                <a:srgbClr val="000000"/>
              </a:buClr>
              <a:buSzPts val="1050"/>
              <a:buFont typeface="Arial"/>
              <a:buNone/>
              <a:defRPr sz="1050" b="0" i="0" u="none" strike="noStrike" cap="none">
                <a:solidFill>
                  <a:schemeClr val="lt1"/>
                </a:solidFill>
                <a:latin typeface="Play"/>
                <a:ea typeface="Play"/>
                <a:cs typeface="Play"/>
                <a:sym typeface="Play"/>
              </a:defRPr>
            </a:lvl3pPr>
            <a:lvl4pPr marL="0" marR="0" lvl="3" indent="0" algn="r">
              <a:lnSpc>
                <a:spcPct val="100000"/>
              </a:lnSpc>
              <a:spcBef>
                <a:spcPts val="0"/>
              </a:spcBef>
              <a:spcAft>
                <a:spcPts val="0"/>
              </a:spcAft>
              <a:buClr>
                <a:srgbClr val="000000"/>
              </a:buClr>
              <a:buSzPts val="1050"/>
              <a:buFont typeface="Arial"/>
              <a:buNone/>
              <a:defRPr sz="1050" b="0" i="0" u="none" strike="noStrike" cap="none">
                <a:solidFill>
                  <a:schemeClr val="lt1"/>
                </a:solidFill>
                <a:latin typeface="Play"/>
                <a:ea typeface="Play"/>
                <a:cs typeface="Play"/>
                <a:sym typeface="Play"/>
              </a:defRPr>
            </a:lvl4pPr>
            <a:lvl5pPr marL="0" marR="0" lvl="4" indent="0" algn="r">
              <a:lnSpc>
                <a:spcPct val="100000"/>
              </a:lnSpc>
              <a:spcBef>
                <a:spcPts val="0"/>
              </a:spcBef>
              <a:spcAft>
                <a:spcPts val="0"/>
              </a:spcAft>
              <a:buClr>
                <a:srgbClr val="000000"/>
              </a:buClr>
              <a:buSzPts val="1050"/>
              <a:buFont typeface="Arial"/>
              <a:buNone/>
              <a:defRPr sz="1050" b="0" i="0" u="none" strike="noStrike" cap="none">
                <a:solidFill>
                  <a:schemeClr val="lt1"/>
                </a:solidFill>
                <a:latin typeface="Play"/>
                <a:ea typeface="Play"/>
                <a:cs typeface="Play"/>
                <a:sym typeface="Play"/>
              </a:defRPr>
            </a:lvl5pPr>
            <a:lvl6pPr marL="0" marR="0" lvl="5" indent="0" algn="r">
              <a:lnSpc>
                <a:spcPct val="100000"/>
              </a:lnSpc>
              <a:spcBef>
                <a:spcPts val="0"/>
              </a:spcBef>
              <a:spcAft>
                <a:spcPts val="0"/>
              </a:spcAft>
              <a:buClr>
                <a:srgbClr val="000000"/>
              </a:buClr>
              <a:buSzPts val="1050"/>
              <a:buFont typeface="Arial"/>
              <a:buNone/>
              <a:defRPr sz="1050" b="0" i="0" u="none" strike="noStrike" cap="none">
                <a:solidFill>
                  <a:schemeClr val="lt1"/>
                </a:solidFill>
                <a:latin typeface="Play"/>
                <a:ea typeface="Play"/>
                <a:cs typeface="Play"/>
                <a:sym typeface="Play"/>
              </a:defRPr>
            </a:lvl6pPr>
            <a:lvl7pPr marL="0" marR="0" lvl="6" indent="0" algn="r">
              <a:lnSpc>
                <a:spcPct val="100000"/>
              </a:lnSpc>
              <a:spcBef>
                <a:spcPts val="0"/>
              </a:spcBef>
              <a:spcAft>
                <a:spcPts val="0"/>
              </a:spcAft>
              <a:buClr>
                <a:srgbClr val="000000"/>
              </a:buClr>
              <a:buSzPts val="1050"/>
              <a:buFont typeface="Arial"/>
              <a:buNone/>
              <a:defRPr sz="1050" b="0" i="0" u="none" strike="noStrike" cap="none">
                <a:solidFill>
                  <a:schemeClr val="lt1"/>
                </a:solidFill>
                <a:latin typeface="Play"/>
                <a:ea typeface="Play"/>
                <a:cs typeface="Play"/>
                <a:sym typeface="Play"/>
              </a:defRPr>
            </a:lvl7pPr>
            <a:lvl8pPr marL="0" marR="0" lvl="7" indent="0" algn="r">
              <a:lnSpc>
                <a:spcPct val="100000"/>
              </a:lnSpc>
              <a:spcBef>
                <a:spcPts val="0"/>
              </a:spcBef>
              <a:spcAft>
                <a:spcPts val="0"/>
              </a:spcAft>
              <a:buClr>
                <a:srgbClr val="000000"/>
              </a:buClr>
              <a:buSzPts val="1050"/>
              <a:buFont typeface="Arial"/>
              <a:buNone/>
              <a:defRPr sz="1050" b="0" i="0" u="none" strike="noStrike" cap="none">
                <a:solidFill>
                  <a:schemeClr val="lt1"/>
                </a:solidFill>
                <a:latin typeface="Play"/>
                <a:ea typeface="Play"/>
                <a:cs typeface="Play"/>
                <a:sym typeface="Play"/>
              </a:defRPr>
            </a:lvl8pPr>
            <a:lvl9pPr marL="0" marR="0" lvl="8" indent="0" algn="r">
              <a:lnSpc>
                <a:spcPct val="100000"/>
              </a:lnSpc>
              <a:spcBef>
                <a:spcPts val="0"/>
              </a:spcBef>
              <a:spcAft>
                <a:spcPts val="0"/>
              </a:spcAft>
              <a:buClr>
                <a:srgbClr val="000000"/>
              </a:buClr>
              <a:buSzPts val="1050"/>
              <a:buFont typeface="Arial"/>
              <a:buNone/>
              <a:defRPr sz="1050" b="0" i="0" u="none" strike="noStrike" cap="none">
                <a:solidFill>
                  <a:schemeClr val="lt1"/>
                </a:solidFill>
                <a:latin typeface="Play"/>
                <a:ea typeface="Play"/>
                <a:cs typeface="Play"/>
                <a:sym typeface="Play"/>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9"/>
        <p:cNvGrpSpPr/>
        <p:nvPr/>
      </p:nvGrpSpPr>
      <p:grpSpPr>
        <a:xfrm>
          <a:off x="0" y="0"/>
          <a:ext cx="0" cy="0"/>
          <a:chOff x="0" y="0"/>
          <a:chExt cx="0" cy="0"/>
        </a:xfrm>
      </p:grpSpPr>
      <p:sp>
        <p:nvSpPr>
          <p:cNvPr id="40" name="Google Shape;40;p34"/>
          <p:cNvSpPr txBox="1">
            <a:spLocks noGrp="1"/>
          </p:cNvSpPr>
          <p:nvPr>
            <p:ph type="title"/>
          </p:nvPr>
        </p:nvSpPr>
        <p:spPr>
          <a:xfrm>
            <a:off x="1143000" y="1709738"/>
            <a:ext cx="8520952" cy="2852737"/>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lt1"/>
              </a:buClr>
              <a:buSzPts val="4800"/>
              <a:buFont typeface="Play"/>
              <a:buNone/>
              <a:defRPr sz="48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 name="Google Shape;41;p34"/>
          <p:cNvSpPr txBox="1">
            <a:spLocks noGrp="1"/>
          </p:cNvSpPr>
          <p:nvPr>
            <p:ph type="body" idx="1"/>
          </p:nvPr>
        </p:nvSpPr>
        <p:spPr>
          <a:xfrm>
            <a:off x="1143000" y="4589466"/>
            <a:ext cx="8520952" cy="813266"/>
          </a:xfrm>
          <a:prstGeom prst="rect">
            <a:avLst/>
          </a:prstGeom>
          <a:noFill/>
          <a:ln>
            <a:noFill/>
          </a:ln>
        </p:spPr>
        <p:txBody>
          <a:bodyPr spcFirstLastPara="1" wrap="square" lIns="91425" tIns="45700" rIns="91425" bIns="45700" anchor="t" anchorCtr="0">
            <a:normAutofit/>
          </a:bodyPr>
          <a:lstStyle>
            <a:lvl1pPr marL="457200" lvl="0" indent="-228600" algn="l">
              <a:lnSpc>
                <a:spcPct val="120000"/>
              </a:lnSpc>
              <a:spcBef>
                <a:spcPts val="1000"/>
              </a:spcBef>
              <a:spcAft>
                <a:spcPts val="0"/>
              </a:spcAft>
              <a:buClr>
                <a:schemeClr val="lt1"/>
              </a:buClr>
              <a:buSzPts val="1800"/>
              <a:buNone/>
              <a:defRPr sz="1800">
                <a:solidFill>
                  <a:schemeClr val="lt1"/>
                </a:solidFill>
              </a:defRPr>
            </a:lvl1pPr>
            <a:lvl2pPr marL="914400" lvl="1" indent="-228600" algn="l">
              <a:lnSpc>
                <a:spcPct val="120000"/>
              </a:lnSpc>
              <a:spcBef>
                <a:spcPts val="500"/>
              </a:spcBef>
              <a:spcAft>
                <a:spcPts val="0"/>
              </a:spcAft>
              <a:buClr>
                <a:schemeClr val="lt1"/>
              </a:buClr>
              <a:buSzPts val="2000"/>
              <a:buFont typeface="Play"/>
              <a:buNone/>
              <a:defRPr sz="2000">
                <a:solidFill>
                  <a:schemeClr val="lt1"/>
                </a:solidFill>
              </a:defRPr>
            </a:lvl2pPr>
            <a:lvl3pPr marL="1371600" lvl="2" indent="-228600" algn="l">
              <a:lnSpc>
                <a:spcPct val="120000"/>
              </a:lnSpc>
              <a:spcBef>
                <a:spcPts val="500"/>
              </a:spcBef>
              <a:spcAft>
                <a:spcPts val="0"/>
              </a:spcAft>
              <a:buClr>
                <a:schemeClr val="lt1"/>
              </a:buClr>
              <a:buSzPts val="1800"/>
              <a:buNone/>
              <a:defRPr sz="1800">
                <a:solidFill>
                  <a:schemeClr val="lt1"/>
                </a:solidFill>
              </a:defRPr>
            </a:lvl3pPr>
            <a:lvl4pPr marL="1828800" lvl="3" indent="-228600" algn="l">
              <a:lnSpc>
                <a:spcPct val="120000"/>
              </a:lnSpc>
              <a:spcBef>
                <a:spcPts val="500"/>
              </a:spcBef>
              <a:spcAft>
                <a:spcPts val="0"/>
              </a:spcAft>
              <a:buClr>
                <a:schemeClr val="lt1"/>
              </a:buClr>
              <a:buSzPts val="1600"/>
              <a:buFont typeface="Play"/>
              <a:buNone/>
              <a:defRPr sz="1600">
                <a:solidFill>
                  <a:schemeClr val="lt1"/>
                </a:solidFill>
              </a:defRPr>
            </a:lvl4pPr>
            <a:lvl5pPr marL="2286000" lvl="4" indent="-228600" algn="l">
              <a:lnSpc>
                <a:spcPct val="120000"/>
              </a:lnSpc>
              <a:spcBef>
                <a:spcPts val="500"/>
              </a:spcBef>
              <a:spcAft>
                <a:spcPts val="0"/>
              </a:spcAft>
              <a:buClr>
                <a:schemeClr val="lt1"/>
              </a:buClr>
              <a:buSzPts val="1600"/>
              <a:buNone/>
              <a:defRPr sz="1600">
                <a:solidFill>
                  <a:schemeClr val="lt1"/>
                </a:solidFill>
              </a:defRPr>
            </a:lvl5pPr>
            <a:lvl6pPr marL="2743200" lvl="5" indent="-228600" algn="l">
              <a:lnSpc>
                <a:spcPct val="90000"/>
              </a:lnSpc>
              <a:spcBef>
                <a:spcPts val="500"/>
              </a:spcBef>
              <a:spcAft>
                <a:spcPts val="0"/>
              </a:spcAft>
              <a:buClr>
                <a:schemeClr val="lt1"/>
              </a:buClr>
              <a:buSzPts val="1600"/>
              <a:buNone/>
              <a:defRPr sz="1600">
                <a:solidFill>
                  <a:schemeClr val="lt1"/>
                </a:solidFill>
              </a:defRPr>
            </a:lvl6pPr>
            <a:lvl7pPr marL="3200400" lvl="6" indent="-228600" algn="l">
              <a:lnSpc>
                <a:spcPct val="90000"/>
              </a:lnSpc>
              <a:spcBef>
                <a:spcPts val="500"/>
              </a:spcBef>
              <a:spcAft>
                <a:spcPts val="0"/>
              </a:spcAft>
              <a:buClr>
                <a:schemeClr val="lt1"/>
              </a:buClr>
              <a:buSzPts val="1600"/>
              <a:buNone/>
              <a:defRPr sz="1600">
                <a:solidFill>
                  <a:schemeClr val="lt1"/>
                </a:solidFill>
              </a:defRPr>
            </a:lvl7pPr>
            <a:lvl8pPr marL="3657600" lvl="7" indent="-228600" algn="l">
              <a:lnSpc>
                <a:spcPct val="90000"/>
              </a:lnSpc>
              <a:spcBef>
                <a:spcPts val="500"/>
              </a:spcBef>
              <a:spcAft>
                <a:spcPts val="0"/>
              </a:spcAft>
              <a:buClr>
                <a:schemeClr val="lt1"/>
              </a:buClr>
              <a:buSzPts val="1600"/>
              <a:buNone/>
              <a:defRPr sz="1600">
                <a:solidFill>
                  <a:schemeClr val="lt1"/>
                </a:solidFill>
              </a:defRPr>
            </a:lvl8pPr>
            <a:lvl9pPr marL="4114800" lvl="8" indent="-228600" algn="l">
              <a:lnSpc>
                <a:spcPct val="90000"/>
              </a:lnSpc>
              <a:spcBef>
                <a:spcPts val="500"/>
              </a:spcBef>
              <a:spcAft>
                <a:spcPts val="0"/>
              </a:spcAft>
              <a:buClr>
                <a:schemeClr val="lt1"/>
              </a:buClr>
              <a:buSzPts val="1600"/>
              <a:buNone/>
              <a:defRPr sz="1600">
                <a:solidFill>
                  <a:schemeClr val="lt1"/>
                </a:solidFill>
              </a:defRPr>
            </a:lvl9pPr>
          </a:lstStyle>
          <a:p>
            <a:endParaRPr/>
          </a:p>
        </p:txBody>
      </p:sp>
      <p:sp>
        <p:nvSpPr>
          <p:cNvPr id="42" name="Google Shape;42;p34"/>
          <p:cNvSpPr txBox="1">
            <a:spLocks noGrp="1"/>
          </p:cNvSpPr>
          <p:nvPr>
            <p:ph type="dt" idx="10"/>
          </p:nvPr>
        </p:nvSpPr>
        <p:spPr>
          <a:xfrm>
            <a:off x="7388157" y="6356350"/>
            <a:ext cx="3093395"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p34"/>
          <p:cNvSpPr txBox="1">
            <a:spLocks noGrp="1"/>
          </p:cNvSpPr>
          <p:nvPr>
            <p:ph type="ftr" idx="11"/>
          </p:nvPr>
        </p:nvSpPr>
        <p:spPr>
          <a:xfrm>
            <a:off x="1143000" y="6356350"/>
            <a:ext cx="3959157"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 name="Google Shape;44;p34"/>
          <p:cNvSpPr txBox="1">
            <a:spLocks noGrp="1"/>
          </p:cNvSpPr>
          <p:nvPr>
            <p:ph type="sldNum" idx="12"/>
          </p:nvPr>
        </p:nvSpPr>
        <p:spPr>
          <a:xfrm>
            <a:off x="10423186" y="6356350"/>
            <a:ext cx="625813"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50"/>
              <a:buFont typeface="Arial"/>
              <a:buNone/>
              <a:defRPr sz="1050" b="0" i="0" u="none" strike="noStrike" cap="none">
                <a:solidFill>
                  <a:schemeClr val="lt1"/>
                </a:solidFill>
                <a:latin typeface="Play"/>
                <a:ea typeface="Play"/>
                <a:cs typeface="Play"/>
                <a:sym typeface="Play"/>
              </a:defRPr>
            </a:lvl1pPr>
            <a:lvl2pPr marL="0" marR="0" lvl="1" indent="0" algn="r">
              <a:lnSpc>
                <a:spcPct val="100000"/>
              </a:lnSpc>
              <a:spcBef>
                <a:spcPts val="0"/>
              </a:spcBef>
              <a:spcAft>
                <a:spcPts val="0"/>
              </a:spcAft>
              <a:buClr>
                <a:srgbClr val="000000"/>
              </a:buClr>
              <a:buSzPts val="1050"/>
              <a:buFont typeface="Arial"/>
              <a:buNone/>
              <a:defRPr sz="1050" b="0" i="0" u="none" strike="noStrike" cap="none">
                <a:solidFill>
                  <a:schemeClr val="lt1"/>
                </a:solidFill>
                <a:latin typeface="Play"/>
                <a:ea typeface="Play"/>
                <a:cs typeface="Play"/>
                <a:sym typeface="Play"/>
              </a:defRPr>
            </a:lvl2pPr>
            <a:lvl3pPr marL="0" marR="0" lvl="2" indent="0" algn="r">
              <a:lnSpc>
                <a:spcPct val="100000"/>
              </a:lnSpc>
              <a:spcBef>
                <a:spcPts val="0"/>
              </a:spcBef>
              <a:spcAft>
                <a:spcPts val="0"/>
              </a:spcAft>
              <a:buClr>
                <a:srgbClr val="000000"/>
              </a:buClr>
              <a:buSzPts val="1050"/>
              <a:buFont typeface="Arial"/>
              <a:buNone/>
              <a:defRPr sz="1050" b="0" i="0" u="none" strike="noStrike" cap="none">
                <a:solidFill>
                  <a:schemeClr val="lt1"/>
                </a:solidFill>
                <a:latin typeface="Play"/>
                <a:ea typeface="Play"/>
                <a:cs typeface="Play"/>
                <a:sym typeface="Play"/>
              </a:defRPr>
            </a:lvl3pPr>
            <a:lvl4pPr marL="0" marR="0" lvl="3" indent="0" algn="r">
              <a:lnSpc>
                <a:spcPct val="100000"/>
              </a:lnSpc>
              <a:spcBef>
                <a:spcPts val="0"/>
              </a:spcBef>
              <a:spcAft>
                <a:spcPts val="0"/>
              </a:spcAft>
              <a:buClr>
                <a:srgbClr val="000000"/>
              </a:buClr>
              <a:buSzPts val="1050"/>
              <a:buFont typeface="Arial"/>
              <a:buNone/>
              <a:defRPr sz="1050" b="0" i="0" u="none" strike="noStrike" cap="none">
                <a:solidFill>
                  <a:schemeClr val="lt1"/>
                </a:solidFill>
                <a:latin typeface="Play"/>
                <a:ea typeface="Play"/>
                <a:cs typeface="Play"/>
                <a:sym typeface="Play"/>
              </a:defRPr>
            </a:lvl4pPr>
            <a:lvl5pPr marL="0" marR="0" lvl="4" indent="0" algn="r">
              <a:lnSpc>
                <a:spcPct val="100000"/>
              </a:lnSpc>
              <a:spcBef>
                <a:spcPts val="0"/>
              </a:spcBef>
              <a:spcAft>
                <a:spcPts val="0"/>
              </a:spcAft>
              <a:buClr>
                <a:srgbClr val="000000"/>
              </a:buClr>
              <a:buSzPts val="1050"/>
              <a:buFont typeface="Arial"/>
              <a:buNone/>
              <a:defRPr sz="1050" b="0" i="0" u="none" strike="noStrike" cap="none">
                <a:solidFill>
                  <a:schemeClr val="lt1"/>
                </a:solidFill>
                <a:latin typeface="Play"/>
                <a:ea typeface="Play"/>
                <a:cs typeface="Play"/>
                <a:sym typeface="Play"/>
              </a:defRPr>
            </a:lvl5pPr>
            <a:lvl6pPr marL="0" marR="0" lvl="5" indent="0" algn="r">
              <a:lnSpc>
                <a:spcPct val="100000"/>
              </a:lnSpc>
              <a:spcBef>
                <a:spcPts val="0"/>
              </a:spcBef>
              <a:spcAft>
                <a:spcPts val="0"/>
              </a:spcAft>
              <a:buClr>
                <a:srgbClr val="000000"/>
              </a:buClr>
              <a:buSzPts val="1050"/>
              <a:buFont typeface="Arial"/>
              <a:buNone/>
              <a:defRPr sz="1050" b="0" i="0" u="none" strike="noStrike" cap="none">
                <a:solidFill>
                  <a:schemeClr val="lt1"/>
                </a:solidFill>
                <a:latin typeface="Play"/>
                <a:ea typeface="Play"/>
                <a:cs typeface="Play"/>
                <a:sym typeface="Play"/>
              </a:defRPr>
            </a:lvl6pPr>
            <a:lvl7pPr marL="0" marR="0" lvl="6" indent="0" algn="r">
              <a:lnSpc>
                <a:spcPct val="100000"/>
              </a:lnSpc>
              <a:spcBef>
                <a:spcPts val="0"/>
              </a:spcBef>
              <a:spcAft>
                <a:spcPts val="0"/>
              </a:spcAft>
              <a:buClr>
                <a:srgbClr val="000000"/>
              </a:buClr>
              <a:buSzPts val="1050"/>
              <a:buFont typeface="Arial"/>
              <a:buNone/>
              <a:defRPr sz="1050" b="0" i="0" u="none" strike="noStrike" cap="none">
                <a:solidFill>
                  <a:schemeClr val="lt1"/>
                </a:solidFill>
                <a:latin typeface="Play"/>
                <a:ea typeface="Play"/>
                <a:cs typeface="Play"/>
                <a:sym typeface="Play"/>
              </a:defRPr>
            </a:lvl7pPr>
            <a:lvl8pPr marL="0" marR="0" lvl="7" indent="0" algn="r">
              <a:lnSpc>
                <a:spcPct val="100000"/>
              </a:lnSpc>
              <a:spcBef>
                <a:spcPts val="0"/>
              </a:spcBef>
              <a:spcAft>
                <a:spcPts val="0"/>
              </a:spcAft>
              <a:buClr>
                <a:srgbClr val="000000"/>
              </a:buClr>
              <a:buSzPts val="1050"/>
              <a:buFont typeface="Arial"/>
              <a:buNone/>
              <a:defRPr sz="1050" b="0" i="0" u="none" strike="noStrike" cap="none">
                <a:solidFill>
                  <a:schemeClr val="lt1"/>
                </a:solidFill>
                <a:latin typeface="Play"/>
                <a:ea typeface="Play"/>
                <a:cs typeface="Play"/>
                <a:sym typeface="Play"/>
              </a:defRPr>
            </a:lvl8pPr>
            <a:lvl9pPr marL="0" marR="0" lvl="8" indent="0" algn="r">
              <a:lnSpc>
                <a:spcPct val="100000"/>
              </a:lnSpc>
              <a:spcBef>
                <a:spcPts val="0"/>
              </a:spcBef>
              <a:spcAft>
                <a:spcPts val="0"/>
              </a:spcAft>
              <a:buClr>
                <a:srgbClr val="000000"/>
              </a:buClr>
              <a:buSzPts val="1050"/>
              <a:buFont typeface="Arial"/>
              <a:buNone/>
              <a:defRPr sz="1050" b="0" i="0" u="none" strike="noStrike" cap="none">
                <a:solidFill>
                  <a:schemeClr val="lt1"/>
                </a:solidFill>
                <a:latin typeface="Play"/>
                <a:ea typeface="Play"/>
                <a:cs typeface="Play"/>
                <a:sym typeface="Play"/>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5"/>
        <p:cNvGrpSpPr/>
        <p:nvPr/>
      </p:nvGrpSpPr>
      <p:grpSpPr>
        <a:xfrm>
          <a:off x="0" y="0"/>
          <a:ext cx="0" cy="0"/>
          <a:chOff x="0" y="0"/>
          <a:chExt cx="0" cy="0"/>
        </a:xfrm>
      </p:grpSpPr>
      <p:sp>
        <p:nvSpPr>
          <p:cNvPr id="46" name="Google Shape;46;p35"/>
          <p:cNvSpPr txBox="1">
            <a:spLocks noGrp="1"/>
          </p:cNvSpPr>
          <p:nvPr>
            <p:ph type="title"/>
          </p:nvPr>
        </p:nvSpPr>
        <p:spPr>
          <a:xfrm>
            <a:off x="1143000" y="1133272"/>
            <a:ext cx="9905999" cy="846307"/>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35"/>
          <p:cNvSpPr txBox="1">
            <a:spLocks noGrp="1"/>
          </p:cNvSpPr>
          <p:nvPr>
            <p:ph type="body" idx="1"/>
          </p:nvPr>
        </p:nvSpPr>
        <p:spPr>
          <a:xfrm>
            <a:off x="1142999" y="2067127"/>
            <a:ext cx="4798980" cy="710119"/>
          </a:xfrm>
          <a:prstGeom prst="rect">
            <a:avLst/>
          </a:prstGeom>
          <a:noFill/>
          <a:ln>
            <a:noFill/>
          </a:ln>
        </p:spPr>
        <p:txBody>
          <a:bodyPr spcFirstLastPara="1" wrap="square" lIns="91425" tIns="45700" rIns="91425" bIns="45700" anchor="b" anchorCtr="0">
            <a:normAutofit/>
          </a:bodyPr>
          <a:lstStyle>
            <a:lvl1pPr marL="457200" lvl="0" indent="-228600" algn="l">
              <a:lnSpc>
                <a:spcPct val="120000"/>
              </a:lnSpc>
              <a:spcBef>
                <a:spcPts val="1000"/>
              </a:spcBef>
              <a:spcAft>
                <a:spcPts val="0"/>
              </a:spcAft>
              <a:buClr>
                <a:schemeClr val="lt1"/>
              </a:buClr>
              <a:buSzPts val="2000"/>
              <a:buNone/>
              <a:defRPr sz="2000" b="0" cap="none"/>
            </a:lvl1pPr>
            <a:lvl2pPr marL="914400" lvl="1" indent="-228600" algn="l">
              <a:lnSpc>
                <a:spcPct val="120000"/>
              </a:lnSpc>
              <a:spcBef>
                <a:spcPts val="500"/>
              </a:spcBef>
              <a:spcAft>
                <a:spcPts val="0"/>
              </a:spcAft>
              <a:buClr>
                <a:schemeClr val="lt1"/>
              </a:buClr>
              <a:buSzPts val="2000"/>
              <a:buFont typeface="Play"/>
              <a:buNone/>
              <a:defRPr sz="2000" b="1"/>
            </a:lvl2pPr>
            <a:lvl3pPr marL="1371600" lvl="2" indent="-228600" algn="l">
              <a:lnSpc>
                <a:spcPct val="120000"/>
              </a:lnSpc>
              <a:spcBef>
                <a:spcPts val="500"/>
              </a:spcBef>
              <a:spcAft>
                <a:spcPts val="0"/>
              </a:spcAft>
              <a:buClr>
                <a:schemeClr val="lt1"/>
              </a:buClr>
              <a:buSzPts val="1800"/>
              <a:buNone/>
              <a:defRPr sz="1800" b="1"/>
            </a:lvl3pPr>
            <a:lvl4pPr marL="1828800" lvl="3" indent="-228600" algn="l">
              <a:lnSpc>
                <a:spcPct val="120000"/>
              </a:lnSpc>
              <a:spcBef>
                <a:spcPts val="500"/>
              </a:spcBef>
              <a:spcAft>
                <a:spcPts val="0"/>
              </a:spcAft>
              <a:buClr>
                <a:schemeClr val="lt1"/>
              </a:buClr>
              <a:buSzPts val="1600"/>
              <a:buFont typeface="Play"/>
              <a:buNone/>
              <a:defRPr sz="1600" b="1"/>
            </a:lvl4pPr>
            <a:lvl5pPr marL="2286000" lvl="4" indent="-228600" algn="l">
              <a:lnSpc>
                <a:spcPct val="120000"/>
              </a:lnSpc>
              <a:spcBef>
                <a:spcPts val="500"/>
              </a:spcBef>
              <a:spcAft>
                <a:spcPts val="0"/>
              </a:spcAft>
              <a:buClr>
                <a:schemeClr val="lt1"/>
              </a:buClr>
              <a:buSzPts val="1600"/>
              <a:buNone/>
              <a:defRPr sz="1600" b="1"/>
            </a:lvl5pPr>
            <a:lvl6pPr marL="2743200" lvl="5" indent="-228600" algn="l">
              <a:lnSpc>
                <a:spcPct val="90000"/>
              </a:lnSpc>
              <a:spcBef>
                <a:spcPts val="500"/>
              </a:spcBef>
              <a:spcAft>
                <a:spcPts val="0"/>
              </a:spcAft>
              <a:buClr>
                <a:schemeClr val="lt1"/>
              </a:buClr>
              <a:buSzPts val="1600"/>
              <a:buNone/>
              <a:defRPr sz="1600" b="1"/>
            </a:lvl6pPr>
            <a:lvl7pPr marL="3200400" lvl="6" indent="-228600" algn="l">
              <a:lnSpc>
                <a:spcPct val="90000"/>
              </a:lnSpc>
              <a:spcBef>
                <a:spcPts val="500"/>
              </a:spcBef>
              <a:spcAft>
                <a:spcPts val="0"/>
              </a:spcAft>
              <a:buClr>
                <a:schemeClr val="lt1"/>
              </a:buClr>
              <a:buSzPts val="1600"/>
              <a:buNone/>
              <a:defRPr sz="1600" b="1"/>
            </a:lvl7pPr>
            <a:lvl8pPr marL="3657600" lvl="7" indent="-228600" algn="l">
              <a:lnSpc>
                <a:spcPct val="90000"/>
              </a:lnSpc>
              <a:spcBef>
                <a:spcPts val="500"/>
              </a:spcBef>
              <a:spcAft>
                <a:spcPts val="0"/>
              </a:spcAft>
              <a:buClr>
                <a:schemeClr val="lt1"/>
              </a:buClr>
              <a:buSzPts val="1600"/>
              <a:buNone/>
              <a:defRPr sz="1600" b="1"/>
            </a:lvl8pPr>
            <a:lvl9pPr marL="4114800" lvl="8" indent="-228600" algn="l">
              <a:lnSpc>
                <a:spcPct val="90000"/>
              </a:lnSpc>
              <a:spcBef>
                <a:spcPts val="500"/>
              </a:spcBef>
              <a:spcAft>
                <a:spcPts val="0"/>
              </a:spcAft>
              <a:buClr>
                <a:schemeClr val="lt1"/>
              </a:buClr>
              <a:buSzPts val="1600"/>
              <a:buNone/>
              <a:defRPr sz="1600" b="1"/>
            </a:lvl9pPr>
          </a:lstStyle>
          <a:p>
            <a:endParaRPr/>
          </a:p>
        </p:txBody>
      </p:sp>
      <p:sp>
        <p:nvSpPr>
          <p:cNvPr id="48" name="Google Shape;48;p35"/>
          <p:cNvSpPr txBox="1">
            <a:spLocks noGrp="1"/>
          </p:cNvSpPr>
          <p:nvPr>
            <p:ph type="body" idx="2"/>
          </p:nvPr>
        </p:nvSpPr>
        <p:spPr>
          <a:xfrm>
            <a:off x="1143001" y="2864795"/>
            <a:ext cx="4798978" cy="3025304"/>
          </a:xfrm>
          <a:prstGeom prst="rect">
            <a:avLst/>
          </a:prstGeom>
          <a:noFill/>
          <a:ln>
            <a:noFill/>
          </a:ln>
        </p:spPr>
        <p:txBody>
          <a:bodyPr spcFirstLastPara="1" wrap="square" lIns="91425" tIns="45700" rIns="91425" bIns="45700" anchor="t" anchorCtr="0">
            <a:normAutofit/>
          </a:bodyPr>
          <a:lstStyle>
            <a:lvl1pPr marL="457200" lvl="0" indent="-342900" algn="l">
              <a:lnSpc>
                <a:spcPct val="120000"/>
              </a:lnSpc>
              <a:spcBef>
                <a:spcPts val="1000"/>
              </a:spcBef>
              <a:spcAft>
                <a:spcPts val="0"/>
              </a:spcAft>
              <a:buClr>
                <a:schemeClr val="lt1"/>
              </a:buClr>
              <a:buSzPts val="1800"/>
              <a:buChar char="•"/>
              <a:defRPr/>
            </a:lvl1pPr>
            <a:lvl2pPr marL="914400" lvl="1" indent="-228600" algn="l">
              <a:lnSpc>
                <a:spcPct val="120000"/>
              </a:lnSpc>
              <a:spcBef>
                <a:spcPts val="500"/>
              </a:spcBef>
              <a:spcAft>
                <a:spcPts val="0"/>
              </a:spcAft>
              <a:buClr>
                <a:schemeClr val="lt1"/>
              </a:buClr>
              <a:buSzPts val="1800"/>
              <a:buNone/>
              <a:defRPr/>
            </a:lvl2pPr>
            <a:lvl3pPr marL="1371600" lvl="2" indent="-342900" algn="l">
              <a:lnSpc>
                <a:spcPct val="120000"/>
              </a:lnSpc>
              <a:spcBef>
                <a:spcPts val="500"/>
              </a:spcBef>
              <a:spcAft>
                <a:spcPts val="0"/>
              </a:spcAft>
              <a:buClr>
                <a:schemeClr val="lt1"/>
              </a:buClr>
              <a:buSzPts val="1800"/>
              <a:buChar char="•"/>
              <a:defRPr/>
            </a:lvl3pPr>
            <a:lvl4pPr marL="1828800" lvl="3" indent="-228600" algn="l">
              <a:lnSpc>
                <a:spcPct val="120000"/>
              </a:lnSpc>
              <a:spcBef>
                <a:spcPts val="500"/>
              </a:spcBef>
              <a:spcAft>
                <a:spcPts val="0"/>
              </a:spcAft>
              <a:buClr>
                <a:schemeClr val="lt1"/>
              </a:buClr>
              <a:buSzPts val="1800"/>
              <a:buNone/>
              <a:defRPr/>
            </a:lvl4pPr>
            <a:lvl5pPr marL="2286000" lvl="4" indent="-342900" algn="l">
              <a:lnSpc>
                <a:spcPct val="12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
        <p:nvSpPr>
          <p:cNvPr id="49" name="Google Shape;49;p35"/>
          <p:cNvSpPr txBox="1">
            <a:spLocks noGrp="1"/>
          </p:cNvSpPr>
          <p:nvPr>
            <p:ph type="body" idx="3"/>
          </p:nvPr>
        </p:nvSpPr>
        <p:spPr>
          <a:xfrm>
            <a:off x="6250018" y="2067127"/>
            <a:ext cx="4798981" cy="710119"/>
          </a:xfrm>
          <a:prstGeom prst="rect">
            <a:avLst/>
          </a:prstGeom>
          <a:noFill/>
          <a:ln>
            <a:noFill/>
          </a:ln>
        </p:spPr>
        <p:txBody>
          <a:bodyPr spcFirstLastPara="1" wrap="square" lIns="91425" tIns="45700" rIns="91425" bIns="45700" anchor="b" anchorCtr="0">
            <a:normAutofit/>
          </a:bodyPr>
          <a:lstStyle>
            <a:lvl1pPr marL="457200" lvl="0" indent="-228600" algn="l">
              <a:lnSpc>
                <a:spcPct val="120000"/>
              </a:lnSpc>
              <a:spcBef>
                <a:spcPts val="1000"/>
              </a:spcBef>
              <a:spcAft>
                <a:spcPts val="0"/>
              </a:spcAft>
              <a:buClr>
                <a:schemeClr val="lt1"/>
              </a:buClr>
              <a:buSzPts val="2000"/>
              <a:buNone/>
              <a:defRPr sz="2000" b="0" cap="none"/>
            </a:lvl1pPr>
            <a:lvl2pPr marL="914400" lvl="1" indent="-228600" algn="l">
              <a:lnSpc>
                <a:spcPct val="120000"/>
              </a:lnSpc>
              <a:spcBef>
                <a:spcPts val="500"/>
              </a:spcBef>
              <a:spcAft>
                <a:spcPts val="0"/>
              </a:spcAft>
              <a:buClr>
                <a:schemeClr val="lt1"/>
              </a:buClr>
              <a:buSzPts val="2000"/>
              <a:buFont typeface="Play"/>
              <a:buNone/>
              <a:defRPr sz="2000" b="1"/>
            </a:lvl2pPr>
            <a:lvl3pPr marL="1371600" lvl="2" indent="-228600" algn="l">
              <a:lnSpc>
                <a:spcPct val="120000"/>
              </a:lnSpc>
              <a:spcBef>
                <a:spcPts val="500"/>
              </a:spcBef>
              <a:spcAft>
                <a:spcPts val="0"/>
              </a:spcAft>
              <a:buClr>
                <a:schemeClr val="lt1"/>
              </a:buClr>
              <a:buSzPts val="1800"/>
              <a:buNone/>
              <a:defRPr sz="1800" b="1"/>
            </a:lvl3pPr>
            <a:lvl4pPr marL="1828800" lvl="3" indent="-228600" algn="l">
              <a:lnSpc>
                <a:spcPct val="120000"/>
              </a:lnSpc>
              <a:spcBef>
                <a:spcPts val="500"/>
              </a:spcBef>
              <a:spcAft>
                <a:spcPts val="0"/>
              </a:spcAft>
              <a:buClr>
                <a:schemeClr val="lt1"/>
              </a:buClr>
              <a:buSzPts val="1600"/>
              <a:buFont typeface="Play"/>
              <a:buNone/>
              <a:defRPr sz="1600" b="1"/>
            </a:lvl4pPr>
            <a:lvl5pPr marL="2286000" lvl="4" indent="-228600" algn="l">
              <a:lnSpc>
                <a:spcPct val="120000"/>
              </a:lnSpc>
              <a:spcBef>
                <a:spcPts val="500"/>
              </a:spcBef>
              <a:spcAft>
                <a:spcPts val="0"/>
              </a:spcAft>
              <a:buClr>
                <a:schemeClr val="lt1"/>
              </a:buClr>
              <a:buSzPts val="1600"/>
              <a:buNone/>
              <a:defRPr sz="1600" b="1"/>
            </a:lvl5pPr>
            <a:lvl6pPr marL="2743200" lvl="5" indent="-228600" algn="l">
              <a:lnSpc>
                <a:spcPct val="90000"/>
              </a:lnSpc>
              <a:spcBef>
                <a:spcPts val="500"/>
              </a:spcBef>
              <a:spcAft>
                <a:spcPts val="0"/>
              </a:spcAft>
              <a:buClr>
                <a:schemeClr val="lt1"/>
              </a:buClr>
              <a:buSzPts val="1600"/>
              <a:buNone/>
              <a:defRPr sz="1600" b="1"/>
            </a:lvl6pPr>
            <a:lvl7pPr marL="3200400" lvl="6" indent="-228600" algn="l">
              <a:lnSpc>
                <a:spcPct val="90000"/>
              </a:lnSpc>
              <a:spcBef>
                <a:spcPts val="500"/>
              </a:spcBef>
              <a:spcAft>
                <a:spcPts val="0"/>
              </a:spcAft>
              <a:buClr>
                <a:schemeClr val="lt1"/>
              </a:buClr>
              <a:buSzPts val="1600"/>
              <a:buNone/>
              <a:defRPr sz="1600" b="1"/>
            </a:lvl7pPr>
            <a:lvl8pPr marL="3657600" lvl="7" indent="-228600" algn="l">
              <a:lnSpc>
                <a:spcPct val="90000"/>
              </a:lnSpc>
              <a:spcBef>
                <a:spcPts val="500"/>
              </a:spcBef>
              <a:spcAft>
                <a:spcPts val="0"/>
              </a:spcAft>
              <a:buClr>
                <a:schemeClr val="lt1"/>
              </a:buClr>
              <a:buSzPts val="1600"/>
              <a:buNone/>
              <a:defRPr sz="1600" b="1"/>
            </a:lvl8pPr>
            <a:lvl9pPr marL="4114800" lvl="8" indent="-228600" algn="l">
              <a:lnSpc>
                <a:spcPct val="90000"/>
              </a:lnSpc>
              <a:spcBef>
                <a:spcPts val="500"/>
              </a:spcBef>
              <a:spcAft>
                <a:spcPts val="0"/>
              </a:spcAft>
              <a:buClr>
                <a:schemeClr val="lt1"/>
              </a:buClr>
              <a:buSzPts val="1600"/>
              <a:buNone/>
              <a:defRPr sz="1600" b="1"/>
            </a:lvl9pPr>
          </a:lstStyle>
          <a:p>
            <a:endParaRPr/>
          </a:p>
        </p:txBody>
      </p:sp>
      <p:sp>
        <p:nvSpPr>
          <p:cNvPr id="50" name="Google Shape;50;p35"/>
          <p:cNvSpPr txBox="1">
            <a:spLocks noGrp="1"/>
          </p:cNvSpPr>
          <p:nvPr>
            <p:ph type="body" idx="4"/>
          </p:nvPr>
        </p:nvSpPr>
        <p:spPr>
          <a:xfrm>
            <a:off x="6250019" y="2864795"/>
            <a:ext cx="4798982" cy="3025304"/>
          </a:xfrm>
          <a:prstGeom prst="rect">
            <a:avLst/>
          </a:prstGeom>
          <a:noFill/>
          <a:ln>
            <a:noFill/>
          </a:ln>
        </p:spPr>
        <p:txBody>
          <a:bodyPr spcFirstLastPara="1" wrap="square" lIns="91425" tIns="45700" rIns="91425" bIns="45700" anchor="t" anchorCtr="0">
            <a:normAutofit/>
          </a:bodyPr>
          <a:lstStyle>
            <a:lvl1pPr marL="457200" lvl="0" indent="-342900" algn="l">
              <a:lnSpc>
                <a:spcPct val="120000"/>
              </a:lnSpc>
              <a:spcBef>
                <a:spcPts val="1000"/>
              </a:spcBef>
              <a:spcAft>
                <a:spcPts val="0"/>
              </a:spcAft>
              <a:buClr>
                <a:schemeClr val="lt1"/>
              </a:buClr>
              <a:buSzPts val="1800"/>
              <a:buChar char="•"/>
              <a:defRPr/>
            </a:lvl1pPr>
            <a:lvl2pPr marL="914400" lvl="1" indent="-228600" algn="l">
              <a:lnSpc>
                <a:spcPct val="120000"/>
              </a:lnSpc>
              <a:spcBef>
                <a:spcPts val="500"/>
              </a:spcBef>
              <a:spcAft>
                <a:spcPts val="0"/>
              </a:spcAft>
              <a:buClr>
                <a:schemeClr val="lt1"/>
              </a:buClr>
              <a:buSzPts val="1800"/>
              <a:buNone/>
              <a:defRPr/>
            </a:lvl2pPr>
            <a:lvl3pPr marL="1371600" lvl="2" indent="-342900" algn="l">
              <a:lnSpc>
                <a:spcPct val="120000"/>
              </a:lnSpc>
              <a:spcBef>
                <a:spcPts val="500"/>
              </a:spcBef>
              <a:spcAft>
                <a:spcPts val="0"/>
              </a:spcAft>
              <a:buClr>
                <a:schemeClr val="lt1"/>
              </a:buClr>
              <a:buSzPts val="1800"/>
              <a:buChar char="•"/>
              <a:defRPr/>
            </a:lvl3pPr>
            <a:lvl4pPr marL="1828800" lvl="3" indent="-228600" algn="l">
              <a:lnSpc>
                <a:spcPct val="120000"/>
              </a:lnSpc>
              <a:spcBef>
                <a:spcPts val="500"/>
              </a:spcBef>
              <a:spcAft>
                <a:spcPts val="0"/>
              </a:spcAft>
              <a:buClr>
                <a:schemeClr val="lt1"/>
              </a:buClr>
              <a:buSzPts val="1800"/>
              <a:buNone/>
              <a:defRPr/>
            </a:lvl4pPr>
            <a:lvl5pPr marL="2286000" lvl="4" indent="-342900" algn="l">
              <a:lnSpc>
                <a:spcPct val="12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
        <p:nvSpPr>
          <p:cNvPr id="51" name="Google Shape;51;p35"/>
          <p:cNvSpPr txBox="1">
            <a:spLocks noGrp="1"/>
          </p:cNvSpPr>
          <p:nvPr>
            <p:ph type="dt" idx="10"/>
          </p:nvPr>
        </p:nvSpPr>
        <p:spPr>
          <a:xfrm>
            <a:off x="7388157" y="6356350"/>
            <a:ext cx="3093395"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35"/>
          <p:cNvSpPr txBox="1">
            <a:spLocks noGrp="1"/>
          </p:cNvSpPr>
          <p:nvPr>
            <p:ph type="ftr" idx="11"/>
          </p:nvPr>
        </p:nvSpPr>
        <p:spPr>
          <a:xfrm>
            <a:off x="1143000" y="6356350"/>
            <a:ext cx="3959157"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35"/>
          <p:cNvSpPr txBox="1">
            <a:spLocks noGrp="1"/>
          </p:cNvSpPr>
          <p:nvPr>
            <p:ph type="sldNum" idx="12"/>
          </p:nvPr>
        </p:nvSpPr>
        <p:spPr>
          <a:xfrm>
            <a:off x="10423186" y="6356350"/>
            <a:ext cx="625813"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50"/>
              <a:buFont typeface="Arial"/>
              <a:buNone/>
              <a:defRPr sz="1050" b="0" i="0" u="none" strike="noStrike" cap="none">
                <a:solidFill>
                  <a:schemeClr val="lt1"/>
                </a:solidFill>
                <a:latin typeface="Play"/>
                <a:ea typeface="Play"/>
                <a:cs typeface="Play"/>
                <a:sym typeface="Play"/>
              </a:defRPr>
            </a:lvl1pPr>
            <a:lvl2pPr marL="0" marR="0" lvl="1" indent="0" algn="r">
              <a:lnSpc>
                <a:spcPct val="100000"/>
              </a:lnSpc>
              <a:spcBef>
                <a:spcPts val="0"/>
              </a:spcBef>
              <a:spcAft>
                <a:spcPts val="0"/>
              </a:spcAft>
              <a:buClr>
                <a:srgbClr val="000000"/>
              </a:buClr>
              <a:buSzPts val="1050"/>
              <a:buFont typeface="Arial"/>
              <a:buNone/>
              <a:defRPr sz="1050" b="0" i="0" u="none" strike="noStrike" cap="none">
                <a:solidFill>
                  <a:schemeClr val="lt1"/>
                </a:solidFill>
                <a:latin typeface="Play"/>
                <a:ea typeface="Play"/>
                <a:cs typeface="Play"/>
                <a:sym typeface="Play"/>
              </a:defRPr>
            </a:lvl2pPr>
            <a:lvl3pPr marL="0" marR="0" lvl="2" indent="0" algn="r">
              <a:lnSpc>
                <a:spcPct val="100000"/>
              </a:lnSpc>
              <a:spcBef>
                <a:spcPts val="0"/>
              </a:spcBef>
              <a:spcAft>
                <a:spcPts val="0"/>
              </a:spcAft>
              <a:buClr>
                <a:srgbClr val="000000"/>
              </a:buClr>
              <a:buSzPts val="1050"/>
              <a:buFont typeface="Arial"/>
              <a:buNone/>
              <a:defRPr sz="1050" b="0" i="0" u="none" strike="noStrike" cap="none">
                <a:solidFill>
                  <a:schemeClr val="lt1"/>
                </a:solidFill>
                <a:latin typeface="Play"/>
                <a:ea typeface="Play"/>
                <a:cs typeface="Play"/>
                <a:sym typeface="Play"/>
              </a:defRPr>
            </a:lvl3pPr>
            <a:lvl4pPr marL="0" marR="0" lvl="3" indent="0" algn="r">
              <a:lnSpc>
                <a:spcPct val="100000"/>
              </a:lnSpc>
              <a:spcBef>
                <a:spcPts val="0"/>
              </a:spcBef>
              <a:spcAft>
                <a:spcPts val="0"/>
              </a:spcAft>
              <a:buClr>
                <a:srgbClr val="000000"/>
              </a:buClr>
              <a:buSzPts val="1050"/>
              <a:buFont typeface="Arial"/>
              <a:buNone/>
              <a:defRPr sz="1050" b="0" i="0" u="none" strike="noStrike" cap="none">
                <a:solidFill>
                  <a:schemeClr val="lt1"/>
                </a:solidFill>
                <a:latin typeface="Play"/>
                <a:ea typeface="Play"/>
                <a:cs typeface="Play"/>
                <a:sym typeface="Play"/>
              </a:defRPr>
            </a:lvl4pPr>
            <a:lvl5pPr marL="0" marR="0" lvl="4" indent="0" algn="r">
              <a:lnSpc>
                <a:spcPct val="100000"/>
              </a:lnSpc>
              <a:spcBef>
                <a:spcPts val="0"/>
              </a:spcBef>
              <a:spcAft>
                <a:spcPts val="0"/>
              </a:spcAft>
              <a:buClr>
                <a:srgbClr val="000000"/>
              </a:buClr>
              <a:buSzPts val="1050"/>
              <a:buFont typeface="Arial"/>
              <a:buNone/>
              <a:defRPr sz="1050" b="0" i="0" u="none" strike="noStrike" cap="none">
                <a:solidFill>
                  <a:schemeClr val="lt1"/>
                </a:solidFill>
                <a:latin typeface="Play"/>
                <a:ea typeface="Play"/>
                <a:cs typeface="Play"/>
                <a:sym typeface="Play"/>
              </a:defRPr>
            </a:lvl5pPr>
            <a:lvl6pPr marL="0" marR="0" lvl="5" indent="0" algn="r">
              <a:lnSpc>
                <a:spcPct val="100000"/>
              </a:lnSpc>
              <a:spcBef>
                <a:spcPts val="0"/>
              </a:spcBef>
              <a:spcAft>
                <a:spcPts val="0"/>
              </a:spcAft>
              <a:buClr>
                <a:srgbClr val="000000"/>
              </a:buClr>
              <a:buSzPts val="1050"/>
              <a:buFont typeface="Arial"/>
              <a:buNone/>
              <a:defRPr sz="1050" b="0" i="0" u="none" strike="noStrike" cap="none">
                <a:solidFill>
                  <a:schemeClr val="lt1"/>
                </a:solidFill>
                <a:latin typeface="Play"/>
                <a:ea typeface="Play"/>
                <a:cs typeface="Play"/>
                <a:sym typeface="Play"/>
              </a:defRPr>
            </a:lvl6pPr>
            <a:lvl7pPr marL="0" marR="0" lvl="6" indent="0" algn="r">
              <a:lnSpc>
                <a:spcPct val="100000"/>
              </a:lnSpc>
              <a:spcBef>
                <a:spcPts val="0"/>
              </a:spcBef>
              <a:spcAft>
                <a:spcPts val="0"/>
              </a:spcAft>
              <a:buClr>
                <a:srgbClr val="000000"/>
              </a:buClr>
              <a:buSzPts val="1050"/>
              <a:buFont typeface="Arial"/>
              <a:buNone/>
              <a:defRPr sz="1050" b="0" i="0" u="none" strike="noStrike" cap="none">
                <a:solidFill>
                  <a:schemeClr val="lt1"/>
                </a:solidFill>
                <a:latin typeface="Play"/>
                <a:ea typeface="Play"/>
                <a:cs typeface="Play"/>
                <a:sym typeface="Play"/>
              </a:defRPr>
            </a:lvl7pPr>
            <a:lvl8pPr marL="0" marR="0" lvl="7" indent="0" algn="r">
              <a:lnSpc>
                <a:spcPct val="100000"/>
              </a:lnSpc>
              <a:spcBef>
                <a:spcPts val="0"/>
              </a:spcBef>
              <a:spcAft>
                <a:spcPts val="0"/>
              </a:spcAft>
              <a:buClr>
                <a:srgbClr val="000000"/>
              </a:buClr>
              <a:buSzPts val="1050"/>
              <a:buFont typeface="Arial"/>
              <a:buNone/>
              <a:defRPr sz="1050" b="0" i="0" u="none" strike="noStrike" cap="none">
                <a:solidFill>
                  <a:schemeClr val="lt1"/>
                </a:solidFill>
                <a:latin typeface="Play"/>
                <a:ea typeface="Play"/>
                <a:cs typeface="Play"/>
                <a:sym typeface="Play"/>
              </a:defRPr>
            </a:lvl8pPr>
            <a:lvl9pPr marL="0" marR="0" lvl="8" indent="0" algn="r">
              <a:lnSpc>
                <a:spcPct val="100000"/>
              </a:lnSpc>
              <a:spcBef>
                <a:spcPts val="0"/>
              </a:spcBef>
              <a:spcAft>
                <a:spcPts val="0"/>
              </a:spcAft>
              <a:buClr>
                <a:srgbClr val="000000"/>
              </a:buClr>
              <a:buSzPts val="1050"/>
              <a:buFont typeface="Arial"/>
              <a:buNone/>
              <a:defRPr sz="1050" b="0" i="0" u="none" strike="noStrike" cap="none">
                <a:solidFill>
                  <a:schemeClr val="lt1"/>
                </a:solidFill>
                <a:latin typeface="Play"/>
                <a:ea typeface="Play"/>
                <a:cs typeface="Play"/>
                <a:sym typeface="Play"/>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4"/>
        <p:cNvGrpSpPr/>
        <p:nvPr/>
      </p:nvGrpSpPr>
      <p:grpSpPr>
        <a:xfrm>
          <a:off x="0" y="0"/>
          <a:ext cx="0" cy="0"/>
          <a:chOff x="0" y="0"/>
          <a:chExt cx="0" cy="0"/>
        </a:xfrm>
      </p:grpSpPr>
      <p:sp>
        <p:nvSpPr>
          <p:cNvPr id="55" name="Google Shape;55;p36"/>
          <p:cNvSpPr txBox="1">
            <a:spLocks noGrp="1"/>
          </p:cNvSpPr>
          <p:nvPr>
            <p:ph type="title"/>
          </p:nvPr>
        </p:nvSpPr>
        <p:spPr>
          <a:xfrm>
            <a:off x="2019300" y="1322615"/>
            <a:ext cx="8175171" cy="4212771"/>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lt1"/>
              </a:buClr>
              <a:buSzPts val="4000"/>
              <a:buFont typeface="Play"/>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36"/>
          <p:cNvSpPr txBox="1">
            <a:spLocks noGrp="1"/>
          </p:cNvSpPr>
          <p:nvPr>
            <p:ph type="dt" idx="10"/>
          </p:nvPr>
        </p:nvSpPr>
        <p:spPr>
          <a:xfrm>
            <a:off x="7388157" y="6356350"/>
            <a:ext cx="3093395"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36"/>
          <p:cNvSpPr txBox="1">
            <a:spLocks noGrp="1"/>
          </p:cNvSpPr>
          <p:nvPr>
            <p:ph type="ftr" idx="11"/>
          </p:nvPr>
        </p:nvSpPr>
        <p:spPr>
          <a:xfrm>
            <a:off x="1143000" y="6356350"/>
            <a:ext cx="3959157"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8" name="Google Shape;58;p36"/>
          <p:cNvSpPr txBox="1">
            <a:spLocks noGrp="1"/>
          </p:cNvSpPr>
          <p:nvPr>
            <p:ph type="sldNum" idx="12"/>
          </p:nvPr>
        </p:nvSpPr>
        <p:spPr>
          <a:xfrm>
            <a:off x="10423186" y="6356350"/>
            <a:ext cx="625813"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50"/>
              <a:buFont typeface="Arial"/>
              <a:buNone/>
              <a:defRPr sz="1050" b="0" i="0" u="none" strike="noStrike" cap="none">
                <a:solidFill>
                  <a:schemeClr val="lt1"/>
                </a:solidFill>
                <a:latin typeface="Play"/>
                <a:ea typeface="Play"/>
                <a:cs typeface="Play"/>
                <a:sym typeface="Play"/>
              </a:defRPr>
            </a:lvl1pPr>
            <a:lvl2pPr marL="0" marR="0" lvl="1" indent="0" algn="r">
              <a:lnSpc>
                <a:spcPct val="100000"/>
              </a:lnSpc>
              <a:spcBef>
                <a:spcPts val="0"/>
              </a:spcBef>
              <a:spcAft>
                <a:spcPts val="0"/>
              </a:spcAft>
              <a:buClr>
                <a:srgbClr val="000000"/>
              </a:buClr>
              <a:buSzPts val="1050"/>
              <a:buFont typeface="Arial"/>
              <a:buNone/>
              <a:defRPr sz="1050" b="0" i="0" u="none" strike="noStrike" cap="none">
                <a:solidFill>
                  <a:schemeClr val="lt1"/>
                </a:solidFill>
                <a:latin typeface="Play"/>
                <a:ea typeface="Play"/>
                <a:cs typeface="Play"/>
                <a:sym typeface="Play"/>
              </a:defRPr>
            </a:lvl2pPr>
            <a:lvl3pPr marL="0" marR="0" lvl="2" indent="0" algn="r">
              <a:lnSpc>
                <a:spcPct val="100000"/>
              </a:lnSpc>
              <a:spcBef>
                <a:spcPts val="0"/>
              </a:spcBef>
              <a:spcAft>
                <a:spcPts val="0"/>
              </a:spcAft>
              <a:buClr>
                <a:srgbClr val="000000"/>
              </a:buClr>
              <a:buSzPts val="1050"/>
              <a:buFont typeface="Arial"/>
              <a:buNone/>
              <a:defRPr sz="1050" b="0" i="0" u="none" strike="noStrike" cap="none">
                <a:solidFill>
                  <a:schemeClr val="lt1"/>
                </a:solidFill>
                <a:latin typeface="Play"/>
                <a:ea typeface="Play"/>
                <a:cs typeface="Play"/>
                <a:sym typeface="Play"/>
              </a:defRPr>
            </a:lvl3pPr>
            <a:lvl4pPr marL="0" marR="0" lvl="3" indent="0" algn="r">
              <a:lnSpc>
                <a:spcPct val="100000"/>
              </a:lnSpc>
              <a:spcBef>
                <a:spcPts val="0"/>
              </a:spcBef>
              <a:spcAft>
                <a:spcPts val="0"/>
              </a:spcAft>
              <a:buClr>
                <a:srgbClr val="000000"/>
              </a:buClr>
              <a:buSzPts val="1050"/>
              <a:buFont typeface="Arial"/>
              <a:buNone/>
              <a:defRPr sz="1050" b="0" i="0" u="none" strike="noStrike" cap="none">
                <a:solidFill>
                  <a:schemeClr val="lt1"/>
                </a:solidFill>
                <a:latin typeface="Play"/>
                <a:ea typeface="Play"/>
                <a:cs typeface="Play"/>
                <a:sym typeface="Play"/>
              </a:defRPr>
            </a:lvl4pPr>
            <a:lvl5pPr marL="0" marR="0" lvl="4" indent="0" algn="r">
              <a:lnSpc>
                <a:spcPct val="100000"/>
              </a:lnSpc>
              <a:spcBef>
                <a:spcPts val="0"/>
              </a:spcBef>
              <a:spcAft>
                <a:spcPts val="0"/>
              </a:spcAft>
              <a:buClr>
                <a:srgbClr val="000000"/>
              </a:buClr>
              <a:buSzPts val="1050"/>
              <a:buFont typeface="Arial"/>
              <a:buNone/>
              <a:defRPr sz="1050" b="0" i="0" u="none" strike="noStrike" cap="none">
                <a:solidFill>
                  <a:schemeClr val="lt1"/>
                </a:solidFill>
                <a:latin typeface="Play"/>
                <a:ea typeface="Play"/>
                <a:cs typeface="Play"/>
                <a:sym typeface="Play"/>
              </a:defRPr>
            </a:lvl5pPr>
            <a:lvl6pPr marL="0" marR="0" lvl="5" indent="0" algn="r">
              <a:lnSpc>
                <a:spcPct val="100000"/>
              </a:lnSpc>
              <a:spcBef>
                <a:spcPts val="0"/>
              </a:spcBef>
              <a:spcAft>
                <a:spcPts val="0"/>
              </a:spcAft>
              <a:buClr>
                <a:srgbClr val="000000"/>
              </a:buClr>
              <a:buSzPts val="1050"/>
              <a:buFont typeface="Arial"/>
              <a:buNone/>
              <a:defRPr sz="1050" b="0" i="0" u="none" strike="noStrike" cap="none">
                <a:solidFill>
                  <a:schemeClr val="lt1"/>
                </a:solidFill>
                <a:latin typeface="Play"/>
                <a:ea typeface="Play"/>
                <a:cs typeface="Play"/>
                <a:sym typeface="Play"/>
              </a:defRPr>
            </a:lvl6pPr>
            <a:lvl7pPr marL="0" marR="0" lvl="6" indent="0" algn="r">
              <a:lnSpc>
                <a:spcPct val="100000"/>
              </a:lnSpc>
              <a:spcBef>
                <a:spcPts val="0"/>
              </a:spcBef>
              <a:spcAft>
                <a:spcPts val="0"/>
              </a:spcAft>
              <a:buClr>
                <a:srgbClr val="000000"/>
              </a:buClr>
              <a:buSzPts val="1050"/>
              <a:buFont typeface="Arial"/>
              <a:buNone/>
              <a:defRPr sz="1050" b="0" i="0" u="none" strike="noStrike" cap="none">
                <a:solidFill>
                  <a:schemeClr val="lt1"/>
                </a:solidFill>
                <a:latin typeface="Play"/>
                <a:ea typeface="Play"/>
                <a:cs typeface="Play"/>
                <a:sym typeface="Play"/>
              </a:defRPr>
            </a:lvl7pPr>
            <a:lvl8pPr marL="0" marR="0" lvl="7" indent="0" algn="r">
              <a:lnSpc>
                <a:spcPct val="100000"/>
              </a:lnSpc>
              <a:spcBef>
                <a:spcPts val="0"/>
              </a:spcBef>
              <a:spcAft>
                <a:spcPts val="0"/>
              </a:spcAft>
              <a:buClr>
                <a:srgbClr val="000000"/>
              </a:buClr>
              <a:buSzPts val="1050"/>
              <a:buFont typeface="Arial"/>
              <a:buNone/>
              <a:defRPr sz="1050" b="0" i="0" u="none" strike="noStrike" cap="none">
                <a:solidFill>
                  <a:schemeClr val="lt1"/>
                </a:solidFill>
                <a:latin typeface="Play"/>
                <a:ea typeface="Play"/>
                <a:cs typeface="Play"/>
                <a:sym typeface="Play"/>
              </a:defRPr>
            </a:lvl8pPr>
            <a:lvl9pPr marL="0" marR="0" lvl="8" indent="0" algn="r">
              <a:lnSpc>
                <a:spcPct val="100000"/>
              </a:lnSpc>
              <a:spcBef>
                <a:spcPts val="0"/>
              </a:spcBef>
              <a:spcAft>
                <a:spcPts val="0"/>
              </a:spcAft>
              <a:buClr>
                <a:srgbClr val="000000"/>
              </a:buClr>
              <a:buSzPts val="1050"/>
              <a:buFont typeface="Arial"/>
              <a:buNone/>
              <a:defRPr sz="1050" b="0" i="0" u="none" strike="noStrike" cap="none">
                <a:solidFill>
                  <a:schemeClr val="lt1"/>
                </a:solidFill>
                <a:latin typeface="Play"/>
                <a:ea typeface="Play"/>
                <a:cs typeface="Play"/>
                <a:sym typeface="Play"/>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9"/>
        <p:cNvGrpSpPr/>
        <p:nvPr/>
      </p:nvGrpSpPr>
      <p:grpSpPr>
        <a:xfrm>
          <a:off x="0" y="0"/>
          <a:ext cx="0" cy="0"/>
          <a:chOff x="0" y="0"/>
          <a:chExt cx="0" cy="0"/>
        </a:xfrm>
      </p:grpSpPr>
      <p:sp>
        <p:nvSpPr>
          <p:cNvPr id="60" name="Google Shape;60;p37"/>
          <p:cNvSpPr txBox="1">
            <a:spLocks noGrp="1"/>
          </p:cNvSpPr>
          <p:nvPr>
            <p:ph type="dt" idx="10"/>
          </p:nvPr>
        </p:nvSpPr>
        <p:spPr>
          <a:xfrm>
            <a:off x="7388157" y="6356350"/>
            <a:ext cx="3093395"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1" name="Google Shape;61;p37"/>
          <p:cNvSpPr txBox="1">
            <a:spLocks noGrp="1"/>
          </p:cNvSpPr>
          <p:nvPr>
            <p:ph type="ftr" idx="11"/>
          </p:nvPr>
        </p:nvSpPr>
        <p:spPr>
          <a:xfrm>
            <a:off x="1143000" y="6356350"/>
            <a:ext cx="3959157"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2" name="Google Shape;62;p37"/>
          <p:cNvSpPr txBox="1">
            <a:spLocks noGrp="1"/>
          </p:cNvSpPr>
          <p:nvPr>
            <p:ph type="sldNum" idx="12"/>
          </p:nvPr>
        </p:nvSpPr>
        <p:spPr>
          <a:xfrm>
            <a:off x="10423186" y="6356350"/>
            <a:ext cx="625813"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50"/>
              <a:buFont typeface="Arial"/>
              <a:buNone/>
              <a:defRPr sz="1050" b="0" i="0" u="none" strike="noStrike" cap="none">
                <a:solidFill>
                  <a:schemeClr val="lt1"/>
                </a:solidFill>
                <a:latin typeface="Play"/>
                <a:ea typeface="Play"/>
                <a:cs typeface="Play"/>
                <a:sym typeface="Play"/>
              </a:defRPr>
            </a:lvl1pPr>
            <a:lvl2pPr marL="0" marR="0" lvl="1" indent="0" algn="r">
              <a:lnSpc>
                <a:spcPct val="100000"/>
              </a:lnSpc>
              <a:spcBef>
                <a:spcPts val="0"/>
              </a:spcBef>
              <a:spcAft>
                <a:spcPts val="0"/>
              </a:spcAft>
              <a:buClr>
                <a:srgbClr val="000000"/>
              </a:buClr>
              <a:buSzPts val="1050"/>
              <a:buFont typeface="Arial"/>
              <a:buNone/>
              <a:defRPr sz="1050" b="0" i="0" u="none" strike="noStrike" cap="none">
                <a:solidFill>
                  <a:schemeClr val="lt1"/>
                </a:solidFill>
                <a:latin typeface="Play"/>
                <a:ea typeface="Play"/>
                <a:cs typeface="Play"/>
                <a:sym typeface="Play"/>
              </a:defRPr>
            </a:lvl2pPr>
            <a:lvl3pPr marL="0" marR="0" lvl="2" indent="0" algn="r">
              <a:lnSpc>
                <a:spcPct val="100000"/>
              </a:lnSpc>
              <a:spcBef>
                <a:spcPts val="0"/>
              </a:spcBef>
              <a:spcAft>
                <a:spcPts val="0"/>
              </a:spcAft>
              <a:buClr>
                <a:srgbClr val="000000"/>
              </a:buClr>
              <a:buSzPts val="1050"/>
              <a:buFont typeface="Arial"/>
              <a:buNone/>
              <a:defRPr sz="1050" b="0" i="0" u="none" strike="noStrike" cap="none">
                <a:solidFill>
                  <a:schemeClr val="lt1"/>
                </a:solidFill>
                <a:latin typeface="Play"/>
                <a:ea typeface="Play"/>
                <a:cs typeface="Play"/>
                <a:sym typeface="Play"/>
              </a:defRPr>
            </a:lvl3pPr>
            <a:lvl4pPr marL="0" marR="0" lvl="3" indent="0" algn="r">
              <a:lnSpc>
                <a:spcPct val="100000"/>
              </a:lnSpc>
              <a:spcBef>
                <a:spcPts val="0"/>
              </a:spcBef>
              <a:spcAft>
                <a:spcPts val="0"/>
              </a:spcAft>
              <a:buClr>
                <a:srgbClr val="000000"/>
              </a:buClr>
              <a:buSzPts val="1050"/>
              <a:buFont typeface="Arial"/>
              <a:buNone/>
              <a:defRPr sz="1050" b="0" i="0" u="none" strike="noStrike" cap="none">
                <a:solidFill>
                  <a:schemeClr val="lt1"/>
                </a:solidFill>
                <a:latin typeface="Play"/>
                <a:ea typeface="Play"/>
                <a:cs typeface="Play"/>
                <a:sym typeface="Play"/>
              </a:defRPr>
            </a:lvl4pPr>
            <a:lvl5pPr marL="0" marR="0" lvl="4" indent="0" algn="r">
              <a:lnSpc>
                <a:spcPct val="100000"/>
              </a:lnSpc>
              <a:spcBef>
                <a:spcPts val="0"/>
              </a:spcBef>
              <a:spcAft>
                <a:spcPts val="0"/>
              </a:spcAft>
              <a:buClr>
                <a:srgbClr val="000000"/>
              </a:buClr>
              <a:buSzPts val="1050"/>
              <a:buFont typeface="Arial"/>
              <a:buNone/>
              <a:defRPr sz="1050" b="0" i="0" u="none" strike="noStrike" cap="none">
                <a:solidFill>
                  <a:schemeClr val="lt1"/>
                </a:solidFill>
                <a:latin typeface="Play"/>
                <a:ea typeface="Play"/>
                <a:cs typeface="Play"/>
                <a:sym typeface="Play"/>
              </a:defRPr>
            </a:lvl5pPr>
            <a:lvl6pPr marL="0" marR="0" lvl="5" indent="0" algn="r">
              <a:lnSpc>
                <a:spcPct val="100000"/>
              </a:lnSpc>
              <a:spcBef>
                <a:spcPts val="0"/>
              </a:spcBef>
              <a:spcAft>
                <a:spcPts val="0"/>
              </a:spcAft>
              <a:buClr>
                <a:srgbClr val="000000"/>
              </a:buClr>
              <a:buSzPts val="1050"/>
              <a:buFont typeface="Arial"/>
              <a:buNone/>
              <a:defRPr sz="1050" b="0" i="0" u="none" strike="noStrike" cap="none">
                <a:solidFill>
                  <a:schemeClr val="lt1"/>
                </a:solidFill>
                <a:latin typeface="Play"/>
                <a:ea typeface="Play"/>
                <a:cs typeface="Play"/>
                <a:sym typeface="Play"/>
              </a:defRPr>
            </a:lvl6pPr>
            <a:lvl7pPr marL="0" marR="0" lvl="6" indent="0" algn="r">
              <a:lnSpc>
                <a:spcPct val="100000"/>
              </a:lnSpc>
              <a:spcBef>
                <a:spcPts val="0"/>
              </a:spcBef>
              <a:spcAft>
                <a:spcPts val="0"/>
              </a:spcAft>
              <a:buClr>
                <a:srgbClr val="000000"/>
              </a:buClr>
              <a:buSzPts val="1050"/>
              <a:buFont typeface="Arial"/>
              <a:buNone/>
              <a:defRPr sz="1050" b="0" i="0" u="none" strike="noStrike" cap="none">
                <a:solidFill>
                  <a:schemeClr val="lt1"/>
                </a:solidFill>
                <a:latin typeface="Play"/>
                <a:ea typeface="Play"/>
                <a:cs typeface="Play"/>
                <a:sym typeface="Play"/>
              </a:defRPr>
            </a:lvl7pPr>
            <a:lvl8pPr marL="0" marR="0" lvl="7" indent="0" algn="r">
              <a:lnSpc>
                <a:spcPct val="100000"/>
              </a:lnSpc>
              <a:spcBef>
                <a:spcPts val="0"/>
              </a:spcBef>
              <a:spcAft>
                <a:spcPts val="0"/>
              </a:spcAft>
              <a:buClr>
                <a:srgbClr val="000000"/>
              </a:buClr>
              <a:buSzPts val="1050"/>
              <a:buFont typeface="Arial"/>
              <a:buNone/>
              <a:defRPr sz="1050" b="0" i="0" u="none" strike="noStrike" cap="none">
                <a:solidFill>
                  <a:schemeClr val="lt1"/>
                </a:solidFill>
                <a:latin typeface="Play"/>
                <a:ea typeface="Play"/>
                <a:cs typeface="Play"/>
                <a:sym typeface="Play"/>
              </a:defRPr>
            </a:lvl8pPr>
            <a:lvl9pPr marL="0" marR="0" lvl="8" indent="0" algn="r">
              <a:lnSpc>
                <a:spcPct val="100000"/>
              </a:lnSpc>
              <a:spcBef>
                <a:spcPts val="0"/>
              </a:spcBef>
              <a:spcAft>
                <a:spcPts val="0"/>
              </a:spcAft>
              <a:buClr>
                <a:srgbClr val="000000"/>
              </a:buClr>
              <a:buSzPts val="1050"/>
              <a:buFont typeface="Arial"/>
              <a:buNone/>
              <a:defRPr sz="1050" b="0" i="0" u="none" strike="noStrike" cap="none">
                <a:solidFill>
                  <a:schemeClr val="lt1"/>
                </a:solidFill>
                <a:latin typeface="Play"/>
                <a:ea typeface="Play"/>
                <a:cs typeface="Play"/>
                <a:sym typeface="Play"/>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63"/>
        <p:cNvGrpSpPr/>
        <p:nvPr/>
      </p:nvGrpSpPr>
      <p:grpSpPr>
        <a:xfrm>
          <a:off x="0" y="0"/>
          <a:ext cx="0" cy="0"/>
          <a:chOff x="0" y="0"/>
          <a:chExt cx="0" cy="0"/>
        </a:xfrm>
      </p:grpSpPr>
      <p:sp>
        <p:nvSpPr>
          <p:cNvPr id="64" name="Google Shape;64;p38"/>
          <p:cNvSpPr txBox="1">
            <a:spLocks noGrp="1"/>
          </p:cNvSpPr>
          <p:nvPr>
            <p:ph type="title"/>
          </p:nvPr>
        </p:nvSpPr>
        <p:spPr>
          <a:xfrm>
            <a:off x="1143000" y="1600200"/>
            <a:ext cx="3932237" cy="1964986"/>
          </a:xfrm>
          <a:prstGeom prst="rect">
            <a:avLst/>
          </a:prstGeom>
          <a:noFill/>
          <a:ln>
            <a:noFill/>
          </a:ln>
        </p:spPr>
        <p:txBody>
          <a:bodyPr spcFirstLastPara="1" wrap="square" lIns="91425" tIns="45700" rIns="91425" bIns="45700" anchor="b" anchorCtr="0">
            <a:normAutofit/>
          </a:bodyPr>
          <a:lstStyle>
            <a:lvl1pPr lvl="0" algn="l">
              <a:lnSpc>
                <a:spcPct val="110000"/>
              </a:lnSpc>
              <a:spcBef>
                <a:spcPts val="0"/>
              </a:spcBef>
              <a:spcAft>
                <a:spcPts val="0"/>
              </a:spcAft>
              <a:buClr>
                <a:schemeClr val="lt1"/>
              </a:buClr>
              <a:buSzPts val="2400"/>
              <a:buFont typeface="Play"/>
              <a:buNone/>
              <a:defRPr sz="240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5" name="Google Shape;65;p38"/>
          <p:cNvSpPr txBox="1">
            <a:spLocks noGrp="1"/>
          </p:cNvSpPr>
          <p:nvPr>
            <p:ph type="body" idx="1"/>
          </p:nvPr>
        </p:nvSpPr>
        <p:spPr>
          <a:xfrm>
            <a:off x="5627451" y="987425"/>
            <a:ext cx="5421548"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120000"/>
              </a:lnSpc>
              <a:spcBef>
                <a:spcPts val="1000"/>
              </a:spcBef>
              <a:spcAft>
                <a:spcPts val="0"/>
              </a:spcAft>
              <a:buClr>
                <a:schemeClr val="lt1"/>
              </a:buClr>
              <a:buSzPts val="3200"/>
              <a:buChar char="•"/>
              <a:defRPr sz="3200"/>
            </a:lvl1pPr>
            <a:lvl2pPr marL="914400" lvl="1" indent="-228600" algn="l">
              <a:lnSpc>
                <a:spcPct val="120000"/>
              </a:lnSpc>
              <a:spcBef>
                <a:spcPts val="500"/>
              </a:spcBef>
              <a:spcAft>
                <a:spcPts val="0"/>
              </a:spcAft>
              <a:buClr>
                <a:schemeClr val="lt1"/>
              </a:buClr>
              <a:buSzPts val="2800"/>
              <a:buFont typeface="Play"/>
              <a:buNone/>
              <a:defRPr sz="2800"/>
            </a:lvl2pPr>
            <a:lvl3pPr marL="1371600" lvl="2" indent="-381000" algn="l">
              <a:lnSpc>
                <a:spcPct val="120000"/>
              </a:lnSpc>
              <a:spcBef>
                <a:spcPts val="500"/>
              </a:spcBef>
              <a:spcAft>
                <a:spcPts val="0"/>
              </a:spcAft>
              <a:buClr>
                <a:schemeClr val="lt1"/>
              </a:buClr>
              <a:buSzPts val="2400"/>
              <a:buChar char="•"/>
              <a:defRPr sz="2400"/>
            </a:lvl3pPr>
            <a:lvl4pPr marL="1828800" lvl="3" indent="-228600" algn="l">
              <a:lnSpc>
                <a:spcPct val="120000"/>
              </a:lnSpc>
              <a:spcBef>
                <a:spcPts val="500"/>
              </a:spcBef>
              <a:spcAft>
                <a:spcPts val="0"/>
              </a:spcAft>
              <a:buClr>
                <a:schemeClr val="lt1"/>
              </a:buClr>
              <a:buSzPts val="2000"/>
              <a:buFont typeface="Play"/>
              <a:buNone/>
              <a:defRPr sz="2000"/>
            </a:lvl4pPr>
            <a:lvl5pPr marL="2286000" lvl="4" indent="-355600" algn="l">
              <a:lnSpc>
                <a:spcPct val="120000"/>
              </a:lnSpc>
              <a:spcBef>
                <a:spcPts val="500"/>
              </a:spcBef>
              <a:spcAft>
                <a:spcPts val="0"/>
              </a:spcAft>
              <a:buClr>
                <a:schemeClr val="lt1"/>
              </a:buClr>
              <a:buSzPts val="2000"/>
              <a:buChar char="•"/>
              <a:defRPr sz="2000"/>
            </a:lvl5pPr>
            <a:lvl6pPr marL="2743200" lvl="5" indent="-355600" algn="l">
              <a:lnSpc>
                <a:spcPct val="90000"/>
              </a:lnSpc>
              <a:spcBef>
                <a:spcPts val="500"/>
              </a:spcBef>
              <a:spcAft>
                <a:spcPts val="0"/>
              </a:spcAft>
              <a:buClr>
                <a:schemeClr val="lt1"/>
              </a:buClr>
              <a:buSzPts val="2000"/>
              <a:buChar char="•"/>
              <a:defRPr sz="2000"/>
            </a:lvl6pPr>
            <a:lvl7pPr marL="3200400" lvl="6" indent="-355600" algn="l">
              <a:lnSpc>
                <a:spcPct val="90000"/>
              </a:lnSpc>
              <a:spcBef>
                <a:spcPts val="500"/>
              </a:spcBef>
              <a:spcAft>
                <a:spcPts val="0"/>
              </a:spcAft>
              <a:buClr>
                <a:schemeClr val="lt1"/>
              </a:buClr>
              <a:buSzPts val="2000"/>
              <a:buChar char="•"/>
              <a:defRPr sz="2000"/>
            </a:lvl7pPr>
            <a:lvl8pPr marL="3657600" lvl="7" indent="-355600" algn="l">
              <a:lnSpc>
                <a:spcPct val="90000"/>
              </a:lnSpc>
              <a:spcBef>
                <a:spcPts val="500"/>
              </a:spcBef>
              <a:spcAft>
                <a:spcPts val="0"/>
              </a:spcAft>
              <a:buClr>
                <a:schemeClr val="lt1"/>
              </a:buClr>
              <a:buSzPts val="2000"/>
              <a:buChar char="•"/>
              <a:defRPr sz="2000"/>
            </a:lvl8pPr>
            <a:lvl9pPr marL="4114800" lvl="8" indent="-355600" algn="l">
              <a:lnSpc>
                <a:spcPct val="90000"/>
              </a:lnSpc>
              <a:spcBef>
                <a:spcPts val="500"/>
              </a:spcBef>
              <a:spcAft>
                <a:spcPts val="0"/>
              </a:spcAft>
              <a:buClr>
                <a:schemeClr val="lt1"/>
              </a:buClr>
              <a:buSzPts val="2000"/>
              <a:buChar char="•"/>
              <a:defRPr sz="2000"/>
            </a:lvl9pPr>
          </a:lstStyle>
          <a:p>
            <a:endParaRPr/>
          </a:p>
        </p:txBody>
      </p:sp>
      <p:sp>
        <p:nvSpPr>
          <p:cNvPr id="66" name="Google Shape;66;p38"/>
          <p:cNvSpPr txBox="1">
            <a:spLocks noGrp="1"/>
          </p:cNvSpPr>
          <p:nvPr>
            <p:ph type="body" idx="2"/>
          </p:nvPr>
        </p:nvSpPr>
        <p:spPr>
          <a:xfrm>
            <a:off x="1143000" y="3662464"/>
            <a:ext cx="3932237" cy="2206523"/>
          </a:xfrm>
          <a:prstGeom prst="rect">
            <a:avLst/>
          </a:prstGeom>
          <a:noFill/>
          <a:ln>
            <a:noFill/>
          </a:ln>
        </p:spPr>
        <p:txBody>
          <a:bodyPr spcFirstLastPara="1" wrap="square" lIns="91425" tIns="45700" rIns="91425" bIns="45700" anchor="t" anchorCtr="0">
            <a:normAutofit/>
          </a:bodyPr>
          <a:lstStyle>
            <a:lvl1pPr marL="457200" lvl="0" indent="-228600" algn="l">
              <a:lnSpc>
                <a:spcPct val="120000"/>
              </a:lnSpc>
              <a:spcBef>
                <a:spcPts val="1000"/>
              </a:spcBef>
              <a:spcAft>
                <a:spcPts val="0"/>
              </a:spcAft>
              <a:buClr>
                <a:schemeClr val="lt1"/>
              </a:buClr>
              <a:buSzPts val="1600"/>
              <a:buNone/>
              <a:defRPr sz="1600" i="1"/>
            </a:lvl1pPr>
            <a:lvl2pPr marL="914400" lvl="1" indent="-228600" algn="l">
              <a:lnSpc>
                <a:spcPct val="120000"/>
              </a:lnSpc>
              <a:spcBef>
                <a:spcPts val="500"/>
              </a:spcBef>
              <a:spcAft>
                <a:spcPts val="0"/>
              </a:spcAft>
              <a:buClr>
                <a:schemeClr val="lt1"/>
              </a:buClr>
              <a:buSzPts val="1400"/>
              <a:buFont typeface="Play"/>
              <a:buNone/>
              <a:defRPr sz="1400"/>
            </a:lvl2pPr>
            <a:lvl3pPr marL="1371600" lvl="2" indent="-228600" algn="l">
              <a:lnSpc>
                <a:spcPct val="120000"/>
              </a:lnSpc>
              <a:spcBef>
                <a:spcPts val="500"/>
              </a:spcBef>
              <a:spcAft>
                <a:spcPts val="0"/>
              </a:spcAft>
              <a:buClr>
                <a:schemeClr val="lt1"/>
              </a:buClr>
              <a:buSzPts val="1200"/>
              <a:buNone/>
              <a:defRPr sz="1200"/>
            </a:lvl3pPr>
            <a:lvl4pPr marL="1828800" lvl="3" indent="-228600" algn="l">
              <a:lnSpc>
                <a:spcPct val="120000"/>
              </a:lnSpc>
              <a:spcBef>
                <a:spcPts val="500"/>
              </a:spcBef>
              <a:spcAft>
                <a:spcPts val="0"/>
              </a:spcAft>
              <a:buClr>
                <a:schemeClr val="lt1"/>
              </a:buClr>
              <a:buSzPts val="1000"/>
              <a:buFont typeface="Play"/>
              <a:buNone/>
              <a:defRPr sz="1000"/>
            </a:lvl4pPr>
            <a:lvl5pPr marL="2286000" lvl="4" indent="-228600" algn="l">
              <a:lnSpc>
                <a:spcPct val="120000"/>
              </a:lnSpc>
              <a:spcBef>
                <a:spcPts val="500"/>
              </a:spcBef>
              <a:spcAft>
                <a:spcPts val="0"/>
              </a:spcAft>
              <a:buClr>
                <a:schemeClr val="lt1"/>
              </a:buClr>
              <a:buSzPts val="1000"/>
              <a:buNone/>
              <a:defRPr sz="1000"/>
            </a:lvl5pPr>
            <a:lvl6pPr marL="2743200" lvl="5" indent="-228600" algn="l">
              <a:lnSpc>
                <a:spcPct val="90000"/>
              </a:lnSpc>
              <a:spcBef>
                <a:spcPts val="500"/>
              </a:spcBef>
              <a:spcAft>
                <a:spcPts val="0"/>
              </a:spcAft>
              <a:buClr>
                <a:schemeClr val="lt1"/>
              </a:buClr>
              <a:buSzPts val="1000"/>
              <a:buNone/>
              <a:defRPr sz="1000"/>
            </a:lvl6pPr>
            <a:lvl7pPr marL="3200400" lvl="6" indent="-228600" algn="l">
              <a:lnSpc>
                <a:spcPct val="90000"/>
              </a:lnSpc>
              <a:spcBef>
                <a:spcPts val="500"/>
              </a:spcBef>
              <a:spcAft>
                <a:spcPts val="0"/>
              </a:spcAft>
              <a:buClr>
                <a:schemeClr val="lt1"/>
              </a:buClr>
              <a:buSzPts val="1000"/>
              <a:buNone/>
              <a:defRPr sz="1000"/>
            </a:lvl7pPr>
            <a:lvl8pPr marL="3657600" lvl="7" indent="-228600" algn="l">
              <a:lnSpc>
                <a:spcPct val="90000"/>
              </a:lnSpc>
              <a:spcBef>
                <a:spcPts val="500"/>
              </a:spcBef>
              <a:spcAft>
                <a:spcPts val="0"/>
              </a:spcAft>
              <a:buClr>
                <a:schemeClr val="lt1"/>
              </a:buClr>
              <a:buSzPts val="1000"/>
              <a:buNone/>
              <a:defRPr sz="1000"/>
            </a:lvl8pPr>
            <a:lvl9pPr marL="4114800" lvl="8" indent="-228600" algn="l">
              <a:lnSpc>
                <a:spcPct val="90000"/>
              </a:lnSpc>
              <a:spcBef>
                <a:spcPts val="500"/>
              </a:spcBef>
              <a:spcAft>
                <a:spcPts val="0"/>
              </a:spcAft>
              <a:buClr>
                <a:schemeClr val="lt1"/>
              </a:buClr>
              <a:buSzPts val="1000"/>
              <a:buNone/>
              <a:defRPr sz="1000"/>
            </a:lvl9pPr>
          </a:lstStyle>
          <a:p>
            <a:endParaRPr/>
          </a:p>
        </p:txBody>
      </p:sp>
      <p:sp>
        <p:nvSpPr>
          <p:cNvPr id="67" name="Google Shape;67;p38"/>
          <p:cNvSpPr txBox="1">
            <a:spLocks noGrp="1"/>
          </p:cNvSpPr>
          <p:nvPr>
            <p:ph type="dt" idx="10"/>
          </p:nvPr>
        </p:nvSpPr>
        <p:spPr>
          <a:xfrm>
            <a:off x="7388157" y="6356350"/>
            <a:ext cx="3093395"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8" name="Google Shape;68;p38"/>
          <p:cNvSpPr txBox="1">
            <a:spLocks noGrp="1"/>
          </p:cNvSpPr>
          <p:nvPr>
            <p:ph type="ftr" idx="11"/>
          </p:nvPr>
        </p:nvSpPr>
        <p:spPr>
          <a:xfrm>
            <a:off x="1143000" y="6356350"/>
            <a:ext cx="3959157"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9" name="Google Shape;69;p38"/>
          <p:cNvSpPr txBox="1">
            <a:spLocks noGrp="1"/>
          </p:cNvSpPr>
          <p:nvPr>
            <p:ph type="sldNum" idx="12"/>
          </p:nvPr>
        </p:nvSpPr>
        <p:spPr>
          <a:xfrm>
            <a:off x="10423186" y="6356350"/>
            <a:ext cx="625813"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50"/>
              <a:buFont typeface="Arial"/>
              <a:buNone/>
              <a:defRPr sz="1050" b="0" i="0" u="none" strike="noStrike" cap="none">
                <a:solidFill>
                  <a:schemeClr val="lt1"/>
                </a:solidFill>
                <a:latin typeface="Play"/>
                <a:ea typeface="Play"/>
                <a:cs typeface="Play"/>
                <a:sym typeface="Play"/>
              </a:defRPr>
            </a:lvl1pPr>
            <a:lvl2pPr marL="0" marR="0" lvl="1" indent="0" algn="r">
              <a:lnSpc>
                <a:spcPct val="100000"/>
              </a:lnSpc>
              <a:spcBef>
                <a:spcPts val="0"/>
              </a:spcBef>
              <a:spcAft>
                <a:spcPts val="0"/>
              </a:spcAft>
              <a:buClr>
                <a:srgbClr val="000000"/>
              </a:buClr>
              <a:buSzPts val="1050"/>
              <a:buFont typeface="Arial"/>
              <a:buNone/>
              <a:defRPr sz="1050" b="0" i="0" u="none" strike="noStrike" cap="none">
                <a:solidFill>
                  <a:schemeClr val="lt1"/>
                </a:solidFill>
                <a:latin typeface="Play"/>
                <a:ea typeface="Play"/>
                <a:cs typeface="Play"/>
                <a:sym typeface="Play"/>
              </a:defRPr>
            </a:lvl2pPr>
            <a:lvl3pPr marL="0" marR="0" lvl="2" indent="0" algn="r">
              <a:lnSpc>
                <a:spcPct val="100000"/>
              </a:lnSpc>
              <a:spcBef>
                <a:spcPts val="0"/>
              </a:spcBef>
              <a:spcAft>
                <a:spcPts val="0"/>
              </a:spcAft>
              <a:buClr>
                <a:srgbClr val="000000"/>
              </a:buClr>
              <a:buSzPts val="1050"/>
              <a:buFont typeface="Arial"/>
              <a:buNone/>
              <a:defRPr sz="1050" b="0" i="0" u="none" strike="noStrike" cap="none">
                <a:solidFill>
                  <a:schemeClr val="lt1"/>
                </a:solidFill>
                <a:latin typeface="Play"/>
                <a:ea typeface="Play"/>
                <a:cs typeface="Play"/>
                <a:sym typeface="Play"/>
              </a:defRPr>
            </a:lvl3pPr>
            <a:lvl4pPr marL="0" marR="0" lvl="3" indent="0" algn="r">
              <a:lnSpc>
                <a:spcPct val="100000"/>
              </a:lnSpc>
              <a:spcBef>
                <a:spcPts val="0"/>
              </a:spcBef>
              <a:spcAft>
                <a:spcPts val="0"/>
              </a:spcAft>
              <a:buClr>
                <a:srgbClr val="000000"/>
              </a:buClr>
              <a:buSzPts val="1050"/>
              <a:buFont typeface="Arial"/>
              <a:buNone/>
              <a:defRPr sz="1050" b="0" i="0" u="none" strike="noStrike" cap="none">
                <a:solidFill>
                  <a:schemeClr val="lt1"/>
                </a:solidFill>
                <a:latin typeface="Play"/>
                <a:ea typeface="Play"/>
                <a:cs typeface="Play"/>
                <a:sym typeface="Play"/>
              </a:defRPr>
            </a:lvl4pPr>
            <a:lvl5pPr marL="0" marR="0" lvl="4" indent="0" algn="r">
              <a:lnSpc>
                <a:spcPct val="100000"/>
              </a:lnSpc>
              <a:spcBef>
                <a:spcPts val="0"/>
              </a:spcBef>
              <a:spcAft>
                <a:spcPts val="0"/>
              </a:spcAft>
              <a:buClr>
                <a:srgbClr val="000000"/>
              </a:buClr>
              <a:buSzPts val="1050"/>
              <a:buFont typeface="Arial"/>
              <a:buNone/>
              <a:defRPr sz="1050" b="0" i="0" u="none" strike="noStrike" cap="none">
                <a:solidFill>
                  <a:schemeClr val="lt1"/>
                </a:solidFill>
                <a:latin typeface="Play"/>
                <a:ea typeface="Play"/>
                <a:cs typeface="Play"/>
                <a:sym typeface="Play"/>
              </a:defRPr>
            </a:lvl5pPr>
            <a:lvl6pPr marL="0" marR="0" lvl="5" indent="0" algn="r">
              <a:lnSpc>
                <a:spcPct val="100000"/>
              </a:lnSpc>
              <a:spcBef>
                <a:spcPts val="0"/>
              </a:spcBef>
              <a:spcAft>
                <a:spcPts val="0"/>
              </a:spcAft>
              <a:buClr>
                <a:srgbClr val="000000"/>
              </a:buClr>
              <a:buSzPts val="1050"/>
              <a:buFont typeface="Arial"/>
              <a:buNone/>
              <a:defRPr sz="1050" b="0" i="0" u="none" strike="noStrike" cap="none">
                <a:solidFill>
                  <a:schemeClr val="lt1"/>
                </a:solidFill>
                <a:latin typeface="Play"/>
                <a:ea typeface="Play"/>
                <a:cs typeface="Play"/>
                <a:sym typeface="Play"/>
              </a:defRPr>
            </a:lvl6pPr>
            <a:lvl7pPr marL="0" marR="0" lvl="6" indent="0" algn="r">
              <a:lnSpc>
                <a:spcPct val="100000"/>
              </a:lnSpc>
              <a:spcBef>
                <a:spcPts val="0"/>
              </a:spcBef>
              <a:spcAft>
                <a:spcPts val="0"/>
              </a:spcAft>
              <a:buClr>
                <a:srgbClr val="000000"/>
              </a:buClr>
              <a:buSzPts val="1050"/>
              <a:buFont typeface="Arial"/>
              <a:buNone/>
              <a:defRPr sz="1050" b="0" i="0" u="none" strike="noStrike" cap="none">
                <a:solidFill>
                  <a:schemeClr val="lt1"/>
                </a:solidFill>
                <a:latin typeface="Play"/>
                <a:ea typeface="Play"/>
                <a:cs typeface="Play"/>
                <a:sym typeface="Play"/>
              </a:defRPr>
            </a:lvl7pPr>
            <a:lvl8pPr marL="0" marR="0" lvl="7" indent="0" algn="r">
              <a:lnSpc>
                <a:spcPct val="100000"/>
              </a:lnSpc>
              <a:spcBef>
                <a:spcPts val="0"/>
              </a:spcBef>
              <a:spcAft>
                <a:spcPts val="0"/>
              </a:spcAft>
              <a:buClr>
                <a:srgbClr val="000000"/>
              </a:buClr>
              <a:buSzPts val="1050"/>
              <a:buFont typeface="Arial"/>
              <a:buNone/>
              <a:defRPr sz="1050" b="0" i="0" u="none" strike="noStrike" cap="none">
                <a:solidFill>
                  <a:schemeClr val="lt1"/>
                </a:solidFill>
                <a:latin typeface="Play"/>
                <a:ea typeface="Play"/>
                <a:cs typeface="Play"/>
                <a:sym typeface="Play"/>
              </a:defRPr>
            </a:lvl8pPr>
            <a:lvl9pPr marL="0" marR="0" lvl="8" indent="0" algn="r">
              <a:lnSpc>
                <a:spcPct val="100000"/>
              </a:lnSpc>
              <a:spcBef>
                <a:spcPts val="0"/>
              </a:spcBef>
              <a:spcAft>
                <a:spcPts val="0"/>
              </a:spcAft>
              <a:buClr>
                <a:srgbClr val="000000"/>
              </a:buClr>
              <a:buSzPts val="1050"/>
              <a:buFont typeface="Arial"/>
              <a:buNone/>
              <a:defRPr sz="1050" b="0" i="0" u="none" strike="noStrike" cap="none">
                <a:solidFill>
                  <a:schemeClr val="lt1"/>
                </a:solidFill>
                <a:latin typeface="Play"/>
                <a:ea typeface="Play"/>
                <a:cs typeface="Play"/>
                <a:sym typeface="Play"/>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70"/>
        <p:cNvGrpSpPr/>
        <p:nvPr/>
      </p:nvGrpSpPr>
      <p:grpSpPr>
        <a:xfrm>
          <a:off x="0" y="0"/>
          <a:ext cx="0" cy="0"/>
          <a:chOff x="0" y="0"/>
          <a:chExt cx="0" cy="0"/>
        </a:xfrm>
      </p:grpSpPr>
      <p:sp>
        <p:nvSpPr>
          <p:cNvPr id="71" name="Google Shape;71;p39"/>
          <p:cNvSpPr>
            <a:spLocks noGrp="1"/>
          </p:cNvSpPr>
          <p:nvPr>
            <p:ph type="pic" idx="2"/>
          </p:nvPr>
        </p:nvSpPr>
        <p:spPr>
          <a:xfrm>
            <a:off x="5513614" y="987425"/>
            <a:ext cx="5535386" cy="4873625"/>
          </a:xfrm>
          <a:prstGeom prst="rect">
            <a:avLst/>
          </a:prstGeom>
          <a:noFill/>
          <a:ln>
            <a:noFill/>
          </a:ln>
        </p:spPr>
      </p:sp>
      <p:sp>
        <p:nvSpPr>
          <p:cNvPr id="72" name="Google Shape;72;p39"/>
          <p:cNvSpPr txBox="1">
            <a:spLocks noGrp="1"/>
          </p:cNvSpPr>
          <p:nvPr>
            <p:ph type="body" idx="1"/>
          </p:nvPr>
        </p:nvSpPr>
        <p:spPr>
          <a:xfrm>
            <a:off x="1143000" y="3657601"/>
            <a:ext cx="3932236" cy="2211388"/>
          </a:xfrm>
          <a:prstGeom prst="rect">
            <a:avLst/>
          </a:prstGeom>
          <a:noFill/>
          <a:ln>
            <a:noFill/>
          </a:ln>
        </p:spPr>
        <p:txBody>
          <a:bodyPr spcFirstLastPara="1" wrap="square" lIns="91425" tIns="45700" rIns="91425" bIns="45700" anchor="t" anchorCtr="0">
            <a:normAutofit/>
          </a:bodyPr>
          <a:lstStyle>
            <a:lvl1pPr marL="457200" lvl="0" indent="-228600" algn="l">
              <a:lnSpc>
                <a:spcPct val="120000"/>
              </a:lnSpc>
              <a:spcBef>
                <a:spcPts val="1000"/>
              </a:spcBef>
              <a:spcAft>
                <a:spcPts val="0"/>
              </a:spcAft>
              <a:buClr>
                <a:schemeClr val="lt1"/>
              </a:buClr>
              <a:buSzPts val="1600"/>
              <a:buNone/>
              <a:defRPr sz="1600" i="1"/>
            </a:lvl1pPr>
            <a:lvl2pPr marL="914400" lvl="1" indent="-228600" algn="l">
              <a:lnSpc>
                <a:spcPct val="120000"/>
              </a:lnSpc>
              <a:spcBef>
                <a:spcPts val="500"/>
              </a:spcBef>
              <a:spcAft>
                <a:spcPts val="0"/>
              </a:spcAft>
              <a:buClr>
                <a:schemeClr val="lt1"/>
              </a:buClr>
              <a:buSzPts val="1400"/>
              <a:buFont typeface="Play"/>
              <a:buNone/>
              <a:defRPr sz="1400"/>
            </a:lvl2pPr>
            <a:lvl3pPr marL="1371600" lvl="2" indent="-228600" algn="l">
              <a:lnSpc>
                <a:spcPct val="120000"/>
              </a:lnSpc>
              <a:spcBef>
                <a:spcPts val="500"/>
              </a:spcBef>
              <a:spcAft>
                <a:spcPts val="0"/>
              </a:spcAft>
              <a:buClr>
                <a:schemeClr val="lt1"/>
              </a:buClr>
              <a:buSzPts val="1200"/>
              <a:buNone/>
              <a:defRPr sz="1200"/>
            </a:lvl3pPr>
            <a:lvl4pPr marL="1828800" lvl="3" indent="-228600" algn="l">
              <a:lnSpc>
                <a:spcPct val="120000"/>
              </a:lnSpc>
              <a:spcBef>
                <a:spcPts val="500"/>
              </a:spcBef>
              <a:spcAft>
                <a:spcPts val="0"/>
              </a:spcAft>
              <a:buClr>
                <a:schemeClr val="lt1"/>
              </a:buClr>
              <a:buSzPts val="1000"/>
              <a:buFont typeface="Play"/>
              <a:buNone/>
              <a:defRPr sz="1000"/>
            </a:lvl4pPr>
            <a:lvl5pPr marL="2286000" lvl="4" indent="-228600" algn="l">
              <a:lnSpc>
                <a:spcPct val="120000"/>
              </a:lnSpc>
              <a:spcBef>
                <a:spcPts val="500"/>
              </a:spcBef>
              <a:spcAft>
                <a:spcPts val="0"/>
              </a:spcAft>
              <a:buClr>
                <a:schemeClr val="lt1"/>
              </a:buClr>
              <a:buSzPts val="1000"/>
              <a:buNone/>
              <a:defRPr sz="1000"/>
            </a:lvl5pPr>
            <a:lvl6pPr marL="2743200" lvl="5" indent="-228600" algn="l">
              <a:lnSpc>
                <a:spcPct val="90000"/>
              </a:lnSpc>
              <a:spcBef>
                <a:spcPts val="500"/>
              </a:spcBef>
              <a:spcAft>
                <a:spcPts val="0"/>
              </a:spcAft>
              <a:buClr>
                <a:schemeClr val="lt1"/>
              </a:buClr>
              <a:buSzPts val="1000"/>
              <a:buNone/>
              <a:defRPr sz="1000"/>
            </a:lvl6pPr>
            <a:lvl7pPr marL="3200400" lvl="6" indent="-228600" algn="l">
              <a:lnSpc>
                <a:spcPct val="90000"/>
              </a:lnSpc>
              <a:spcBef>
                <a:spcPts val="500"/>
              </a:spcBef>
              <a:spcAft>
                <a:spcPts val="0"/>
              </a:spcAft>
              <a:buClr>
                <a:schemeClr val="lt1"/>
              </a:buClr>
              <a:buSzPts val="1000"/>
              <a:buNone/>
              <a:defRPr sz="1000"/>
            </a:lvl7pPr>
            <a:lvl8pPr marL="3657600" lvl="7" indent="-228600" algn="l">
              <a:lnSpc>
                <a:spcPct val="90000"/>
              </a:lnSpc>
              <a:spcBef>
                <a:spcPts val="500"/>
              </a:spcBef>
              <a:spcAft>
                <a:spcPts val="0"/>
              </a:spcAft>
              <a:buClr>
                <a:schemeClr val="lt1"/>
              </a:buClr>
              <a:buSzPts val="1000"/>
              <a:buNone/>
              <a:defRPr sz="1000"/>
            </a:lvl8pPr>
            <a:lvl9pPr marL="4114800" lvl="8" indent="-228600" algn="l">
              <a:lnSpc>
                <a:spcPct val="90000"/>
              </a:lnSpc>
              <a:spcBef>
                <a:spcPts val="500"/>
              </a:spcBef>
              <a:spcAft>
                <a:spcPts val="0"/>
              </a:spcAft>
              <a:buClr>
                <a:schemeClr val="lt1"/>
              </a:buClr>
              <a:buSzPts val="1000"/>
              <a:buNone/>
              <a:defRPr sz="1000"/>
            </a:lvl9pPr>
          </a:lstStyle>
          <a:p>
            <a:endParaRPr/>
          </a:p>
        </p:txBody>
      </p:sp>
      <p:sp>
        <p:nvSpPr>
          <p:cNvPr id="73" name="Google Shape;73;p39"/>
          <p:cNvSpPr txBox="1">
            <a:spLocks noGrp="1"/>
          </p:cNvSpPr>
          <p:nvPr>
            <p:ph type="dt" idx="10"/>
          </p:nvPr>
        </p:nvSpPr>
        <p:spPr>
          <a:xfrm>
            <a:off x="7388157" y="6356350"/>
            <a:ext cx="3093395"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39"/>
          <p:cNvSpPr txBox="1">
            <a:spLocks noGrp="1"/>
          </p:cNvSpPr>
          <p:nvPr>
            <p:ph type="ftr" idx="11"/>
          </p:nvPr>
        </p:nvSpPr>
        <p:spPr>
          <a:xfrm>
            <a:off x="1143000" y="6356350"/>
            <a:ext cx="3959157"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5" name="Google Shape;75;p39"/>
          <p:cNvSpPr txBox="1">
            <a:spLocks noGrp="1"/>
          </p:cNvSpPr>
          <p:nvPr>
            <p:ph type="sldNum" idx="12"/>
          </p:nvPr>
        </p:nvSpPr>
        <p:spPr>
          <a:xfrm>
            <a:off x="10423186" y="6356350"/>
            <a:ext cx="625813"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50"/>
              <a:buFont typeface="Arial"/>
              <a:buNone/>
              <a:defRPr sz="1050" b="0" i="0" u="none" strike="noStrike" cap="none">
                <a:solidFill>
                  <a:schemeClr val="lt1"/>
                </a:solidFill>
                <a:latin typeface="Play"/>
                <a:ea typeface="Play"/>
                <a:cs typeface="Play"/>
                <a:sym typeface="Play"/>
              </a:defRPr>
            </a:lvl1pPr>
            <a:lvl2pPr marL="0" marR="0" lvl="1" indent="0" algn="r">
              <a:lnSpc>
                <a:spcPct val="100000"/>
              </a:lnSpc>
              <a:spcBef>
                <a:spcPts val="0"/>
              </a:spcBef>
              <a:spcAft>
                <a:spcPts val="0"/>
              </a:spcAft>
              <a:buClr>
                <a:srgbClr val="000000"/>
              </a:buClr>
              <a:buSzPts val="1050"/>
              <a:buFont typeface="Arial"/>
              <a:buNone/>
              <a:defRPr sz="1050" b="0" i="0" u="none" strike="noStrike" cap="none">
                <a:solidFill>
                  <a:schemeClr val="lt1"/>
                </a:solidFill>
                <a:latin typeface="Play"/>
                <a:ea typeface="Play"/>
                <a:cs typeface="Play"/>
                <a:sym typeface="Play"/>
              </a:defRPr>
            </a:lvl2pPr>
            <a:lvl3pPr marL="0" marR="0" lvl="2" indent="0" algn="r">
              <a:lnSpc>
                <a:spcPct val="100000"/>
              </a:lnSpc>
              <a:spcBef>
                <a:spcPts val="0"/>
              </a:spcBef>
              <a:spcAft>
                <a:spcPts val="0"/>
              </a:spcAft>
              <a:buClr>
                <a:srgbClr val="000000"/>
              </a:buClr>
              <a:buSzPts val="1050"/>
              <a:buFont typeface="Arial"/>
              <a:buNone/>
              <a:defRPr sz="1050" b="0" i="0" u="none" strike="noStrike" cap="none">
                <a:solidFill>
                  <a:schemeClr val="lt1"/>
                </a:solidFill>
                <a:latin typeface="Play"/>
                <a:ea typeface="Play"/>
                <a:cs typeface="Play"/>
                <a:sym typeface="Play"/>
              </a:defRPr>
            </a:lvl3pPr>
            <a:lvl4pPr marL="0" marR="0" lvl="3" indent="0" algn="r">
              <a:lnSpc>
                <a:spcPct val="100000"/>
              </a:lnSpc>
              <a:spcBef>
                <a:spcPts val="0"/>
              </a:spcBef>
              <a:spcAft>
                <a:spcPts val="0"/>
              </a:spcAft>
              <a:buClr>
                <a:srgbClr val="000000"/>
              </a:buClr>
              <a:buSzPts val="1050"/>
              <a:buFont typeface="Arial"/>
              <a:buNone/>
              <a:defRPr sz="1050" b="0" i="0" u="none" strike="noStrike" cap="none">
                <a:solidFill>
                  <a:schemeClr val="lt1"/>
                </a:solidFill>
                <a:latin typeface="Play"/>
                <a:ea typeface="Play"/>
                <a:cs typeface="Play"/>
                <a:sym typeface="Play"/>
              </a:defRPr>
            </a:lvl4pPr>
            <a:lvl5pPr marL="0" marR="0" lvl="4" indent="0" algn="r">
              <a:lnSpc>
                <a:spcPct val="100000"/>
              </a:lnSpc>
              <a:spcBef>
                <a:spcPts val="0"/>
              </a:spcBef>
              <a:spcAft>
                <a:spcPts val="0"/>
              </a:spcAft>
              <a:buClr>
                <a:srgbClr val="000000"/>
              </a:buClr>
              <a:buSzPts val="1050"/>
              <a:buFont typeface="Arial"/>
              <a:buNone/>
              <a:defRPr sz="1050" b="0" i="0" u="none" strike="noStrike" cap="none">
                <a:solidFill>
                  <a:schemeClr val="lt1"/>
                </a:solidFill>
                <a:latin typeface="Play"/>
                <a:ea typeface="Play"/>
                <a:cs typeface="Play"/>
                <a:sym typeface="Play"/>
              </a:defRPr>
            </a:lvl5pPr>
            <a:lvl6pPr marL="0" marR="0" lvl="5" indent="0" algn="r">
              <a:lnSpc>
                <a:spcPct val="100000"/>
              </a:lnSpc>
              <a:spcBef>
                <a:spcPts val="0"/>
              </a:spcBef>
              <a:spcAft>
                <a:spcPts val="0"/>
              </a:spcAft>
              <a:buClr>
                <a:srgbClr val="000000"/>
              </a:buClr>
              <a:buSzPts val="1050"/>
              <a:buFont typeface="Arial"/>
              <a:buNone/>
              <a:defRPr sz="1050" b="0" i="0" u="none" strike="noStrike" cap="none">
                <a:solidFill>
                  <a:schemeClr val="lt1"/>
                </a:solidFill>
                <a:latin typeface="Play"/>
                <a:ea typeface="Play"/>
                <a:cs typeface="Play"/>
                <a:sym typeface="Play"/>
              </a:defRPr>
            </a:lvl6pPr>
            <a:lvl7pPr marL="0" marR="0" lvl="6" indent="0" algn="r">
              <a:lnSpc>
                <a:spcPct val="100000"/>
              </a:lnSpc>
              <a:spcBef>
                <a:spcPts val="0"/>
              </a:spcBef>
              <a:spcAft>
                <a:spcPts val="0"/>
              </a:spcAft>
              <a:buClr>
                <a:srgbClr val="000000"/>
              </a:buClr>
              <a:buSzPts val="1050"/>
              <a:buFont typeface="Arial"/>
              <a:buNone/>
              <a:defRPr sz="1050" b="0" i="0" u="none" strike="noStrike" cap="none">
                <a:solidFill>
                  <a:schemeClr val="lt1"/>
                </a:solidFill>
                <a:latin typeface="Play"/>
                <a:ea typeface="Play"/>
                <a:cs typeface="Play"/>
                <a:sym typeface="Play"/>
              </a:defRPr>
            </a:lvl7pPr>
            <a:lvl8pPr marL="0" marR="0" lvl="7" indent="0" algn="r">
              <a:lnSpc>
                <a:spcPct val="100000"/>
              </a:lnSpc>
              <a:spcBef>
                <a:spcPts val="0"/>
              </a:spcBef>
              <a:spcAft>
                <a:spcPts val="0"/>
              </a:spcAft>
              <a:buClr>
                <a:srgbClr val="000000"/>
              </a:buClr>
              <a:buSzPts val="1050"/>
              <a:buFont typeface="Arial"/>
              <a:buNone/>
              <a:defRPr sz="1050" b="0" i="0" u="none" strike="noStrike" cap="none">
                <a:solidFill>
                  <a:schemeClr val="lt1"/>
                </a:solidFill>
                <a:latin typeface="Play"/>
                <a:ea typeface="Play"/>
                <a:cs typeface="Play"/>
                <a:sym typeface="Play"/>
              </a:defRPr>
            </a:lvl8pPr>
            <a:lvl9pPr marL="0" marR="0" lvl="8" indent="0" algn="r">
              <a:lnSpc>
                <a:spcPct val="100000"/>
              </a:lnSpc>
              <a:spcBef>
                <a:spcPts val="0"/>
              </a:spcBef>
              <a:spcAft>
                <a:spcPts val="0"/>
              </a:spcAft>
              <a:buClr>
                <a:srgbClr val="000000"/>
              </a:buClr>
              <a:buSzPts val="1050"/>
              <a:buFont typeface="Arial"/>
              <a:buNone/>
              <a:defRPr sz="1050" b="0" i="0" u="none" strike="noStrike" cap="none">
                <a:solidFill>
                  <a:schemeClr val="lt1"/>
                </a:solidFill>
                <a:latin typeface="Play"/>
                <a:ea typeface="Play"/>
                <a:cs typeface="Play"/>
                <a:sym typeface="Play"/>
              </a:defRPr>
            </a:lvl9pPr>
          </a:lstStyle>
          <a:p>
            <a:pPr marL="0" lvl="0" indent="0" algn="r" rtl="0">
              <a:spcBef>
                <a:spcPts val="0"/>
              </a:spcBef>
              <a:spcAft>
                <a:spcPts val="0"/>
              </a:spcAft>
              <a:buNone/>
            </a:pPr>
            <a:fld id="{00000000-1234-1234-1234-123412341234}" type="slidenum">
              <a:rPr lang="en-US"/>
              <a:t>‹#›</a:t>
            </a:fld>
            <a:endParaRPr/>
          </a:p>
        </p:txBody>
      </p:sp>
      <p:sp>
        <p:nvSpPr>
          <p:cNvPr id="76" name="Google Shape;76;p39"/>
          <p:cNvSpPr txBox="1">
            <a:spLocks noGrp="1"/>
          </p:cNvSpPr>
          <p:nvPr>
            <p:ph type="title"/>
          </p:nvPr>
        </p:nvSpPr>
        <p:spPr>
          <a:xfrm>
            <a:off x="1143000" y="1600201"/>
            <a:ext cx="3932236" cy="1959428"/>
          </a:xfrm>
          <a:prstGeom prst="rect">
            <a:avLst/>
          </a:prstGeom>
          <a:noFill/>
          <a:ln>
            <a:noFill/>
          </a:ln>
        </p:spPr>
        <p:txBody>
          <a:bodyPr spcFirstLastPara="1" wrap="square" lIns="91425" tIns="45700" rIns="91425" bIns="45700" anchor="b" anchorCtr="0">
            <a:normAutofit/>
          </a:bodyPr>
          <a:lstStyle>
            <a:lvl1pPr lvl="0" algn="l">
              <a:lnSpc>
                <a:spcPct val="110000"/>
              </a:lnSpc>
              <a:spcBef>
                <a:spcPts val="0"/>
              </a:spcBef>
              <a:spcAft>
                <a:spcPts val="0"/>
              </a:spcAft>
              <a:buClr>
                <a:schemeClr val="lt1"/>
              </a:buClr>
              <a:buSzPts val="2400"/>
              <a:buFont typeface="Play"/>
              <a:buNone/>
              <a:defRPr sz="240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30"/>
          <p:cNvSpPr/>
          <p:nvPr/>
        </p:nvSpPr>
        <p:spPr>
          <a:xfrm>
            <a:off x="9749268" y="4070878"/>
            <a:ext cx="2442733" cy="2787123"/>
          </a:xfrm>
          <a:custGeom>
            <a:avLst/>
            <a:gdLst/>
            <a:ahLst/>
            <a:cxnLst/>
            <a:rect l="l" t="t" r="r" b="b"/>
            <a:pathLst>
              <a:path w="2442733" h="2787123" extrusionOk="0">
                <a:moveTo>
                  <a:pt x="2442733" y="0"/>
                </a:moveTo>
                <a:lnTo>
                  <a:pt x="2442733" y="2787123"/>
                </a:lnTo>
                <a:lnTo>
                  <a:pt x="0" y="2787123"/>
                </a:lnTo>
                <a:close/>
              </a:path>
            </a:pathLst>
          </a:cu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Play"/>
              <a:ea typeface="Play"/>
              <a:cs typeface="Play"/>
              <a:sym typeface="Play"/>
            </a:endParaRPr>
          </a:p>
        </p:txBody>
      </p:sp>
      <p:sp>
        <p:nvSpPr>
          <p:cNvPr id="11" name="Google Shape;11;p30"/>
          <p:cNvSpPr/>
          <p:nvPr/>
        </p:nvSpPr>
        <p:spPr>
          <a:xfrm rot="10800000">
            <a:off x="0" y="0"/>
            <a:ext cx="2442733" cy="2787123"/>
          </a:xfrm>
          <a:custGeom>
            <a:avLst/>
            <a:gdLst/>
            <a:ahLst/>
            <a:cxnLst/>
            <a:rect l="l" t="t" r="r" b="b"/>
            <a:pathLst>
              <a:path w="2442733" h="2787123" extrusionOk="0">
                <a:moveTo>
                  <a:pt x="2442733" y="0"/>
                </a:moveTo>
                <a:lnTo>
                  <a:pt x="2442733" y="2787123"/>
                </a:lnTo>
                <a:lnTo>
                  <a:pt x="0" y="2787123"/>
                </a:lnTo>
                <a:close/>
              </a:path>
            </a:pathLst>
          </a:cu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Play"/>
              <a:ea typeface="Play"/>
              <a:cs typeface="Play"/>
              <a:sym typeface="Play"/>
            </a:endParaRPr>
          </a:p>
        </p:txBody>
      </p:sp>
      <p:cxnSp>
        <p:nvCxnSpPr>
          <p:cNvPr id="12" name="Google Shape;12;p30"/>
          <p:cNvCxnSpPr/>
          <p:nvPr/>
        </p:nvCxnSpPr>
        <p:spPr>
          <a:xfrm>
            <a:off x="1233837" y="6172200"/>
            <a:ext cx="9760638" cy="0"/>
          </a:xfrm>
          <a:prstGeom prst="straightConnector1">
            <a:avLst/>
          </a:prstGeom>
          <a:noFill/>
          <a:ln w="12700" cap="flat" cmpd="sng">
            <a:solidFill>
              <a:schemeClr val="lt1"/>
            </a:solidFill>
            <a:prstDash val="solid"/>
            <a:miter lim="800000"/>
            <a:headEnd type="none" w="sm" len="sm"/>
            <a:tailEnd type="none" w="sm" len="sm"/>
          </a:ln>
        </p:spPr>
      </p:cxnSp>
      <p:sp>
        <p:nvSpPr>
          <p:cNvPr id="13" name="Google Shape;13;p30"/>
          <p:cNvSpPr txBox="1">
            <a:spLocks noGrp="1"/>
          </p:cNvSpPr>
          <p:nvPr>
            <p:ph type="title"/>
          </p:nvPr>
        </p:nvSpPr>
        <p:spPr>
          <a:xfrm>
            <a:off x="1143000" y="872935"/>
            <a:ext cx="9905999" cy="1360898"/>
          </a:xfrm>
          <a:prstGeom prst="rect">
            <a:avLst/>
          </a:prstGeom>
          <a:noFill/>
          <a:ln>
            <a:noFill/>
          </a:ln>
        </p:spPr>
        <p:txBody>
          <a:bodyPr spcFirstLastPara="1" wrap="square" lIns="91425" tIns="45700" rIns="91425" bIns="45700" anchor="ctr" anchorCtr="0">
            <a:normAutofit/>
          </a:bodyPr>
          <a:lstStyle>
            <a:lvl1pPr marR="0" lvl="0" algn="l" rtl="0">
              <a:lnSpc>
                <a:spcPct val="100000"/>
              </a:lnSpc>
              <a:spcBef>
                <a:spcPts val="0"/>
              </a:spcBef>
              <a:spcAft>
                <a:spcPts val="0"/>
              </a:spcAft>
              <a:buClr>
                <a:schemeClr val="lt1"/>
              </a:buClr>
              <a:buSzPts val="4000"/>
              <a:buFont typeface="Play"/>
              <a:buNone/>
              <a:defRPr sz="4000" b="0" i="0" u="none" strike="noStrike" cap="none">
                <a:solidFill>
                  <a:schemeClr val="lt1"/>
                </a:solidFill>
                <a:latin typeface="Play"/>
                <a:ea typeface="Play"/>
                <a:cs typeface="Play"/>
                <a:sym typeface="Play"/>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4" name="Google Shape;14;p30"/>
          <p:cNvSpPr txBox="1">
            <a:spLocks noGrp="1"/>
          </p:cNvSpPr>
          <p:nvPr>
            <p:ph type="body" idx="1"/>
          </p:nvPr>
        </p:nvSpPr>
        <p:spPr>
          <a:xfrm>
            <a:off x="1143000" y="2332026"/>
            <a:ext cx="9905999" cy="3567118"/>
          </a:xfrm>
          <a:prstGeom prst="rect">
            <a:avLst/>
          </a:prstGeom>
          <a:noFill/>
          <a:ln>
            <a:noFill/>
          </a:ln>
        </p:spPr>
        <p:txBody>
          <a:bodyPr spcFirstLastPara="1" wrap="square" lIns="91425" tIns="45700" rIns="91425" bIns="45700" anchor="t" anchorCtr="0">
            <a:normAutofit/>
          </a:bodyPr>
          <a:lstStyle>
            <a:lvl1pPr marL="457200" marR="0" lvl="0" indent="-355600" algn="l" rtl="0">
              <a:lnSpc>
                <a:spcPct val="120000"/>
              </a:lnSpc>
              <a:spcBef>
                <a:spcPts val="1000"/>
              </a:spcBef>
              <a:spcAft>
                <a:spcPts val="0"/>
              </a:spcAft>
              <a:buClr>
                <a:schemeClr val="lt1"/>
              </a:buClr>
              <a:buSzPts val="2000"/>
              <a:buFont typeface="Arial"/>
              <a:buChar char="•"/>
              <a:defRPr sz="2000" b="0" i="0" u="none" strike="noStrike" cap="none">
                <a:solidFill>
                  <a:schemeClr val="lt1"/>
                </a:solidFill>
                <a:latin typeface="Play"/>
                <a:ea typeface="Play"/>
                <a:cs typeface="Play"/>
                <a:sym typeface="Play"/>
              </a:defRPr>
            </a:lvl1pPr>
            <a:lvl2pPr marL="914400" marR="0" lvl="1" indent="-228600" algn="l" rtl="0">
              <a:lnSpc>
                <a:spcPct val="120000"/>
              </a:lnSpc>
              <a:spcBef>
                <a:spcPts val="500"/>
              </a:spcBef>
              <a:spcAft>
                <a:spcPts val="0"/>
              </a:spcAft>
              <a:buClr>
                <a:schemeClr val="lt1"/>
              </a:buClr>
              <a:buSzPts val="1800"/>
              <a:buFont typeface="Play"/>
              <a:buNone/>
              <a:defRPr sz="1800" b="0" i="1" u="none" strike="noStrike" cap="none">
                <a:solidFill>
                  <a:schemeClr val="lt1"/>
                </a:solidFill>
                <a:latin typeface="Play"/>
                <a:ea typeface="Play"/>
                <a:cs typeface="Play"/>
                <a:sym typeface="Play"/>
              </a:defRPr>
            </a:lvl2pPr>
            <a:lvl3pPr marL="1371600" marR="0" lvl="2" indent="-330200" algn="l" rtl="0">
              <a:lnSpc>
                <a:spcPct val="120000"/>
              </a:lnSpc>
              <a:spcBef>
                <a:spcPts val="500"/>
              </a:spcBef>
              <a:spcAft>
                <a:spcPts val="0"/>
              </a:spcAft>
              <a:buClr>
                <a:schemeClr val="lt1"/>
              </a:buClr>
              <a:buSzPts val="1600"/>
              <a:buFont typeface="Arial"/>
              <a:buChar char="•"/>
              <a:defRPr sz="1600" b="0" i="0" u="none" strike="noStrike" cap="none">
                <a:solidFill>
                  <a:schemeClr val="lt1"/>
                </a:solidFill>
                <a:latin typeface="Play"/>
                <a:ea typeface="Play"/>
                <a:cs typeface="Play"/>
                <a:sym typeface="Play"/>
              </a:defRPr>
            </a:lvl3pPr>
            <a:lvl4pPr marL="1828800" marR="0" lvl="3" indent="-228600" algn="l" rtl="0">
              <a:lnSpc>
                <a:spcPct val="120000"/>
              </a:lnSpc>
              <a:spcBef>
                <a:spcPts val="500"/>
              </a:spcBef>
              <a:spcAft>
                <a:spcPts val="0"/>
              </a:spcAft>
              <a:buClr>
                <a:schemeClr val="lt1"/>
              </a:buClr>
              <a:buSzPts val="1400"/>
              <a:buFont typeface="Play"/>
              <a:buNone/>
              <a:defRPr sz="1400" b="0" i="1" u="none" strike="noStrike" cap="none">
                <a:solidFill>
                  <a:schemeClr val="lt1"/>
                </a:solidFill>
                <a:latin typeface="Play"/>
                <a:ea typeface="Play"/>
                <a:cs typeface="Play"/>
                <a:sym typeface="Play"/>
              </a:defRPr>
            </a:lvl4pPr>
            <a:lvl5pPr marL="2286000" marR="0" lvl="4" indent="-317500" algn="l" rtl="0">
              <a:lnSpc>
                <a:spcPct val="120000"/>
              </a:lnSpc>
              <a:spcBef>
                <a:spcPts val="500"/>
              </a:spcBef>
              <a:spcAft>
                <a:spcPts val="0"/>
              </a:spcAft>
              <a:buClr>
                <a:schemeClr val="lt1"/>
              </a:buClr>
              <a:buSzPts val="1400"/>
              <a:buFont typeface="Arial"/>
              <a:buChar char="•"/>
              <a:defRPr sz="1400" b="0" i="0" u="none" strike="noStrike" cap="none">
                <a:solidFill>
                  <a:schemeClr val="lt1"/>
                </a:solidFill>
                <a:latin typeface="Play"/>
                <a:ea typeface="Play"/>
                <a:cs typeface="Play"/>
                <a:sym typeface="Play"/>
              </a:defRPr>
            </a:lvl5pPr>
            <a:lvl6pPr marL="2743200" marR="0" lvl="5"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Play"/>
                <a:ea typeface="Play"/>
                <a:cs typeface="Play"/>
                <a:sym typeface="Play"/>
              </a:defRPr>
            </a:lvl6pPr>
            <a:lvl7pPr marL="3200400" marR="0" lvl="6"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Play"/>
                <a:ea typeface="Play"/>
                <a:cs typeface="Play"/>
                <a:sym typeface="Play"/>
              </a:defRPr>
            </a:lvl7pPr>
            <a:lvl8pPr marL="3657600" marR="0" lvl="7"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Play"/>
                <a:ea typeface="Play"/>
                <a:cs typeface="Play"/>
                <a:sym typeface="Play"/>
              </a:defRPr>
            </a:lvl8pPr>
            <a:lvl9pPr marL="4114800" marR="0" lvl="8"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Play"/>
                <a:ea typeface="Play"/>
                <a:cs typeface="Play"/>
                <a:sym typeface="Play"/>
              </a:defRPr>
            </a:lvl9pPr>
          </a:lstStyle>
          <a:p>
            <a:endParaRPr/>
          </a:p>
        </p:txBody>
      </p:sp>
      <p:sp>
        <p:nvSpPr>
          <p:cNvPr id="15" name="Google Shape;15;p30"/>
          <p:cNvSpPr txBox="1">
            <a:spLocks noGrp="1"/>
          </p:cNvSpPr>
          <p:nvPr>
            <p:ph type="dt" idx="10"/>
          </p:nvPr>
        </p:nvSpPr>
        <p:spPr>
          <a:xfrm>
            <a:off x="7388157" y="6356350"/>
            <a:ext cx="3093395" cy="365125"/>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400"/>
              <a:buFont typeface="Arial"/>
              <a:buNone/>
              <a:defRPr sz="1050" b="0" i="0" u="none" strike="noStrike" cap="none">
                <a:solidFill>
                  <a:schemeClr val="lt1"/>
                </a:solidFill>
                <a:latin typeface="Play"/>
                <a:ea typeface="Play"/>
                <a:cs typeface="Play"/>
                <a:sym typeface="Play"/>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Play"/>
                <a:ea typeface="Play"/>
                <a:cs typeface="Play"/>
                <a:sym typeface="Play"/>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Play"/>
                <a:ea typeface="Play"/>
                <a:cs typeface="Play"/>
                <a:sym typeface="Play"/>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Play"/>
                <a:ea typeface="Play"/>
                <a:cs typeface="Play"/>
                <a:sym typeface="Play"/>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Play"/>
                <a:ea typeface="Play"/>
                <a:cs typeface="Play"/>
                <a:sym typeface="Play"/>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Play"/>
                <a:ea typeface="Play"/>
                <a:cs typeface="Play"/>
                <a:sym typeface="Play"/>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Play"/>
                <a:ea typeface="Play"/>
                <a:cs typeface="Play"/>
                <a:sym typeface="Play"/>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Play"/>
                <a:ea typeface="Play"/>
                <a:cs typeface="Play"/>
                <a:sym typeface="Play"/>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Play"/>
                <a:ea typeface="Play"/>
                <a:cs typeface="Play"/>
                <a:sym typeface="Play"/>
              </a:defRPr>
            </a:lvl9pPr>
          </a:lstStyle>
          <a:p>
            <a:endParaRPr/>
          </a:p>
        </p:txBody>
      </p:sp>
      <p:sp>
        <p:nvSpPr>
          <p:cNvPr id="16" name="Google Shape;16;p30"/>
          <p:cNvSpPr txBox="1">
            <a:spLocks noGrp="1"/>
          </p:cNvSpPr>
          <p:nvPr>
            <p:ph type="ftr" idx="11"/>
          </p:nvPr>
        </p:nvSpPr>
        <p:spPr>
          <a:xfrm>
            <a:off x="1143000" y="6356350"/>
            <a:ext cx="3959157"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050" b="0" i="0" u="none" strike="noStrike" cap="none">
                <a:solidFill>
                  <a:schemeClr val="lt1"/>
                </a:solidFill>
                <a:latin typeface="Play"/>
                <a:ea typeface="Play"/>
                <a:cs typeface="Play"/>
                <a:sym typeface="Play"/>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Play"/>
                <a:ea typeface="Play"/>
                <a:cs typeface="Play"/>
                <a:sym typeface="Play"/>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Play"/>
                <a:ea typeface="Play"/>
                <a:cs typeface="Play"/>
                <a:sym typeface="Play"/>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Play"/>
                <a:ea typeface="Play"/>
                <a:cs typeface="Play"/>
                <a:sym typeface="Play"/>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Play"/>
                <a:ea typeface="Play"/>
                <a:cs typeface="Play"/>
                <a:sym typeface="Play"/>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Play"/>
                <a:ea typeface="Play"/>
                <a:cs typeface="Play"/>
                <a:sym typeface="Play"/>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Play"/>
                <a:ea typeface="Play"/>
                <a:cs typeface="Play"/>
                <a:sym typeface="Play"/>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Play"/>
                <a:ea typeface="Play"/>
                <a:cs typeface="Play"/>
                <a:sym typeface="Play"/>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Play"/>
                <a:ea typeface="Play"/>
                <a:cs typeface="Play"/>
                <a:sym typeface="Play"/>
              </a:defRPr>
            </a:lvl9pPr>
          </a:lstStyle>
          <a:p>
            <a:endParaRPr/>
          </a:p>
        </p:txBody>
      </p:sp>
      <p:sp>
        <p:nvSpPr>
          <p:cNvPr id="17" name="Google Shape;17;p30"/>
          <p:cNvSpPr txBox="1">
            <a:spLocks noGrp="1"/>
          </p:cNvSpPr>
          <p:nvPr>
            <p:ph type="sldNum" idx="12"/>
          </p:nvPr>
        </p:nvSpPr>
        <p:spPr>
          <a:xfrm>
            <a:off x="10423186" y="6356350"/>
            <a:ext cx="625813"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050"/>
              <a:buFont typeface="Arial"/>
              <a:buNone/>
              <a:defRPr sz="1050" b="0" i="0" u="none" strike="noStrike" cap="none">
                <a:solidFill>
                  <a:schemeClr val="lt1"/>
                </a:solidFill>
                <a:latin typeface="Play"/>
                <a:ea typeface="Play"/>
                <a:cs typeface="Play"/>
                <a:sym typeface="Play"/>
              </a:defRPr>
            </a:lvl1pPr>
            <a:lvl2pPr marL="0" marR="0" lvl="1" indent="0" algn="r" rtl="0">
              <a:lnSpc>
                <a:spcPct val="100000"/>
              </a:lnSpc>
              <a:spcBef>
                <a:spcPts val="0"/>
              </a:spcBef>
              <a:spcAft>
                <a:spcPts val="0"/>
              </a:spcAft>
              <a:buClr>
                <a:srgbClr val="000000"/>
              </a:buClr>
              <a:buSzPts val="1050"/>
              <a:buFont typeface="Arial"/>
              <a:buNone/>
              <a:defRPr sz="1050" b="0" i="0" u="none" strike="noStrike" cap="none">
                <a:solidFill>
                  <a:schemeClr val="lt1"/>
                </a:solidFill>
                <a:latin typeface="Play"/>
                <a:ea typeface="Play"/>
                <a:cs typeface="Play"/>
                <a:sym typeface="Play"/>
              </a:defRPr>
            </a:lvl2pPr>
            <a:lvl3pPr marL="0" marR="0" lvl="2" indent="0" algn="r" rtl="0">
              <a:lnSpc>
                <a:spcPct val="100000"/>
              </a:lnSpc>
              <a:spcBef>
                <a:spcPts val="0"/>
              </a:spcBef>
              <a:spcAft>
                <a:spcPts val="0"/>
              </a:spcAft>
              <a:buClr>
                <a:srgbClr val="000000"/>
              </a:buClr>
              <a:buSzPts val="1050"/>
              <a:buFont typeface="Arial"/>
              <a:buNone/>
              <a:defRPr sz="1050" b="0" i="0" u="none" strike="noStrike" cap="none">
                <a:solidFill>
                  <a:schemeClr val="lt1"/>
                </a:solidFill>
                <a:latin typeface="Play"/>
                <a:ea typeface="Play"/>
                <a:cs typeface="Play"/>
                <a:sym typeface="Play"/>
              </a:defRPr>
            </a:lvl3pPr>
            <a:lvl4pPr marL="0" marR="0" lvl="3" indent="0" algn="r" rtl="0">
              <a:lnSpc>
                <a:spcPct val="100000"/>
              </a:lnSpc>
              <a:spcBef>
                <a:spcPts val="0"/>
              </a:spcBef>
              <a:spcAft>
                <a:spcPts val="0"/>
              </a:spcAft>
              <a:buClr>
                <a:srgbClr val="000000"/>
              </a:buClr>
              <a:buSzPts val="1050"/>
              <a:buFont typeface="Arial"/>
              <a:buNone/>
              <a:defRPr sz="1050" b="0" i="0" u="none" strike="noStrike" cap="none">
                <a:solidFill>
                  <a:schemeClr val="lt1"/>
                </a:solidFill>
                <a:latin typeface="Play"/>
                <a:ea typeface="Play"/>
                <a:cs typeface="Play"/>
                <a:sym typeface="Play"/>
              </a:defRPr>
            </a:lvl4pPr>
            <a:lvl5pPr marL="0" marR="0" lvl="4" indent="0" algn="r" rtl="0">
              <a:lnSpc>
                <a:spcPct val="100000"/>
              </a:lnSpc>
              <a:spcBef>
                <a:spcPts val="0"/>
              </a:spcBef>
              <a:spcAft>
                <a:spcPts val="0"/>
              </a:spcAft>
              <a:buClr>
                <a:srgbClr val="000000"/>
              </a:buClr>
              <a:buSzPts val="1050"/>
              <a:buFont typeface="Arial"/>
              <a:buNone/>
              <a:defRPr sz="1050" b="0" i="0" u="none" strike="noStrike" cap="none">
                <a:solidFill>
                  <a:schemeClr val="lt1"/>
                </a:solidFill>
                <a:latin typeface="Play"/>
                <a:ea typeface="Play"/>
                <a:cs typeface="Play"/>
                <a:sym typeface="Play"/>
              </a:defRPr>
            </a:lvl5pPr>
            <a:lvl6pPr marL="0" marR="0" lvl="5" indent="0" algn="r" rtl="0">
              <a:lnSpc>
                <a:spcPct val="100000"/>
              </a:lnSpc>
              <a:spcBef>
                <a:spcPts val="0"/>
              </a:spcBef>
              <a:spcAft>
                <a:spcPts val="0"/>
              </a:spcAft>
              <a:buClr>
                <a:srgbClr val="000000"/>
              </a:buClr>
              <a:buSzPts val="1050"/>
              <a:buFont typeface="Arial"/>
              <a:buNone/>
              <a:defRPr sz="1050" b="0" i="0" u="none" strike="noStrike" cap="none">
                <a:solidFill>
                  <a:schemeClr val="lt1"/>
                </a:solidFill>
                <a:latin typeface="Play"/>
                <a:ea typeface="Play"/>
                <a:cs typeface="Play"/>
                <a:sym typeface="Play"/>
              </a:defRPr>
            </a:lvl6pPr>
            <a:lvl7pPr marL="0" marR="0" lvl="6" indent="0" algn="r" rtl="0">
              <a:lnSpc>
                <a:spcPct val="100000"/>
              </a:lnSpc>
              <a:spcBef>
                <a:spcPts val="0"/>
              </a:spcBef>
              <a:spcAft>
                <a:spcPts val="0"/>
              </a:spcAft>
              <a:buClr>
                <a:srgbClr val="000000"/>
              </a:buClr>
              <a:buSzPts val="1050"/>
              <a:buFont typeface="Arial"/>
              <a:buNone/>
              <a:defRPr sz="1050" b="0" i="0" u="none" strike="noStrike" cap="none">
                <a:solidFill>
                  <a:schemeClr val="lt1"/>
                </a:solidFill>
                <a:latin typeface="Play"/>
                <a:ea typeface="Play"/>
                <a:cs typeface="Play"/>
                <a:sym typeface="Play"/>
              </a:defRPr>
            </a:lvl7pPr>
            <a:lvl8pPr marL="0" marR="0" lvl="7" indent="0" algn="r" rtl="0">
              <a:lnSpc>
                <a:spcPct val="100000"/>
              </a:lnSpc>
              <a:spcBef>
                <a:spcPts val="0"/>
              </a:spcBef>
              <a:spcAft>
                <a:spcPts val="0"/>
              </a:spcAft>
              <a:buClr>
                <a:srgbClr val="000000"/>
              </a:buClr>
              <a:buSzPts val="1050"/>
              <a:buFont typeface="Arial"/>
              <a:buNone/>
              <a:defRPr sz="1050" b="0" i="0" u="none" strike="noStrike" cap="none">
                <a:solidFill>
                  <a:schemeClr val="lt1"/>
                </a:solidFill>
                <a:latin typeface="Play"/>
                <a:ea typeface="Play"/>
                <a:cs typeface="Play"/>
                <a:sym typeface="Play"/>
              </a:defRPr>
            </a:lvl8pPr>
            <a:lvl9pPr marL="0" marR="0" lvl="8" indent="0" algn="r" rtl="0">
              <a:lnSpc>
                <a:spcPct val="100000"/>
              </a:lnSpc>
              <a:spcBef>
                <a:spcPts val="0"/>
              </a:spcBef>
              <a:spcAft>
                <a:spcPts val="0"/>
              </a:spcAft>
              <a:buClr>
                <a:srgbClr val="000000"/>
              </a:buClr>
              <a:buSzPts val="1050"/>
              <a:buFont typeface="Arial"/>
              <a:buNone/>
              <a:defRPr sz="1050" b="0" i="0" u="none" strike="noStrike" cap="none">
                <a:solidFill>
                  <a:schemeClr val="lt1"/>
                </a:solidFill>
                <a:latin typeface="Play"/>
                <a:ea typeface="Play"/>
                <a:cs typeface="Play"/>
                <a:sym typeface="Play"/>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4" name="Google Shape;94;p1"/>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Play"/>
              <a:ea typeface="Play"/>
              <a:cs typeface="Play"/>
              <a:sym typeface="Play"/>
            </a:endParaRPr>
          </a:p>
        </p:txBody>
      </p:sp>
      <p:sp>
        <p:nvSpPr>
          <p:cNvPr id="95" name="Google Shape;95;p1"/>
          <p:cNvSpPr/>
          <p:nvPr/>
        </p:nvSpPr>
        <p:spPr>
          <a:xfrm>
            <a:off x="2956725" y="33075"/>
            <a:ext cx="9227932" cy="6858000"/>
          </a:xfrm>
          <a:custGeom>
            <a:avLst/>
            <a:gdLst/>
            <a:ahLst/>
            <a:cxnLst/>
            <a:rect l="l" t="t" r="r" b="b"/>
            <a:pathLst>
              <a:path w="6873692" h="6858000" extrusionOk="0">
                <a:moveTo>
                  <a:pt x="6010592" y="0"/>
                </a:moveTo>
                <a:lnTo>
                  <a:pt x="6873692" y="0"/>
                </a:lnTo>
                <a:lnTo>
                  <a:pt x="6873692" y="6858000"/>
                </a:lnTo>
                <a:lnTo>
                  <a:pt x="0" y="6858000"/>
                </a:lnTo>
                <a:lnTo>
                  <a:pt x="6010589" y="4"/>
                </a:lnTo>
                <a:cubicBezTo>
                  <a:pt x="6010589" y="3"/>
                  <a:pt x="6010590" y="3"/>
                  <a:pt x="6010590" y="2"/>
                </a:cubicBezTo>
                <a:lnTo>
                  <a:pt x="6010592" y="0"/>
                </a:lnTo>
                <a:close/>
              </a:path>
            </a:pathLst>
          </a:custGeom>
          <a:solidFill>
            <a:srgbClr val="0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Play"/>
              <a:ea typeface="Play"/>
              <a:cs typeface="Play"/>
              <a:sym typeface="Play"/>
            </a:endParaRPr>
          </a:p>
        </p:txBody>
      </p:sp>
      <p:pic>
        <p:nvPicPr>
          <p:cNvPr id="96" name="Google Shape;96;p1"/>
          <p:cNvPicPr preferRelativeResize="0"/>
          <p:nvPr/>
        </p:nvPicPr>
        <p:blipFill>
          <a:blip r:embed="rId3">
            <a:alphaModFix/>
          </a:blip>
          <a:stretch>
            <a:fillRect/>
          </a:stretch>
        </p:blipFill>
        <p:spPr>
          <a:xfrm>
            <a:off x="6440700" y="-1225"/>
            <a:ext cx="5743951" cy="6892300"/>
          </a:xfrm>
          <a:prstGeom prst="rect">
            <a:avLst/>
          </a:prstGeom>
          <a:noFill/>
          <a:ln>
            <a:noFill/>
          </a:ln>
        </p:spPr>
      </p:pic>
      <p:sp>
        <p:nvSpPr>
          <p:cNvPr id="97" name="Google Shape;97;p1"/>
          <p:cNvSpPr/>
          <p:nvPr/>
        </p:nvSpPr>
        <p:spPr>
          <a:xfrm>
            <a:off x="9684750" y="-17150"/>
            <a:ext cx="2499900" cy="1785600"/>
          </a:xfrm>
          <a:prstGeom prst="rect">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Play"/>
              <a:ea typeface="Play"/>
              <a:cs typeface="Play"/>
              <a:sym typeface="Play"/>
            </a:endParaRPr>
          </a:p>
        </p:txBody>
      </p:sp>
      <p:sp>
        <p:nvSpPr>
          <p:cNvPr id="98" name="Google Shape;98;p1"/>
          <p:cNvSpPr/>
          <p:nvPr/>
        </p:nvSpPr>
        <p:spPr>
          <a:xfrm>
            <a:off x="-31725" y="-17150"/>
            <a:ext cx="11463728" cy="6892290"/>
          </a:xfrm>
          <a:custGeom>
            <a:avLst/>
            <a:gdLst/>
            <a:ahLst/>
            <a:cxnLst/>
            <a:rect l="l" t="t" r="r" b="b"/>
            <a:pathLst>
              <a:path w="11322200" h="6858000" extrusionOk="0">
                <a:moveTo>
                  <a:pt x="0" y="0"/>
                </a:moveTo>
                <a:lnTo>
                  <a:pt x="11322200" y="0"/>
                </a:lnTo>
                <a:lnTo>
                  <a:pt x="11322198" y="2"/>
                </a:lnTo>
                <a:cubicBezTo>
                  <a:pt x="11322198" y="3"/>
                  <a:pt x="11322197" y="3"/>
                  <a:pt x="11322197" y="4"/>
                </a:cubicBezTo>
                <a:lnTo>
                  <a:pt x="5311608" y="6858000"/>
                </a:lnTo>
                <a:lnTo>
                  <a:pt x="0" y="6858000"/>
                </a:lnTo>
                <a:lnTo>
                  <a:pt x="0" y="0"/>
                </a:lnTo>
                <a:close/>
              </a:path>
            </a:pathLst>
          </a:cu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Play"/>
              <a:ea typeface="Play"/>
              <a:cs typeface="Play"/>
              <a:sym typeface="Play"/>
            </a:endParaRPr>
          </a:p>
        </p:txBody>
      </p:sp>
      <p:sp>
        <p:nvSpPr>
          <p:cNvPr id="99" name="Google Shape;99;p1"/>
          <p:cNvSpPr txBox="1">
            <a:spLocks noGrp="1"/>
          </p:cNvSpPr>
          <p:nvPr>
            <p:ph type="subTitle" idx="1"/>
          </p:nvPr>
        </p:nvSpPr>
        <p:spPr>
          <a:xfrm>
            <a:off x="1143000" y="5453796"/>
            <a:ext cx="4496783" cy="732996"/>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Clr>
                <a:schemeClr val="lt1"/>
              </a:buClr>
              <a:buSzPts val="1800"/>
              <a:buNone/>
            </a:pPr>
            <a:r>
              <a:rPr lang="en-US" b="1">
                <a:latin typeface="Helvetica Neue"/>
                <a:ea typeface="Helvetica Neue"/>
                <a:cs typeface="Helvetica Neue"/>
                <a:sym typeface="Helvetica Neue"/>
              </a:rPr>
              <a:t>Joseph Michael-Salami</a:t>
            </a:r>
            <a:endParaRPr/>
          </a:p>
          <a:p>
            <a:pPr marL="0" lvl="0" indent="0" algn="l" rtl="0">
              <a:lnSpc>
                <a:spcPct val="100000"/>
              </a:lnSpc>
              <a:spcBef>
                <a:spcPts val="1000"/>
              </a:spcBef>
              <a:spcAft>
                <a:spcPts val="0"/>
              </a:spcAft>
              <a:buClr>
                <a:schemeClr val="lt1"/>
              </a:buClr>
              <a:buSzPts val="1200"/>
              <a:buNone/>
            </a:pPr>
            <a:r>
              <a:rPr lang="en-US" sz="1200">
                <a:latin typeface="Helvetica Neue"/>
                <a:ea typeface="Helvetica Neue"/>
                <a:cs typeface="Helvetica Neue"/>
                <a:sym typeface="Helvetica Neue"/>
              </a:rPr>
              <a:t>FAU Cardiology Fellow, PGY-5</a:t>
            </a:r>
            <a:endParaRPr/>
          </a:p>
        </p:txBody>
      </p:sp>
      <p:cxnSp>
        <p:nvCxnSpPr>
          <p:cNvPr id="100" name="Google Shape;100;p1"/>
          <p:cNvCxnSpPr/>
          <p:nvPr/>
        </p:nvCxnSpPr>
        <p:spPr>
          <a:xfrm>
            <a:off x="1188357" y="5151666"/>
            <a:ext cx="5668500" cy="18300"/>
          </a:xfrm>
          <a:prstGeom prst="straightConnector1">
            <a:avLst/>
          </a:prstGeom>
          <a:noFill/>
          <a:ln w="12700" cap="flat" cmpd="sng">
            <a:solidFill>
              <a:schemeClr val="lt1"/>
            </a:solidFill>
            <a:prstDash val="solid"/>
            <a:miter lim="800000"/>
            <a:headEnd type="none" w="sm" len="sm"/>
            <a:tailEnd type="none" w="sm" len="sm"/>
          </a:ln>
        </p:spPr>
      </p:cxnSp>
      <p:sp>
        <p:nvSpPr>
          <p:cNvPr id="101" name="Google Shape;101;p1"/>
          <p:cNvSpPr txBox="1">
            <a:spLocks noGrp="1"/>
          </p:cNvSpPr>
          <p:nvPr>
            <p:ph type="ctrTitle"/>
          </p:nvPr>
        </p:nvSpPr>
        <p:spPr>
          <a:xfrm>
            <a:off x="1143000" y="1878100"/>
            <a:ext cx="7014600" cy="25980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sz="3300" b="1">
                <a:latin typeface="Helvetica Neue"/>
                <a:ea typeface="Helvetica Neue"/>
                <a:cs typeface="Helvetica Neue"/>
                <a:sym typeface="Helvetica Neue"/>
              </a:rPr>
              <a:t>RESHAPE-HF2 Trial: </a:t>
            </a:r>
            <a:endParaRPr sz="3300" b="1">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r>
              <a:rPr lang="en-US" sz="3300" b="1">
                <a:latin typeface="Helvetica Neue"/>
                <a:ea typeface="Helvetica Neue"/>
                <a:cs typeface="Helvetica Neue"/>
                <a:sym typeface="Helvetica Neue"/>
              </a:rPr>
              <a:t>Transcatheter Valve Repair in Heart Failure with Moderate to Severe Mitral Regurgitation</a:t>
            </a:r>
            <a:endParaRPr sz="3300" b="1">
              <a:latin typeface="Helvetica Neue"/>
              <a:ea typeface="Helvetica Neue"/>
              <a:cs typeface="Helvetica Neue"/>
              <a:sym typeface="Helvetica Neue"/>
            </a:endParaRPr>
          </a:p>
          <a:p>
            <a:pPr marL="0" lvl="0" indent="0" algn="l" rtl="0">
              <a:lnSpc>
                <a:spcPct val="115000"/>
              </a:lnSpc>
              <a:spcBef>
                <a:spcPts val="600"/>
              </a:spcBef>
              <a:spcAft>
                <a:spcPts val="0"/>
              </a:spcAft>
              <a:buClr>
                <a:schemeClr val="dk1"/>
              </a:buClr>
              <a:buSzPts val="1100"/>
              <a:buFont typeface="Arial"/>
              <a:buNone/>
            </a:pPr>
            <a:endParaRPr sz="3300" b="1">
              <a:latin typeface="Helvetica Neue"/>
              <a:ea typeface="Helvetica Neue"/>
              <a:cs typeface="Helvetica Neue"/>
              <a:sym typeface="Helvetica Neue"/>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Shape 154"/>
        <p:cNvGrpSpPr/>
        <p:nvPr/>
      </p:nvGrpSpPr>
      <p:grpSpPr>
        <a:xfrm>
          <a:off x="0" y="0"/>
          <a:ext cx="0" cy="0"/>
          <a:chOff x="0" y="0"/>
          <a:chExt cx="0" cy="0"/>
        </a:xfrm>
      </p:grpSpPr>
      <p:pic>
        <p:nvPicPr>
          <p:cNvPr id="155" name="Google Shape;155;g363d8d5656f_0_55"/>
          <p:cNvPicPr preferRelativeResize="0"/>
          <p:nvPr/>
        </p:nvPicPr>
        <p:blipFill>
          <a:blip r:embed="rId3">
            <a:alphaModFix/>
          </a:blip>
          <a:stretch>
            <a:fillRect/>
          </a:stretch>
        </p:blipFill>
        <p:spPr>
          <a:xfrm>
            <a:off x="315525" y="267476"/>
            <a:ext cx="3008526" cy="1520825"/>
          </a:xfrm>
          <a:prstGeom prst="rect">
            <a:avLst/>
          </a:prstGeom>
          <a:noFill/>
          <a:ln>
            <a:noFill/>
          </a:ln>
        </p:spPr>
      </p:pic>
      <p:pic>
        <p:nvPicPr>
          <p:cNvPr id="156" name="Google Shape;156;g363d8d5656f_0_55"/>
          <p:cNvPicPr preferRelativeResize="0"/>
          <p:nvPr/>
        </p:nvPicPr>
        <p:blipFill>
          <a:blip r:embed="rId4">
            <a:alphaModFix/>
          </a:blip>
          <a:stretch>
            <a:fillRect/>
          </a:stretch>
        </p:blipFill>
        <p:spPr>
          <a:xfrm>
            <a:off x="3476451" y="152400"/>
            <a:ext cx="8563149" cy="6379546"/>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Shape 160"/>
        <p:cNvGrpSpPr/>
        <p:nvPr/>
      </p:nvGrpSpPr>
      <p:grpSpPr>
        <a:xfrm>
          <a:off x="0" y="0"/>
          <a:ext cx="0" cy="0"/>
          <a:chOff x="0" y="0"/>
          <a:chExt cx="0" cy="0"/>
        </a:xfrm>
      </p:grpSpPr>
      <p:pic>
        <p:nvPicPr>
          <p:cNvPr id="161" name="Google Shape;161;g363d8d5656f_0_61"/>
          <p:cNvPicPr preferRelativeResize="0"/>
          <p:nvPr/>
        </p:nvPicPr>
        <p:blipFill>
          <a:blip r:embed="rId3">
            <a:alphaModFix/>
          </a:blip>
          <a:stretch>
            <a:fillRect/>
          </a:stretch>
        </p:blipFill>
        <p:spPr>
          <a:xfrm>
            <a:off x="315525" y="267476"/>
            <a:ext cx="3008526" cy="1520825"/>
          </a:xfrm>
          <a:prstGeom prst="rect">
            <a:avLst/>
          </a:prstGeom>
          <a:noFill/>
          <a:ln>
            <a:noFill/>
          </a:ln>
        </p:spPr>
      </p:pic>
      <p:pic>
        <p:nvPicPr>
          <p:cNvPr id="162" name="Google Shape;162;g363d8d5656f_0_61"/>
          <p:cNvPicPr preferRelativeResize="0"/>
          <p:nvPr/>
        </p:nvPicPr>
        <p:blipFill>
          <a:blip r:embed="rId4">
            <a:alphaModFix/>
          </a:blip>
          <a:stretch>
            <a:fillRect/>
          </a:stretch>
        </p:blipFill>
        <p:spPr>
          <a:xfrm>
            <a:off x="4066050" y="76200"/>
            <a:ext cx="4059894" cy="6705602"/>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Shape 166"/>
        <p:cNvGrpSpPr/>
        <p:nvPr/>
      </p:nvGrpSpPr>
      <p:grpSpPr>
        <a:xfrm>
          <a:off x="0" y="0"/>
          <a:ext cx="0" cy="0"/>
          <a:chOff x="0" y="0"/>
          <a:chExt cx="0" cy="0"/>
        </a:xfrm>
      </p:grpSpPr>
      <p:pic>
        <p:nvPicPr>
          <p:cNvPr id="167" name="Google Shape;167;g363d8d5656f_0_67"/>
          <p:cNvPicPr preferRelativeResize="0"/>
          <p:nvPr/>
        </p:nvPicPr>
        <p:blipFill>
          <a:blip r:embed="rId3">
            <a:alphaModFix/>
          </a:blip>
          <a:stretch>
            <a:fillRect/>
          </a:stretch>
        </p:blipFill>
        <p:spPr>
          <a:xfrm>
            <a:off x="315525" y="267476"/>
            <a:ext cx="3008526" cy="1520825"/>
          </a:xfrm>
          <a:prstGeom prst="rect">
            <a:avLst/>
          </a:prstGeom>
          <a:noFill/>
          <a:ln>
            <a:noFill/>
          </a:ln>
        </p:spPr>
      </p:pic>
      <p:pic>
        <p:nvPicPr>
          <p:cNvPr id="168" name="Google Shape;168;g363d8d5656f_0_67"/>
          <p:cNvPicPr preferRelativeResize="0"/>
          <p:nvPr/>
        </p:nvPicPr>
        <p:blipFill>
          <a:blip r:embed="rId4">
            <a:alphaModFix/>
          </a:blip>
          <a:stretch>
            <a:fillRect/>
          </a:stretch>
        </p:blipFill>
        <p:spPr>
          <a:xfrm>
            <a:off x="3752226" y="185025"/>
            <a:ext cx="4687555" cy="6553202"/>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Shape 172"/>
        <p:cNvGrpSpPr/>
        <p:nvPr/>
      </p:nvGrpSpPr>
      <p:grpSpPr>
        <a:xfrm>
          <a:off x="0" y="0"/>
          <a:ext cx="0" cy="0"/>
          <a:chOff x="0" y="0"/>
          <a:chExt cx="0" cy="0"/>
        </a:xfrm>
      </p:grpSpPr>
      <p:pic>
        <p:nvPicPr>
          <p:cNvPr id="173" name="Google Shape;173;g363d8d5656f_0_73"/>
          <p:cNvPicPr preferRelativeResize="0"/>
          <p:nvPr/>
        </p:nvPicPr>
        <p:blipFill>
          <a:blip r:embed="rId3">
            <a:alphaModFix/>
          </a:blip>
          <a:stretch>
            <a:fillRect/>
          </a:stretch>
        </p:blipFill>
        <p:spPr>
          <a:xfrm>
            <a:off x="1433487" y="80625"/>
            <a:ext cx="9325025" cy="6588524"/>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Shape 177"/>
        <p:cNvGrpSpPr/>
        <p:nvPr/>
      </p:nvGrpSpPr>
      <p:grpSpPr>
        <a:xfrm>
          <a:off x="0" y="0"/>
          <a:ext cx="0" cy="0"/>
          <a:chOff x="0" y="0"/>
          <a:chExt cx="0" cy="0"/>
        </a:xfrm>
      </p:grpSpPr>
      <p:pic>
        <p:nvPicPr>
          <p:cNvPr id="178" name="Google Shape;178;g363d8d5656f_0_79"/>
          <p:cNvPicPr preferRelativeResize="0"/>
          <p:nvPr/>
        </p:nvPicPr>
        <p:blipFill>
          <a:blip r:embed="rId3">
            <a:alphaModFix amt="7000"/>
          </a:blip>
          <a:stretch>
            <a:fillRect/>
          </a:stretch>
        </p:blipFill>
        <p:spPr>
          <a:xfrm>
            <a:off x="1433487" y="80625"/>
            <a:ext cx="9325025" cy="6588524"/>
          </a:xfrm>
          <a:prstGeom prst="rect">
            <a:avLst/>
          </a:prstGeom>
          <a:noFill/>
          <a:ln>
            <a:noFill/>
          </a:ln>
        </p:spPr>
      </p:pic>
      <p:pic>
        <p:nvPicPr>
          <p:cNvPr id="179" name="Google Shape;179;g363d8d5656f_0_79"/>
          <p:cNvPicPr preferRelativeResize="0"/>
          <p:nvPr/>
        </p:nvPicPr>
        <p:blipFill rotWithShape="1">
          <a:blip r:embed="rId3">
            <a:alphaModFix/>
          </a:blip>
          <a:srcRect l="34364" t="46615" r="33588" b="7529"/>
          <a:stretch/>
        </p:blipFill>
        <p:spPr>
          <a:xfrm>
            <a:off x="4637875" y="3152050"/>
            <a:ext cx="2988549" cy="3021173"/>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Shape 183"/>
        <p:cNvGrpSpPr/>
        <p:nvPr/>
      </p:nvGrpSpPr>
      <p:grpSpPr>
        <a:xfrm>
          <a:off x="0" y="0"/>
          <a:ext cx="0" cy="0"/>
          <a:chOff x="0" y="0"/>
          <a:chExt cx="0" cy="0"/>
        </a:xfrm>
      </p:grpSpPr>
      <p:pic>
        <p:nvPicPr>
          <p:cNvPr id="184" name="Google Shape;184;g363d8d5656f_0_84"/>
          <p:cNvPicPr preferRelativeResize="0"/>
          <p:nvPr/>
        </p:nvPicPr>
        <p:blipFill>
          <a:blip r:embed="rId3">
            <a:alphaModFix amt="7000"/>
          </a:blip>
          <a:stretch>
            <a:fillRect/>
          </a:stretch>
        </p:blipFill>
        <p:spPr>
          <a:xfrm>
            <a:off x="1433487" y="80625"/>
            <a:ext cx="9325025" cy="6588524"/>
          </a:xfrm>
          <a:prstGeom prst="rect">
            <a:avLst/>
          </a:prstGeom>
          <a:noFill/>
          <a:ln>
            <a:noFill/>
          </a:ln>
        </p:spPr>
      </p:pic>
      <p:pic>
        <p:nvPicPr>
          <p:cNvPr id="185" name="Google Shape;185;g363d8d5656f_0_84"/>
          <p:cNvPicPr preferRelativeResize="0"/>
          <p:nvPr/>
        </p:nvPicPr>
        <p:blipFill rotWithShape="1">
          <a:blip r:embed="rId3">
            <a:alphaModFix/>
          </a:blip>
          <a:srcRect l="34364" t="46615" r="33588" b="7529"/>
          <a:stretch/>
        </p:blipFill>
        <p:spPr>
          <a:xfrm>
            <a:off x="3535450" y="536025"/>
            <a:ext cx="5957176" cy="6022201"/>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Shape 189"/>
        <p:cNvGrpSpPr/>
        <p:nvPr/>
      </p:nvGrpSpPr>
      <p:grpSpPr>
        <a:xfrm>
          <a:off x="0" y="0"/>
          <a:ext cx="0" cy="0"/>
          <a:chOff x="0" y="0"/>
          <a:chExt cx="0" cy="0"/>
        </a:xfrm>
      </p:grpSpPr>
      <p:sp>
        <p:nvSpPr>
          <p:cNvPr id="190" name="Google Shape;190;g363d8d5656f_0_89"/>
          <p:cNvSpPr txBox="1">
            <a:spLocks noGrp="1"/>
          </p:cNvSpPr>
          <p:nvPr>
            <p:ph type="title"/>
          </p:nvPr>
        </p:nvSpPr>
        <p:spPr>
          <a:xfrm>
            <a:off x="1143000" y="1125600"/>
            <a:ext cx="9906000" cy="46068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000000"/>
              </a:buClr>
              <a:buSzPts val="4000"/>
              <a:buFont typeface="Helvetica Neue"/>
              <a:buNone/>
            </a:pPr>
            <a:r>
              <a:rPr lang="en-US" b="1">
                <a:solidFill>
                  <a:srgbClr val="000000"/>
                </a:solidFill>
                <a:latin typeface="Helvetica Neue"/>
                <a:ea typeface="Helvetica Neue"/>
                <a:cs typeface="Helvetica Neue"/>
                <a:sym typeface="Helvetica Neue"/>
              </a:rPr>
              <a:t>Should we just do as we are told by the guidelines? </a:t>
            </a:r>
            <a:endParaRPr b="1">
              <a:solidFill>
                <a:srgbClr val="000000"/>
              </a:solidFill>
              <a:latin typeface="Helvetica Neue"/>
              <a:ea typeface="Helvetica Neue"/>
              <a:cs typeface="Helvetica Neue"/>
              <a:sym typeface="Helvetica Neue"/>
            </a:endParaRPr>
          </a:p>
          <a:p>
            <a:pPr marL="0" lvl="0" indent="0" algn="l" rtl="0">
              <a:lnSpc>
                <a:spcPct val="100000"/>
              </a:lnSpc>
              <a:spcBef>
                <a:spcPts val="0"/>
              </a:spcBef>
              <a:spcAft>
                <a:spcPts val="0"/>
              </a:spcAft>
              <a:buClr>
                <a:srgbClr val="000000"/>
              </a:buClr>
              <a:buSzPts val="4000"/>
              <a:buFont typeface="Helvetica Neue"/>
              <a:buNone/>
            </a:pPr>
            <a:endParaRPr b="1">
              <a:solidFill>
                <a:srgbClr val="000000"/>
              </a:solidFill>
              <a:latin typeface="Helvetica Neue"/>
              <a:ea typeface="Helvetica Neue"/>
              <a:cs typeface="Helvetica Neue"/>
              <a:sym typeface="Helvetica Neue"/>
            </a:endParaRPr>
          </a:p>
          <a:p>
            <a:pPr marL="0" lvl="0" indent="0" algn="l" rtl="0">
              <a:lnSpc>
                <a:spcPct val="100000"/>
              </a:lnSpc>
              <a:spcBef>
                <a:spcPts val="0"/>
              </a:spcBef>
              <a:spcAft>
                <a:spcPts val="0"/>
              </a:spcAft>
              <a:buClr>
                <a:srgbClr val="000000"/>
              </a:buClr>
              <a:buSzPts val="4000"/>
              <a:buFont typeface="Helvetica Neue"/>
              <a:buNone/>
            </a:pPr>
            <a:r>
              <a:rPr lang="en-US" b="1">
                <a:solidFill>
                  <a:srgbClr val="000000"/>
                </a:solidFill>
                <a:latin typeface="Helvetica Neue"/>
                <a:ea typeface="Helvetica Neue"/>
                <a:cs typeface="Helvetica Neue"/>
                <a:sym typeface="Helvetica Neue"/>
              </a:rPr>
              <a:t>Beyond the meds, is there a role for invasive intervention in the management of Secondary MR?</a:t>
            </a:r>
            <a:endParaRPr b="1">
              <a:solidFill>
                <a:srgbClr val="000000"/>
              </a:solidFill>
              <a:latin typeface="Helvetica Neue"/>
              <a:ea typeface="Helvetica Neue"/>
              <a:cs typeface="Helvetica Neue"/>
              <a:sym typeface="Helvetica Neue"/>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0">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Shape 194"/>
        <p:cNvGrpSpPr/>
        <p:nvPr/>
      </p:nvGrpSpPr>
      <p:grpSpPr>
        <a:xfrm>
          <a:off x="0" y="0"/>
          <a:ext cx="0" cy="0"/>
          <a:chOff x="0" y="0"/>
          <a:chExt cx="0" cy="0"/>
        </a:xfrm>
      </p:grpSpPr>
      <p:sp>
        <p:nvSpPr>
          <p:cNvPr id="195" name="Google Shape;195;g363d8d5656f_0_119"/>
          <p:cNvSpPr txBox="1">
            <a:spLocks noGrp="1"/>
          </p:cNvSpPr>
          <p:nvPr>
            <p:ph type="title"/>
          </p:nvPr>
        </p:nvSpPr>
        <p:spPr>
          <a:xfrm>
            <a:off x="627500" y="627452"/>
            <a:ext cx="9906000" cy="10080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000000"/>
              </a:buClr>
              <a:buSzPts val="4000"/>
              <a:buFont typeface="Helvetica Neue"/>
              <a:buNone/>
            </a:pPr>
            <a:r>
              <a:rPr lang="en-US" b="1">
                <a:solidFill>
                  <a:srgbClr val="000000"/>
                </a:solidFill>
                <a:latin typeface="Helvetica Neue"/>
                <a:ea typeface="Helvetica Neue"/>
                <a:cs typeface="Helvetica Neue"/>
                <a:sym typeface="Helvetica Neue"/>
              </a:rPr>
              <a:t>The MITRA-FR Trial</a:t>
            </a:r>
            <a:endParaRPr b="1">
              <a:latin typeface="Helvetica Neue"/>
              <a:ea typeface="Helvetica Neue"/>
              <a:cs typeface="Helvetica Neue"/>
              <a:sym typeface="Helvetica Neue"/>
            </a:endParaRPr>
          </a:p>
        </p:txBody>
      </p:sp>
      <p:pic>
        <p:nvPicPr>
          <p:cNvPr id="196" name="Google Shape;196;g363d8d5656f_0_119"/>
          <p:cNvPicPr preferRelativeResize="0"/>
          <p:nvPr/>
        </p:nvPicPr>
        <p:blipFill>
          <a:blip r:embed="rId3">
            <a:alphaModFix/>
          </a:blip>
          <a:stretch>
            <a:fillRect/>
          </a:stretch>
        </p:blipFill>
        <p:spPr>
          <a:xfrm>
            <a:off x="152400" y="1787852"/>
            <a:ext cx="6623566" cy="4917748"/>
          </a:xfrm>
          <a:prstGeom prst="rect">
            <a:avLst/>
          </a:prstGeom>
          <a:noFill/>
          <a:ln>
            <a:noFill/>
          </a:ln>
        </p:spPr>
      </p:pic>
      <p:sp>
        <p:nvSpPr>
          <p:cNvPr id="197" name="Google Shape;197;g363d8d5656f_0_119"/>
          <p:cNvSpPr txBox="1"/>
          <p:nvPr/>
        </p:nvSpPr>
        <p:spPr>
          <a:xfrm>
            <a:off x="7380025" y="2636200"/>
            <a:ext cx="3000000" cy="24951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US" sz="1900">
                <a:solidFill>
                  <a:schemeClr val="dk1"/>
                </a:solidFill>
                <a:highlight>
                  <a:srgbClr val="FFFFFF"/>
                </a:highlight>
              </a:rPr>
              <a:t>The primary outcome of death or hospitalization for heart failure, occurred in 54.6% of the M-TEER group compared with 51.3% of the medical therapy group (p = 0.53).</a:t>
            </a:r>
            <a:endParaRPr sz="1900">
              <a:solidFill>
                <a:schemeClr val="dk1"/>
              </a:solidFill>
              <a:highlight>
                <a:srgbClr val="FFFFFF"/>
              </a:highlight>
            </a:endParaRPr>
          </a:p>
        </p:txBody>
      </p:sp>
      <p:sp>
        <p:nvSpPr>
          <p:cNvPr id="198" name="Google Shape;198;g363d8d5656f_0_119"/>
          <p:cNvSpPr/>
          <p:nvPr/>
        </p:nvSpPr>
        <p:spPr>
          <a:xfrm>
            <a:off x="9018625" y="4685500"/>
            <a:ext cx="1152600" cy="391500"/>
          </a:xfrm>
          <a:prstGeom prst="rect">
            <a:avLst/>
          </a:prstGeom>
          <a:noFill/>
          <a:ln w="1905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Play"/>
              <a:ea typeface="Play"/>
              <a:cs typeface="Play"/>
              <a:sym typeface="Play"/>
            </a:endParaRPr>
          </a:p>
        </p:txBody>
      </p:sp>
      <p:pic>
        <p:nvPicPr>
          <p:cNvPr id="199" name="Google Shape;199;g363d8d5656f_0_119"/>
          <p:cNvPicPr preferRelativeResize="0"/>
          <p:nvPr/>
        </p:nvPicPr>
        <p:blipFill>
          <a:blip r:embed="rId4">
            <a:alphaModFix/>
          </a:blip>
          <a:stretch>
            <a:fillRect/>
          </a:stretch>
        </p:blipFill>
        <p:spPr>
          <a:xfrm>
            <a:off x="5858738" y="895525"/>
            <a:ext cx="6042574" cy="47185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9"/>
                                        </p:tgtEl>
                                        <p:attrNameLst>
                                          <p:attrName>style.visibility</p:attrName>
                                        </p:attrNameLst>
                                      </p:cBhvr>
                                      <p:to>
                                        <p:strVal val="visible"/>
                                      </p:to>
                                    </p:set>
                                    <p:animEffect transition="in" filter="fade">
                                      <p:cBhvr>
                                        <p:cTn id="7" dur="1000"/>
                                        <p:tgtEl>
                                          <p:spTgt spid="19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8"/>
                                        </p:tgtEl>
                                        <p:attrNameLst>
                                          <p:attrName>style.visibility</p:attrName>
                                        </p:attrNameLst>
                                      </p:cBhvr>
                                      <p:to>
                                        <p:strVal val="visible"/>
                                      </p:to>
                                    </p:set>
                                    <p:animEffect transition="in" filter="fade">
                                      <p:cBhvr>
                                        <p:cTn id="12" dur="1000"/>
                                        <p:tgtEl>
                                          <p:spTgt spid="1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Shape 203"/>
        <p:cNvGrpSpPr/>
        <p:nvPr/>
      </p:nvGrpSpPr>
      <p:grpSpPr>
        <a:xfrm>
          <a:off x="0" y="0"/>
          <a:ext cx="0" cy="0"/>
          <a:chOff x="0" y="0"/>
          <a:chExt cx="0" cy="0"/>
        </a:xfrm>
      </p:grpSpPr>
      <p:sp>
        <p:nvSpPr>
          <p:cNvPr id="204" name="Google Shape;204;g363d8d5656f_0_94"/>
          <p:cNvSpPr txBox="1">
            <a:spLocks noGrp="1"/>
          </p:cNvSpPr>
          <p:nvPr>
            <p:ph type="title"/>
          </p:nvPr>
        </p:nvSpPr>
        <p:spPr>
          <a:xfrm>
            <a:off x="627500" y="627452"/>
            <a:ext cx="9906000" cy="10080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000000"/>
              </a:buClr>
              <a:buSzPts val="4000"/>
              <a:buFont typeface="Helvetica Neue"/>
              <a:buNone/>
            </a:pPr>
            <a:r>
              <a:rPr lang="en-US" b="1">
                <a:solidFill>
                  <a:srgbClr val="000000"/>
                </a:solidFill>
                <a:latin typeface="Helvetica Neue"/>
                <a:ea typeface="Helvetica Neue"/>
                <a:cs typeface="Helvetica Neue"/>
                <a:sym typeface="Helvetica Neue"/>
              </a:rPr>
              <a:t>The COAPT Trial</a:t>
            </a:r>
            <a:endParaRPr b="1">
              <a:latin typeface="Helvetica Neue"/>
              <a:ea typeface="Helvetica Neue"/>
              <a:cs typeface="Helvetica Neue"/>
              <a:sym typeface="Helvetica Neue"/>
            </a:endParaRPr>
          </a:p>
        </p:txBody>
      </p:sp>
      <p:pic>
        <p:nvPicPr>
          <p:cNvPr id="205" name="Google Shape;205;g363d8d5656f_0_94"/>
          <p:cNvPicPr preferRelativeResize="0"/>
          <p:nvPr/>
        </p:nvPicPr>
        <p:blipFill>
          <a:blip r:embed="rId3">
            <a:alphaModFix/>
          </a:blip>
          <a:stretch>
            <a:fillRect/>
          </a:stretch>
        </p:blipFill>
        <p:spPr>
          <a:xfrm>
            <a:off x="380775" y="1819225"/>
            <a:ext cx="5542576" cy="4310901"/>
          </a:xfrm>
          <a:prstGeom prst="rect">
            <a:avLst/>
          </a:prstGeom>
          <a:noFill/>
          <a:ln>
            <a:noFill/>
          </a:ln>
        </p:spPr>
      </p:pic>
      <p:pic>
        <p:nvPicPr>
          <p:cNvPr id="206" name="Google Shape;206;g363d8d5656f_0_94"/>
          <p:cNvPicPr preferRelativeResize="0"/>
          <p:nvPr/>
        </p:nvPicPr>
        <p:blipFill>
          <a:blip r:embed="rId4">
            <a:alphaModFix/>
          </a:blip>
          <a:stretch>
            <a:fillRect/>
          </a:stretch>
        </p:blipFill>
        <p:spPr>
          <a:xfrm>
            <a:off x="6213947" y="1787850"/>
            <a:ext cx="5825653" cy="4342275"/>
          </a:xfrm>
          <a:prstGeom prst="rect">
            <a:avLst/>
          </a:prstGeom>
          <a:noFill/>
          <a:ln>
            <a:noFill/>
          </a:ln>
        </p:spPr>
      </p:pic>
      <p:sp>
        <p:nvSpPr>
          <p:cNvPr id="207" name="Google Shape;207;g363d8d5656f_0_94"/>
          <p:cNvSpPr txBox="1"/>
          <p:nvPr/>
        </p:nvSpPr>
        <p:spPr>
          <a:xfrm>
            <a:off x="380775" y="6179750"/>
            <a:ext cx="55101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a:solidFill>
                  <a:schemeClr val="dk1"/>
                </a:solidFill>
                <a:highlight>
                  <a:srgbClr val="FFFFFF"/>
                </a:highlight>
              </a:rPr>
              <a:t>HF hospitalization at 24 months for MitraClip + GDMT vs. GDMT, was 35.8% vs. 67.9%</a:t>
            </a:r>
            <a:endParaRPr/>
          </a:p>
        </p:txBody>
      </p:sp>
      <p:pic>
        <p:nvPicPr>
          <p:cNvPr id="208" name="Google Shape;208;g363d8d5656f_0_94"/>
          <p:cNvPicPr preferRelativeResize="0"/>
          <p:nvPr/>
        </p:nvPicPr>
        <p:blipFill>
          <a:blip r:embed="rId5">
            <a:alphaModFix/>
          </a:blip>
          <a:stretch>
            <a:fillRect/>
          </a:stretch>
        </p:blipFill>
        <p:spPr>
          <a:xfrm>
            <a:off x="5478825" y="887900"/>
            <a:ext cx="6318375" cy="487100"/>
          </a:xfrm>
          <a:prstGeom prst="rect">
            <a:avLst/>
          </a:prstGeom>
          <a:noFill/>
          <a:ln>
            <a:noFill/>
          </a:ln>
        </p:spPr>
      </p:pic>
      <p:sp>
        <p:nvSpPr>
          <p:cNvPr id="209" name="Google Shape;209;g363d8d5656f_0_94"/>
          <p:cNvSpPr/>
          <p:nvPr/>
        </p:nvSpPr>
        <p:spPr>
          <a:xfrm>
            <a:off x="2889125" y="4359225"/>
            <a:ext cx="2551500" cy="391500"/>
          </a:xfrm>
          <a:prstGeom prst="rect">
            <a:avLst/>
          </a:prstGeom>
          <a:noFill/>
          <a:ln w="1905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Play"/>
              <a:ea typeface="Play"/>
              <a:cs typeface="Play"/>
              <a:sym typeface="Play"/>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8"/>
                                        </p:tgtEl>
                                        <p:attrNameLst>
                                          <p:attrName>style.visibility</p:attrName>
                                        </p:attrNameLst>
                                      </p:cBhvr>
                                      <p:to>
                                        <p:strVal val="visible"/>
                                      </p:to>
                                    </p:set>
                                    <p:animEffect transition="in" filter="fade">
                                      <p:cBhvr>
                                        <p:cTn id="7" dur="1000"/>
                                        <p:tgtEl>
                                          <p:spTgt spid="208"/>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05"/>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207"/>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09"/>
                                        </p:tgtEl>
                                        <p:attrNameLst>
                                          <p:attrName>style.visibility</p:attrName>
                                        </p:attrNameLst>
                                      </p:cBhvr>
                                      <p:to>
                                        <p:strVal val="visible"/>
                                      </p:to>
                                    </p:set>
                                    <p:animEffect transition="in" filter="fade">
                                      <p:cBhvr>
                                        <p:cTn id="20" dur="1000"/>
                                        <p:tgtEl>
                                          <p:spTgt spid="209"/>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0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Shape 213"/>
        <p:cNvGrpSpPr/>
        <p:nvPr/>
      </p:nvGrpSpPr>
      <p:grpSpPr>
        <a:xfrm>
          <a:off x="0" y="0"/>
          <a:ext cx="0" cy="0"/>
          <a:chOff x="0" y="0"/>
          <a:chExt cx="0" cy="0"/>
        </a:xfrm>
      </p:grpSpPr>
      <p:sp>
        <p:nvSpPr>
          <p:cNvPr id="214" name="Google Shape;214;g363d8d5656f_0_111"/>
          <p:cNvSpPr txBox="1">
            <a:spLocks noGrp="1"/>
          </p:cNvSpPr>
          <p:nvPr>
            <p:ph type="title"/>
          </p:nvPr>
        </p:nvSpPr>
        <p:spPr>
          <a:xfrm>
            <a:off x="627500" y="627452"/>
            <a:ext cx="9906000" cy="10080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000000"/>
              </a:buClr>
              <a:buSzPts val="4000"/>
              <a:buFont typeface="Helvetica Neue"/>
              <a:buNone/>
            </a:pPr>
            <a:r>
              <a:rPr lang="en-US" b="1">
                <a:solidFill>
                  <a:srgbClr val="000000"/>
                </a:solidFill>
                <a:latin typeface="Helvetica Neue"/>
                <a:ea typeface="Helvetica Neue"/>
                <a:cs typeface="Helvetica Neue"/>
                <a:sym typeface="Helvetica Neue"/>
              </a:rPr>
              <a:t>The COAPT Trial</a:t>
            </a:r>
            <a:endParaRPr b="1">
              <a:latin typeface="Helvetica Neue"/>
              <a:ea typeface="Helvetica Neue"/>
              <a:cs typeface="Helvetica Neue"/>
              <a:sym typeface="Helvetica Neue"/>
            </a:endParaRPr>
          </a:p>
        </p:txBody>
      </p:sp>
      <p:pic>
        <p:nvPicPr>
          <p:cNvPr id="215" name="Google Shape;215;g363d8d5656f_0_111"/>
          <p:cNvPicPr preferRelativeResize="0"/>
          <p:nvPr/>
        </p:nvPicPr>
        <p:blipFill>
          <a:blip r:embed="rId3">
            <a:alphaModFix/>
          </a:blip>
          <a:stretch>
            <a:fillRect/>
          </a:stretch>
        </p:blipFill>
        <p:spPr>
          <a:xfrm>
            <a:off x="890813" y="1436225"/>
            <a:ext cx="9379374" cy="5275900"/>
          </a:xfrm>
          <a:prstGeom prst="rect">
            <a:avLst/>
          </a:prstGeom>
          <a:noFill/>
          <a:ln>
            <a:noFill/>
          </a:ln>
        </p:spPr>
      </p:pic>
      <p:sp>
        <p:nvSpPr>
          <p:cNvPr id="216" name="Google Shape;216;g363d8d5656f_0_111"/>
          <p:cNvSpPr/>
          <p:nvPr/>
        </p:nvSpPr>
        <p:spPr>
          <a:xfrm>
            <a:off x="2660750" y="3282575"/>
            <a:ext cx="2551500" cy="391500"/>
          </a:xfrm>
          <a:prstGeom prst="rect">
            <a:avLst/>
          </a:prstGeom>
          <a:noFill/>
          <a:ln w="1905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Play"/>
              <a:ea typeface="Play"/>
              <a:cs typeface="Play"/>
              <a:sym typeface="Play"/>
            </a:endParaRPr>
          </a:p>
        </p:txBody>
      </p:sp>
      <p:sp>
        <p:nvSpPr>
          <p:cNvPr id="217" name="Google Shape;217;g363d8d5656f_0_111"/>
          <p:cNvSpPr/>
          <p:nvPr/>
        </p:nvSpPr>
        <p:spPr>
          <a:xfrm>
            <a:off x="6930550" y="2891075"/>
            <a:ext cx="2551500" cy="391500"/>
          </a:xfrm>
          <a:prstGeom prst="rect">
            <a:avLst/>
          </a:prstGeom>
          <a:noFill/>
          <a:ln w="1905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Play"/>
              <a:ea typeface="Play"/>
              <a:cs typeface="Play"/>
              <a:sym typeface="Play"/>
            </a:endParaRPr>
          </a:p>
        </p:txBody>
      </p:sp>
      <p:pic>
        <p:nvPicPr>
          <p:cNvPr id="218" name="Google Shape;218;g363d8d5656f_0_111"/>
          <p:cNvPicPr preferRelativeResize="0"/>
          <p:nvPr/>
        </p:nvPicPr>
        <p:blipFill>
          <a:blip r:embed="rId4">
            <a:alphaModFix/>
          </a:blip>
          <a:stretch>
            <a:fillRect/>
          </a:stretch>
        </p:blipFill>
        <p:spPr>
          <a:xfrm>
            <a:off x="5478825" y="887900"/>
            <a:ext cx="6318375" cy="4871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16"/>
                                        </p:tgtEl>
                                        <p:attrNameLst>
                                          <p:attrName>style.visibility</p:attrName>
                                        </p:attrNameLst>
                                      </p:cBhvr>
                                      <p:to>
                                        <p:strVal val="visible"/>
                                      </p:to>
                                    </p:set>
                                    <p:anim calcmode="lin" valueType="num">
                                      <p:cBhvr additive="base">
                                        <p:cTn id="7" dur="1000"/>
                                        <p:tgtEl>
                                          <p:spTgt spid="216"/>
                                        </p:tgtEl>
                                        <p:attrNameLst>
                                          <p:attrName>ppt_x</p:attrName>
                                        </p:attrNameLst>
                                      </p:cBhvr>
                                      <p:tavLst>
                                        <p:tav tm="0">
                                          <p:val>
                                            <p:strVal val="#ppt_x-1"/>
                                          </p:val>
                                        </p:tav>
                                        <p:tav tm="100000">
                                          <p:val>
                                            <p:strVal val="#ppt_x"/>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217"/>
                                        </p:tgtEl>
                                        <p:attrNameLst>
                                          <p:attrName>style.visibility</p:attrName>
                                        </p:attrNameLst>
                                      </p:cBhvr>
                                      <p:to>
                                        <p:strVal val="visible"/>
                                      </p:to>
                                    </p:set>
                                    <p:anim calcmode="lin" valueType="num">
                                      <p:cBhvr additive="base">
                                        <p:cTn id="12" dur="1600"/>
                                        <p:tgtEl>
                                          <p:spTgt spid="217"/>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Shape 105"/>
        <p:cNvGrpSpPr/>
        <p:nvPr/>
      </p:nvGrpSpPr>
      <p:grpSpPr>
        <a:xfrm>
          <a:off x="0" y="0"/>
          <a:ext cx="0" cy="0"/>
          <a:chOff x="0" y="0"/>
          <a:chExt cx="0" cy="0"/>
        </a:xfrm>
      </p:grpSpPr>
      <p:sp>
        <p:nvSpPr>
          <p:cNvPr id="106" name="Google Shape;106;p2"/>
          <p:cNvSpPr txBox="1">
            <a:spLocks noGrp="1"/>
          </p:cNvSpPr>
          <p:nvPr>
            <p:ph type="title"/>
          </p:nvPr>
        </p:nvSpPr>
        <p:spPr>
          <a:xfrm>
            <a:off x="627500" y="627452"/>
            <a:ext cx="9906000" cy="10080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000000"/>
              </a:buClr>
              <a:buSzPts val="4000"/>
              <a:buFont typeface="Helvetica Neue"/>
              <a:buNone/>
            </a:pPr>
            <a:r>
              <a:rPr lang="en-US" b="1">
                <a:solidFill>
                  <a:srgbClr val="000000"/>
                </a:solidFill>
                <a:latin typeface="Helvetica Neue"/>
                <a:ea typeface="Helvetica Neue"/>
                <a:cs typeface="Helvetica Neue"/>
                <a:sym typeface="Helvetica Neue"/>
              </a:rPr>
              <a:t>Disclosures</a:t>
            </a:r>
            <a:endParaRPr b="1">
              <a:latin typeface="Helvetica Neue"/>
              <a:ea typeface="Helvetica Neue"/>
              <a:cs typeface="Helvetica Neue"/>
              <a:sym typeface="Helvetica Neue"/>
            </a:endParaRPr>
          </a:p>
        </p:txBody>
      </p:sp>
      <p:sp>
        <p:nvSpPr>
          <p:cNvPr id="107" name="Google Shape;107;p2"/>
          <p:cNvSpPr txBox="1">
            <a:spLocks noGrp="1"/>
          </p:cNvSpPr>
          <p:nvPr>
            <p:ph type="body" idx="1"/>
          </p:nvPr>
        </p:nvSpPr>
        <p:spPr>
          <a:xfrm>
            <a:off x="756375" y="1776050"/>
            <a:ext cx="10497900" cy="4229100"/>
          </a:xfrm>
          <a:prstGeom prst="rect">
            <a:avLst/>
          </a:prstGeom>
          <a:noFill/>
          <a:ln>
            <a:noFill/>
          </a:ln>
        </p:spPr>
        <p:txBody>
          <a:bodyPr spcFirstLastPara="1" wrap="square" lIns="91425" tIns="45700" rIns="91425" bIns="45700" anchor="t" anchorCtr="0">
            <a:normAutofit/>
          </a:bodyPr>
          <a:lstStyle/>
          <a:p>
            <a:pPr marL="228600" lvl="0" indent="-254000" algn="l" rtl="0">
              <a:lnSpc>
                <a:spcPct val="120000"/>
              </a:lnSpc>
              <a:spcBef>
                <a:spcPts val="1000"/>
              </a:spcBef>
              <a:spcAft>
                <a:spcPts val="0"/>
              </a:spcAft>
              <a:buClr>
                <a:srgbClr val="000000"/>
              </a:buClr>
              <a:buSzPts val="2400"/>
              <a:buFont typeface="Helvetica Neue"/>
              <a:buChar char="•"/>
            </a:pPr>
            <a:r>
              <a:rPr lang="en-US" sz="2400">
                <a:solidFill>
                  <a:srgbClr val="000000"/>
                </a:solidFill>
                <a:latin typeface="Helvetica Neue"/>
                <a:ea typeface="Helvetica Neue"/>
                <a:cs typeface="Helvetica Neue"/>
                <a:sym typeface="Helvetica Neue"/>
              </a:rPr>
              <a:t>Neither the planners nor the speakers disclosed relevant financial relationships with ineligible companies.</a:t>
            </a:r>
            <a:endParaRPr sz="2400">
              <a:latin typeface="Helvetica Neue"/>
              <a:ea typeface="Helvetica Neue"/>
              <a:cs typeface="Helvetica Neue"/>
              <a:sym typeface="Helvetica Neue"/>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Shape 222"/>
        <p:cNvGrpSpPr/>
        <p:nvPr/>
      </p:nvGrpSpPr>
      <p:grpSpPr>
        <a:xfrm>
          <a:off x="0" y="0"/>
          <a:ext cx="0" cy="0"/>
          <a:chOff x="0" y="0"/>
          <a:chExt cx="0" cy="0"/>
        </a:xfrm>
      </p:grpSpPr>
      <p:pic>
        <p:nvPicPr>
          <p:cNvPr id="223" name="Google Shape;223;g363d8d5656f_0_99"/>
          <p:cNvPicPr preferRelativeResize="0"/>
          <p:nvPr/>
        </p:nvPicPr>
        <p:blipFill>
          <a:blip r:embed="rId3">
            <a:alphaModFix/>
          </a:blip>
          <a:stretch>
            <a:fillRect/>
          </a:stretch>
        </p:blipFill>
        <p:spPr>
          <a:xfrm>
            <a:off x="819850" y="243750"/>
            <a:ext cx="10552293" cy="6553200"/>
          </a:xfrm>
          <a:prstGeom prst="rect">
            <a:avLst/>
          </a:prstGeom>
          <a:noFill/>
          <a:ln>
            <a:noFill/>
          </a:ln>
        </p:spPr>
      </p:pic>
      <p:cxnSp>
        <p:nvCxnSpPr>
          <p:cNvPr id="224" name="Google Shape;224;g363d8d5656f_0_99"/>
          <p:cNvCxnSpPr/>
          <p:nvPr/>
        </p:nvCxnSpPr>
        <p:spPr>
          <a:xfrm>
            <a:off x="2973950" y="3308675"/>
            <a:ext cx="2858400" cy="0"/>
          </a:xfrm>
          <a:prstGeom prst="straightConnector1">
            <a:avLst/>
          </a:prstGeom>
          <a:noFill/>
          <a:ln w="38100" cap="flat" cmpd="sng">
            <a:solidFill>
              <a:srgbClr val="FF0000"/>
            </a:solidFill>
            <a:prstDash val="solid"/>
            <a:round/>
            <a:headEnd type="none" w="med" len="med"/>
            <a:tailEnd type="none" w="med" len="med"/>
          </a:ln>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4"/>
                                        </p:tgtEl>
                                        <p:attrNameLst>
                                          <p:attrName>style.visibility</p:attrName>
                                        </p:attrNameLst>
                                      </p:cBhvr>
                                      <p:to>
                                        <p:strVal val="visible"/>
                                      </p:to>
                                    </p:set>
                                    <p:animEffect transition="in" filter="fade">
                                      <p:cBhvr>
                                        <p:cTn id="7" dur="1000"/>
                                        <p:tgtEl>
                                          <p:spTgt spid="2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Shape 228"/>
        <p:cNvGrpSpPr/>
        <p:nvPr/>
      </p:nvGrpSpPr>
      <p:grpSpPr>
        <a:xfrm>
          <a:off x="0" y="0"/>
          <a:ext cx="0" cy="0"/>
          <a:chOff x="0" y="0"/>
          <a:chExt cx="0" cy="0"/>
        </a:xfrm>
      </p:grpSpPr>
      <p:sp>
        <p:nvSpPr>
          <p:cNvPr id="229" name="Google Shape;229;g363d8d5656f_0_147"/>
          <p:cNvSpPr txBox="1">
            <a:spLocks noGrp="1"/>
          </p:cNvSpPr>
          <p:nvPr>
            <p:ph type="title"/>
          </p:nvPr>
        </p:nvSpPr>
        <p:spPr>
          <a:xfrm>
            <a:off x="1143000" y="1125600"/>
            <a:ext cx="9906000" cy="46068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000000"/>
              </a:buClr>
              <a:buSzPts val="4000"/>
              <a:buFont typeface="Helvetica Neue"/>
              <a:buNone/>
            </a:pPr>
            <a:r>
              <a:rPr lang="en-US" b="1">
                <a:solidFill>
                  <a:srgbClr val="000000"/>
                </a:solidFill>
                <a:latin typeface="Helvetica Neue"/>
                <a:ea typeface="Helvetica Neue"/>
                <a:cs typeface="Helvetica Neue"/>
                <a:sym typeface="Helvetica Neue"/>
              </a:rPr>
              <a:t>Two Landmark trials essentially evaluated the same question but gave different answers.</a:t>
            </a:r>
            <a:endParaRPr b="1">
              <a:solidFill>
                <a:srgbClr val="000000"/>
              </a:solidFill>
              <a:latin typeface="Helvetica Neue"/>
              <a:ea typeface="Helvetica Neue"/>
              <a:cs typeface="Helvetica Neue"/>
              <a:sym typeface="Helvetica Neue"/>
            </a:endParaRPr>
          </a:p>
          <a:p>
            <a:pPr marL="0" lvl="0" indent="0" algn="l" rtl="0">
              <a:lnSpc>
                <a:spcPct val="100000"/>
              </a:lnSpc>
              <a:spcBef>
                <a:spcPts val="0"/>
              </a:spcBef>
              <a:spcAft>
                <a:spcPts val="0"/>
              </a:spcAft>
              <a:buClr>
                <a:srgbClr val="000000"/>
              </a:buClr>
              <a:buSzPts val="4000"/>
              <a:buFont typeface="Helvetica Neue"/>
              <a:buNone/>
            </a:pPr>
            <a:endParaRPr b="1">
              <a:solidFill>
                <a:srgbClr val="000000"/>
              </a:solidFill>
              <a:latin typeface="Helvetica Neue"/>
              <a:ea typeface="Helvetica Neue"/>
              <a:cs typeface="Helvetica Neue"/>
              <a:sym typeface="Helvetica Neue"/>
            </a:endParaRPr>
          </a:p>
          <a:p>
            <a:pPr marL="0" lvl="0" indent="0" algn="l" rtl="0">
              <a:lnSpc>
                <a:spcPct val="100000"/>
              </a:lnSpc>
              <a:spcBef>
                <a:spcPts val="0"/>
              </a:spcBef>
              <a:spcAft>
                <a:spcPts val="0"/>
              </a:spcAft>
              <a:buClr>
                <a:srgbClr val="000000"/>
              </a:buClr>
              <a:buSzPts val="4000"/>
              <a:buFont typeface="Helvetica Neue"/>
              <a:buNone/>
            </a:pPr>
            <a:r>
              <a:rPr lang="en-US" b="1">
                <a:solidFill>
                  <a:srgbClr val="000000"/>
                </a:solidFill>
                <a:latin typeface="Helvetica Neue"/>
                <a:ea typeface="Helvetica Neue"/>
                <a:cs typeface="Helvetica Neue"/>
                <a:sym typeface="Helvetica Neue"/>
              </a:rPr>
              <a:t>We need another trial!</a:t>
            </a:r>
            <a:endParaRPr b="1">
              <a:solidFill>
                <a:srgbClr val="000000"/>
              </a:solidFill>
              <a:latin typeface="Helvetica Neue"/>
              <a:ea typeface="Helvetica Neue"/>
              <a:cs typeface="Helvetica Neue"/>
              <a:sym typeface="Helvetica Neue"/>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Shape 233"/>
        <p:cNvGrpSpPr/>
        <p:nvPr/>
      </p:nvGrpSpPr>
      <p:grpSpPr>
        <a:xfrm>
          <a:off x="0" y="0"/>
          <a:ext cx="0" cy="0"/>
          <a:chOff x="0" y="0"/>
          <a:chExt cx="0" cy="0"/>
        </a:xfrm>
      </p:grpSpPr>
      <p:sp>
        <p:nvSpPr>
          <p:cNvPr id="234" name="Google Shape;234;g363d8d5656f_0_131"/>
          <p:cNvSpPr txBox="1">
            <a:spLocks noGrp="1"/>
          </p:cNvSpPr>
          <p:nvPr>
            <p:ph type="title"/>
          </p:nvPr>
        </p:nvSpPr>
        <p:spPr>
          <a:xfrm>
            <a:off x="627500" y="627452"/>
            <a:ext cx="9906000" cy="10080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000000"/>
              </a:buClr>
              <a:buSzPts val="4000"/>
              <a:buFont typeface="Helvetica Neue"/>
              <a:buNone/>
            </a:pPr>
            <a:r>
              <a:rPr lang="en-US" b="1">
                <a:solidFill>
                  <a:srgbClr val="000000"/>
                </a:solidFill>
                <a:latin typeface="Helvetica Neue"/>
                <a:ea typeface="Helvetica Neue"/>
                <a:cs typeface="Helvetica Neue"/>
                <a:sym typeface="Helvetica Neue"/>
              </a:rPr>
              <a:t>The RESHAPE-HF2 Trial</a:t>
            </a:r>
            <a:endParaRPr b="1">
              <a:latin typeface="Helvetica Neue"/>
              <a:ea typeface="Helvetica Neue"/>
              <a:cs typeface="Helvetica Neue"/>
              <a:sym typeface="Helvetica Neue"/>
            </a:endParaRPr>
          </a:p>
        </p:txBody>
      </p:sp>
      <p:sp>
        <p:nvSpPr>
          <p:cNvPr id="235" name="Google Shape;235;g363d8d5656f_0_131"/>
          <p:cNvSpPr txBox="1">
            <a:spLocks noGrp="1"/>
          </p:cNvSpPr>
          <p:nvPr>
            <p:ph type="body" idx="1"/>
          </p:nvPr>
        </p:nvSpPr>
        <p:spPr>
          <a:xfrm>
            <a:off x="756375" y="1776050"/>
            <a:ext cx="10497900" cy="1787100"/>
          </a:xfrm>
          <a:prstGeom prst="rect">
            <a:avLst/>
          </a:prstGeom>
          <a:noFill/>
          <a:ln>
            <a:noFill/>
          </a:ln>
        </p:spPr>
        <p:txBody>
          <a:bodyPr spcFirstLastPara="1" wrap="square" lIns="91425" tIns="45700" rIns="91425" bIns="45700" anchor="t" anchorCtr="0">
            <a:noAutofit/>
          </a:bodyPr>
          <a:lstStyle/>
          <a:p>
            <a:pPr marL="457200" lvl="0" indent="-383540" algn="l" rtl="0">
              <a:lnSpc>
                <a:spcPct val="110000"/>
              </a:lnSpc>
              <a:spcBef>
                <a:spcPts val="1000"/>
              </a:spcBef>
              <a:spcAft>
                <a:spcPts val="0"/>
              </a:spcAft>
              <a:buClr>
                <a:schemeClr val="dk1"/>
              </a:buClr>
              <a:buSzPts val="2440"/>
              <a:buFont typeface="Helvetica Neue"/>
              <a:buChar char="•"/>
            </a:pPr>
            <a:r>
              <a:rPr lang="en-US" sz="2440">
                <a:solidFill>
                  <a:schemeClr val="dk1"/>
                </a:solidFill>
                <a:latin typeface="Helvetica Neue"/>
                <a:ea typeface="Helvetica Neue"/>
                <a:cs typeface="Helvetica Neue"/>
                <a:sym typeface="Helvetica Neue"/>
              </a:rPr>
              <a:t> </a:t>
            </a:r>
            <a:r>
              <a:rPr lang="en-US" sz="2440" b="1">
                <a:solidFill>
                  <a:schemeClr val="dk1"/>
                </a:solidFill>
                <a:latin typeface="Helvetica Neue"/>
                <a:ea typeface="Helvetica Neue"/>
                <a:cs typeface="Helvetica Neue"/>
                <a:sym typeface="Helvetica Neue"/>
              </a:rPr>
              <a:t>Objective</a:t>
            </a:r>
            <a:r>
              <a:rPr lang="en-US" sz="2440">
                <a:solidFill>
                  <a:schemeClr val="dk1"/>
                </a:solidFill>
                <a:latin typeface="Helvetica Neue"/>
                <a:ea typeface="Helvetica Neue"/>
                <a:cs typeface="Helvetica Neue"/>
                <a:sym typeface="Helvetica Neue"/>
              </a:rPr>
              <a:t>: Evaluate the safety and efficacy of mitral transcatheter edge-to-edge repair (M-TEER) with MitraClip plus guideline-directed medical therapy (GDMT) vs. GDMT alone in symptomatic HF patients with moderate-to-severe FMR.</a:t>
            </a:r>
            <a:endParaRPr sz="2440">
              <a:solidFill>
                <a:schemeClr val="dk1"/>
              </a:solidFill>
              <a:latin typeface="Helvetica Neue"/>
              <a:ea typeface="Helvetica Neue"/>
              <a:cs typeface="Helvetica Neue"/>
              <a:sym typeface="Helvetica Neue"/>
            </a:endParaRPr>
          </a:p>
          <a:p>
            <a:pPr marL="457200" lvl="0" indent="0" algn="l" rtl="0">
              <a:lnSpc>
                <a:spcPct val="110000"/>
              </a:lnSpc>
              <a:spcBef>
                <a:spcPts val="1000"/>
              </a:spcBef>
              <a:spcAft>
                <a:spcPts val="0"/>
              </a:spcAft>
              <a:buNone/>
            </a:pPr>
            <a:endParaRPr sz="2440">
              <a:solidFill>
                <a:schemeClr val="dk1"/>
              </a:solidFill>
              <a:latin typeface="Helvetica Neue"/>
              <a:ea typeface="Helvetica Neue"/>
              <a:cs typeface="Helvetica Neue"/>
              <a:sym typeface="Helvetica Neue"/>
            </a:endParaRPr>
          </a:p>
          <a:p>
            <a:pPr marL="0" lvl="0" indent="0" algn="l" rtl="0">
              <a:lnSpc>
                <a:spcPct val="110000"/>
              </a:lnSpc>
              <a:spcBef>
                <a:spcPts val="1000"/>
              </a:spcBef>
              <a:spcAft>
                <a:spcPts val="0"/>
              </a:spcAft>
              <a:buSzPts val="935"/>
              <a:buNone/>
            </a:pPr>
            <a:endParaRPr sz="2440">
              <a:solidFill>
                <a:schemeClr val="dk1"/>
              </a:solidFill>
              <a:latin typeface="Helvetica Neue"/>
              <a:ea typeface="Helvetica Neue"/>
              <a:cs typeface="Helvetica Neue"/>
              <a:sym typeface="Helvetica Neue"/>
            </a:endParaRPr>
          </a:p>
        </p:txBody>
      </p:sp>
      <p:pic>
        <p:nvPicPr>
          <p:cNvPr id="236" name="Google Shape;236;g363d8d5656f_0_131"/>
          <p:cNvPicPr preferRelativeResize="0"/>
          <p:nvPr/>
        </p:nvPicPr>
        <p:blipFill>
          <a:blip r:embed="rId3">
            <a:alphaModFix amt="12000"/>
          </a:blip>
          <a:stretch>
            <a:fillRect/>
          </a:stretch>
        </p:blipFill>
        <p:spPr>
          <a:xfrm>
            <a:off x="2131288" y="3506750"/>
            <a:ext cx="7748075" cy="327125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Shape 240"/>
        <p:cNvGrpSpPr/>
        <p:nvPr/>
      </p:nvGrpSpPr>
      <p:grpSpPr>
        <a:xfrm>
          <a:off x="0" y="0"/>
          <a:ext cx="0" cy="0"/>
          <a:chOff x="0" y="0"/>
          <a:chExt cx="0" cy="0"/>
        </a:xfrm>
      </p:grpSpPr>
      <p:sp>
        <p:nvSpPr>
          <p:cNvPr id="241" name="Google Shape;241;g363d8d5656f_0_153"/>
          <p:cNvSpPr txBox="1">
            <a:spLocks noGrp="1"/>
          </p:cNvSpPr>
          <p:nvPr>
            <p:ph type="title"/>
          </p:nvPr>
        </p:nvSpPr>
        <p:spPr>
          <a:xfrm>
            <a:off x="627500" y="627452"/>
            <a:ext cx="9906000" cy="10080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000000"/>
              </a:buClr>
              <a:buSzPts val="4000"/>
              <a:buFont typeface="Helvetica Neue"/>
              <a:buNone/>
            </a:pPr>
            <a:r>
              <a:rPr lang="en-US" b="1">
                <a:solidFill>
                  <a:srgbClr val="000000"/>
                </a:solidFill>
                <a:latin typeface="Helvetica Neue"/>
                <a:ea typeface="Helvetica Neue"/>
                <a:cs typeface="Helvetica Neue"/>
                <a:sym typeface="Helvetica Neue"/>
              </a:rPr>
              <a:t>Trial Design</a:t>
            </a:r>
            <a:endParaRPr b="1">
              <a:latin typeface="Helvetica Neue"/>
              <a:ea typeface="Helvetica Neue"/>
              <a:cs typeface="Helvetica Neue"/>
              <a:sym typeface="Helvetica Neue"/>
            </a:endParaRPr>
          </a:p>
        </p:txBody>
      </p:sp>
      <p:sp>
        <p:nvSpPr>
          <p:cNvPr id="242" name="Google Shape;242;g363d8d5656f_0_153"/>
          <p:cNvSpPr txBox="1">
            <a:spLocks noGrp="1"/>
          </p:cNvSpPr>
          <p:nvPr>
            <p:ph type="body" idx="1"/>
          </p:nvPr>
        </p:nvSpPr>
        <p:spPr>
          <a:xfrm>
            <a:off x="756375" y="1776050"/>
            <a:ext cx="10497900" cy="4229100"/>
          </a:xfrm>
          <a:prstGeom prst="rect">
            <a:avLst/>
          </a:prstGeom>
          <a:noFill/>
          <a:ln>
            <a:noFill/>
          </a:ln>
        </p:spPr>
        <p:txBody>
          <a:bodyPr spcFirstLastPara="1" wrap="square" lIns="91425" tIns="45700" rIns="91425" bIns="45700" anchor="t" anchorCtr="0">
            <a:noAutofit/>
          </a:bodyPr>
          <a:lstStyle/>
          <a:p>
            <a:pPr marL="457200" lvl="0" indent="-383540" algn="l" rtl="0">
              <a:lnSpc>
                <a:spcPct val="110000"/>
              </a:lnSpc>
              <a:spcBef>
                <a:spcPts val="1000"/>
              </a:spcBef>
              <a:spcAft>
                <a:spcPts val="0"/>
              </a:spcAft>
              <a:buClr>
                <a:schemeClr val="dk1"/>
              </a:buClr>
              <a:buSzPts val="2440"/>
              <a:buFont typeface="Helvetica Neue"/>
              <a:buChar char="•"/>
            </a:pPr>
            <a:r>
              <a:rPr lang="en-US" sz="2440" b="1">
                <a:solidFill>
                  <a:schemeClr val="dk1"/>
                </a:solidFill>
                <a:latin typeface="Helvetica Neue"/>
                <a:ea typeface="Helvetica Neue"/>
                <a:cs typeface="Helvetica Neue"/>
                <a:sym typeface="Helvetica Neue"/>
              </a:rPr>
              <a:t>Study Type</a:t>
            </a:r>
            <a:r>
              <a:rPr lang="en-US" sz="2440">
                <a:solidFill>
                  <a:schemeClr val="dk1"/>
                </a:solidFill>
                <a:latin typeface="Helvetica Neue"/>
                <a:ea typeface="Helvetica Neue"/>
                <a:cs typeface="Helvetica Neue"/>
                <a:sym typeface="Helvetica Neue"/>
              </a:rPr>
              <a:t>: Prospective, randomized, open-label, multicenter trial.</a:t>
            </a:r>
            <a:endParaRPr sz="2440">
              <a:solidFill>
                <a:schemeClr val="dk1"/>
              </a:solidFill>
              <a:latin typeface="Helvetica Neue"/>
              <a:ea typeface="Helvetica Neue"/>
              <a:cs typeface="Helvetica Neue"/>
              <a:sym typeface="Helvetica Neue"/>
            </a:endParaRPr>
          </a:p>
          <a:p>
            <a:pPr marL="457200" lvl="0" indent="-383540" algn="l" rtl="0">
              <a:lnSpc>
                <a:spcPct val="110000"/>
              </a:lnSpc>
              <a:spcBef>
                <a:spcPts val="1000"/>
              </a:spcBef>
              <a:spcAft>
                <a:spcPts val="0"/>
              </a:spcAft>
              <a:buClr>
                <a:schemeClr val="dk1"/>
              </a:buClr>
              <a:buSzPts val="2440"/>
              <a:buFont typeface="Helvetica Neue"/>
              <a:buChar char="•"/>
            </a:pPr>
            <a:r>
              <a:rPr lang="en-US" sz="2440" b="1">
                <a:solidFill>
                  <a:schemeClr val="dk1"/>
                </a:solidFill>
                <a:latin typeface="Helvetica Neue"/>
                <a:ea typeface="Helvetica Neue"/>
                <a:cs typeface="Helvetica Neue"/>
                <a:sym typeface="Helvetica Neue"/>
              </a:rPr>
              <a:t>Location</a:t>
            </a:r>
            <a:r>
              <a:rPr lang="en-US" sz="2440">
                <a:solidFill>
                  <a:schemeClr val="dk1"/>
                </a:solidFill>
                <a:latin typeface="Helvetica Neue"/>
                <a:ea typeface="Helvetica Neue"/>
                <a:cs typeface="Helvetica Neue"/>
                <a:sym typeface="Helvetica Neue"/>
              </a:rPr>
              <a:t>: 30 sites across 9 countries (e.g., Germany, Poland).</a:t>
            </a:r>
            <a:endParaRPr sz="2440">
              <a:solidFill>
                <a:schemeClr val="dk1"/>
              </a:solidFill>
              <a:latin typeface="Helvetica Neue"/>
              <a:ea typeface="Helvetica Neue"/>
              <a:cs typeface="Helvetica Neue"/>
              <a:sym typeface="Helvetica Neue"/>
            </a:endParaRPr>
          </a:p>
          <a:p>
            <a:pPr marL="457200" lvl="0" indent="-383540" algn="l" rtl="0">
              <a:lnSpc>
                <a:spcPct val="110000"/>
              </a:lnSpc>
              <a:spcBef>
                <a:spcPts val="1000"/>
              </a:spcBef>
              <a:spcAft>
                <a:spcPts val="0"/>
              </a:spcAft>
              <a:buClr>
                <a:schemeClr val="dk1"/>
              </a:buClr>
              <a:buSzPts val="2440"/>
              <a:buFont typeface="Helvetica Neue"/>
              <a:buChar char="•"/>
            </a:pPr>
            <a:r>
              <a:rPr lang="en-US" sz="2440" b="1">
                <a:solidFill>
                  <a:schemeClr val="dk1"/>
                </a:solidFill>
                <a:latin typeface="Helvetica Neue"/>
                <a:ea typeface="Helvetica Neue"/>
                <a:cs typeface="Helvetica Neue"/>
                <a:sym typeface="Helvetica Neue"/>
              </a:rPr>
              <a:t>Sponsor</a:t>
            </a:r>
            <a:r>
              <a:rPr lang="en-US" sz="2440">
                <a:solidFill>
                  <a:schemeClr val="dk1"/>
                </a:solidFill>
                <a:latin typeface="Helvetica Neue"/>
                <a:ea typeface="Helvetica Neue"/>
                <a:cs typeface="Helvetica Neue"/>
                <a:sym typeface="Helvetica Neue"/>
              </a:rPr>
              <a:t>: University Medical Center Göttingen, Germany; funded by Abbott Laboratories.</a:t>
            </a:r>
            <a:endParaRPr sz="2440">
              <a:solidFill>
                <a:schemeClr val="dk1"/>
              </a:solidFill>
              <a:latin typeface="Helvetica Neue"/>
              <a:ea typeface="Helvetica Neue"/>
              <a:cs typeface="Helvetica Neue"/>
              <a:sym typeface="Helvetica Neue"/>
            </a:endParaRPr>
          </a:p>
          <a:p>
            <a:pPr marL="457200" lvl="0" indent="-383540" algn="l" rtl="0">
              <a:lnSpc>
                <a:spcPct val="110000"/>
              </a:lnSpc>
              <a:spcBef>
                <a:spcPts val="1000"/>
              </a:spcBef>
              <a:spcAft>
                <a:spcPts val="0"/>
              </a:spcAft>
              <a:buClr>
                <a:schemeClr val="dk1"/>
              </a:buClr>
              <a:buSzPts val="2440"/>
              <a:buFont typeface="Helvetica Neue"/>
              <a:buChar char="•"/>
            </a:pPr>
            <a:r>
              <a:rPr lang="en-US" sz="2440" b="1">
                <a:solidFill>
                  <a:schemeClr val="dk1"/>
                </a:solidFill>
                <a:latin typeface="Helvetica Neue"/>
                <a:ea typeface="Helvetica Neue"/>
                <a:cs typeface="Helvetica Neue"/>
                <a:sym typeface="Helvetica Neue"/>
              </a:rPr>
              <a:t>Ethics</a:t>
            </a:r>
            <a:r>
              <a:rPr lang="en-US" sz="2440">
                <a:solidFill>
                  <a:schemeClr val="dk1"/>
                </a:solidFill>
                <a:latin typeface="Helvetica Neue"/>
                <a:ea typeface="Helvetica Neue"/>
                <a:cs typeface="Helvetica Neue"/>
                <a:sym typeface="Helvetica Neue"/>
              </a:rPr>
              <a:t>: Registered at ClinicalTrials.gov (NCT02444338).</a:t>
            </a:r>
            <a:endParaRPr sz="2440">
              <a:solidFill>
                <a:schemeClr val="dk1"/>
              </a:solidFill>
              <a:latin typeface="Helvetica Neue"/>
              <a:ea typeface="Helvetica Neue"/>
              <a:cs typeface="Helvetica Neue"/>
              <a:sym typeface="Helvetica Neue"/>
            </a:endParaRPr>
          </a:p>
          <a:p>
            <a:pPr marL="457200" lvl="0" indent="-383540" algn="l" rtl="0">
              <a:lnSpc>
                <a:spcPct val="110000"/>
              </a:lnSpc>
              <a:spcBef>
                <a:spcPts val="1000"/>
              </a:spcBef>
              <a:spcAft>
                <a:spcPts val="0"/>
              </a:spcAft>
              <a:buClr>
                <a:schemeClr val="dk1"/>
              </a:buClr>
              <a:buSzPts val="2440"/>
              <a:buFont typeface="Helvetica Neue"/>
              <a:buChar char="•"/>
            </a:pPr>
            <a:r>
              <a:rPr lang="en-US" sz="2440" b="1">
                <a:solidFill>
                  <a:schemeClr val="dk1"/>
                </a:solidFill>
                <a:latin typeface="Helvetica Neue"/>
                <a:ea typeface="Helvetica Neue"/>
                <a:cs typeface="Helvetica Neue"/>
                <a:sym typeface="Helvetica Neue"/>
              </a:rPr>
              <a:t>Randomization</a:t>
            </a:r>
            <a:r>
              <a:rPr lang="en-US" sz="2440">
                <a:solidFill>
                  <a:schemeClr val="dk1"/>
                </a:solidFill>
                <a:latin typeface="Helvetica Neue"/>
                <a:ea typeface="Helvetica Neue"/>
                <a:cs typeface="Helvetica Neue"/>
                <a:sym typeface="Helvetica Neue"/>
              </a:rPr>
              <a:t>: 1:1 to M-TEER + GDMT (device group) vs. GDMT alone (control group).</a:t>
            </a:r>
            <a:endParaRPr sz="2440">
              <a:solidFill>
                <a:schemeClr val="dk1"/>
              </a:solidFill>
              <a:latin typeface="Helvetica Neue"/>
              <a:ea typeface="Helvetica Neue"/>
              <a:cs typeface="Helvetica Neue"/>
              <a:sym typeface="Helvetica Neue"/>
            </a:endParaRPr>
          </a:p>
          <a:p>
            <a:pPr marL="457200" lvl="0" indent="-383540" algn="l" rtl="0">
              <a:lnSpc>
                <a:spcPct val="110000"/>
              </a:lnSpc>
              <a:spcBef>
                <a:spcPts val="1000"/>
              </a:spcBef>
              <a:spcAft>
                <a:spcPts val="0"/>
              </a:spcAft>
              <a:buClr>
                <a:schemeClr val="dk1"/>
              </a:buClr>
              <a:buSzPts val="2440"/>
              <a:buFont typeface="Helvetica Neue"/>
              <a:buChar char="•"/>
            </a:pPr>
            <a:r>
              <a:rPr lang="en-US" sz="2440" b="1">
                <a:solidFill>
                  <a:schemeClr val="dk1"/>
                </a:solidFill>
                <a:latin typeface="Helvetica Neue"/>
                <a:ea typeface="Helvetica Neue"/>
                <a:cs typeface="Helvetica Neue"/>
                <a:sym typeface="Helvetica Neue"/>
              </a:rPr>
              <a:t>Sample Size</a:t>
            </a:r>
            <a:r>
              <a:rPr lang="en-US" sz="2440">
                <a:solidFill>
                  <a:schemeClr val="dk1"/>
                </a:solidFill>
                <a:latin typeface="Helvetica Neue"/>
                <a:ea typeface="Helvetica Neue"/>
                <a:cs typeface="Helvetica Neue"/>
                <a:sym typeface="Helvetica Neue"/>
              </a:rPr>
              <a:t>: 505 patients (250 M-TEER, 255 control)</a:t>
            </a:r>
            <a:endParaRPr sz="2440">
              <a:solidFill>
                <a:schemeClr val="dk1"/>
              </a:solidFill>
              <a:latin typeface="Helvetica Neue"/>
              <a:ea typeface="Helvetica Neue"/>
              <a:cs typeface="Helvetica Neue"/>
              <a:sym typeface="Helvetica Neue"/>
            </a:endParaRPr>
          </a:p>
          <a:p>
            <a:pPr marL="0" lvl="0" indent="0" algn="l" rtl="0">
              <a:lnSpc>
                <a:spcPct val="110000"/>
              </a:lnSpc>
              <a:spcBef>
                <a:spcPts val="1000"/>
              </a:spcBef>
              <a:spcAft>
                <a:spcPts val="0"/>
              </a:spcAft>
              <a:buSzPts val="935"/>
              <a:buNone/>
            </a:pPr>
            <a:endParaRPr sz="2440">
              <a:solidFill>
                <a:schemeClr val="dk1"/>
              </a:solidFill>
              <a:latin typeface="Helvetica Neue"/>
              <a:ea typeface="Helvetica Neue"/>
              <a:cs typeface="Helvetica Neue"/>
              <a:sym typeface="Helvetica Neue"/>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4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4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4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42">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4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Shape 246"/>
        <p:cNvGrpSpPr/>
        <p:nvPr/>
      </p:nvGrpSpPr>
      <p:grpSpPr>
        <a:xfrm>
          <a:off x="0" y="0"/>
          <a:ext cx="0" cy="0"/>
          <a:chOff x="0" y="0"/>
          <a:chExt cx="0" cy="0"/>
        </a:xfrm>
      </p:grpSpPr>
      <p:sp>
        <p:nvSpPr>
          <p:cNvPr id="247" name="Google Shape;247;g363d8d5656f_0_161"/>
          <p:cNvSpPr txBox="1">
            <a:spLocks noGrp="1"/>
          </p:cNvSpPr>
          <p:nvPr>
            <p:ph type="title"/>
          </p:nvPr>
        </p:nvSpPr>
        <p:spPr>
          <a:xfrm>
            <a:off x="627500" y="627452"/>
            <a:ext cx="9906000" cy="10080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000000"/>
              </a:buClr>
              <a:buSzPts val="4000"/>
              <a:buFont typeface="Helvetica Neue"/>
              <a:buNone/>
            </a:pPr>
            <a:r>
              <a:rPr lang="en-US" b="1">
                <a:solidFill>
                  <a:srgbClr val="000000"/>
                </a:solidFill>
                <a:latin typeface="Helvetica Neue"/>
                <a:ea typeface="Helvetica Neue"/>
                <a:cs typeface="Helvetica Neue"/>
                <a:sym typeface="Helvetica Neue"/>
              </a:rPr>
              <a:t>Patient Selection</a:t>
            </a:r>
            <a:endParaRPr b="1">
              <a:latin typeface="Helvetica Neue"/>
              <a:ea typeface="Helvetica Neue"/>
              <a:cs typeface="Helvetica Neue"/>
              <a:sym typeface="Helvetica Neue"/>
            </a:endParaRPr>
          </a:p>
        </p:txBody>
      </p:sp>
      <p:sp>
        <p:nvSpPr>
          <p:cNvPr id="248" name="Google Shape;248;g363d8d5656f_0_161"/>
          <p:cNvSpPr txBox="1">
            <a:spLocks noGrp="1"/>
          </p:cNvSpPr>
          <p:nvPr>
            <p:ph type="body" idx="1"/>
          </p:nvPr>
        </p:nvSpPr>
        <p:spPr>
          <a:xfrm>
            <a:off x="593225" y="1671650"/>
            <a:ext cx="5075700" cy="4850700"/>
          </a:xfrm>
          <a:prstGeom prst="rect">
            <a:avLst/>
          </a:prstGeom>
          <a:noFill/>
          <a:ln>
            <a:noFill/>
          </a:ln>
        </p:spPr>
        <p:txBody>
          <a:bodyPr spcFirstLastPara="1" wrap="square" lIns="91425" tIns="45700" rIns="91425" bIns="45700" anchor="t" anchorCtr="0">
            <a:noAutofit/>
          </a:bodyPr>
          <a:lstStyle/>
          <a:p>
            <a:pPr marL="0" lvl="0" indent="0" algn="l" rtl="0">
              <a:lnSpc>
                <a:spcPct val="150000"/>
              </a:lnSpc>
              <a:spcBef>
                <a:spcPts val="1000"/>
              </a:spcBef>
              <a:spcAft>
                <a:spcPts val="0"/>
              </a:spcAft>
              <a:buNone/>
            </a:pPr>
            <a:r>
              <a:rPr lang="en-US" sz="1450" b="1">
                <a:solidFill>
                  <a:schemeClr val="dk1"/>
                </a:solidFill>
                <a:latin typeface="Helvetica Neue"/>
                <a:ea typeface="Helvetica Neue"/>
                <a:cs typeface="Helvetica Neue"/>
                <a:sym typeface="Helvetica Neue"/>
              </a:rPr>
              <a:t>Inclusion Criteria:</a:t>
            </a:r>
            <a:endParaRPr sz="1450" b="1">
              <a:solidFill>
                <a:schemeClr val="dk1"/>
              </a:solidFill>
              <a:latin typeface="Helvetica Neue"/>
              <a:ea typeface="Helvetica Neue"/>
              <a:cs typeface="Helvetica Neue"/>
              <a:sym typeface="Helvetica Neue"/>
            </a:endParaRPr>
          </a:p>
          <a:p>
            <a:pPr marL="457200" lvl="0" indent="-301625" algn="l" rtl="0">
              <a:lnSpc>
                <a:spcPct val="150000"/>
              </a:lnSpc>
              <a:spcBef>
                <a:spcPts val="1000"/>
              </a:spcBef>
              <a:spcAft>
                <a:spcPts val="0"/>
              </a:spcAft>
              <a:buClr>
                <a:schemeClr val="dk1"/>
              </a:buClr>
              <a:buSzPts val="1150"/>
              <a:buFont typeface="Helvetica Neue"/>
              <a:buChar char="•"/>
            </a:pPr>
            <a:r>
              <a:rPr lang="en-US" sz="1150">
                <a:solidFill>
                  <a:schemeClr val="dk1"/>
                </a:solidFill>
                <a:latin typeface="Helvetica Neue"/>
                <a:ea typeface="Helvetica Neue"/>
                <a:cs typeface="Helvetica Neue"/>
                <a:sym typeface="Helvetica Neue"/>
              </a:rPr>
              <a:t>Age between 18 years and 90 years.</a:t>
            </a:r>
            <a:endParaRPr sz="1150">
              <a:solidFill>
                <a:schemeClr val="dk1"/>
              </a:solidFill>
              <a:latin typeface="Helvetica Neue"/>
              <a:ea typeface="Helvetica Neue"/>
              <a:cs typeface="Helvetica Neue"/>
              <a:sym typeface="Helvetica Neue"/>
            </a:endParaRPr>
          </a:p>
          <a:p>
            <a:pPr marL="457200" lvl="0" indent="-301625" algn="l" rtl="0">
              <a:lnSpc>
                <a:spcPct val="150000"/>
              </a:lnSpc>
              <a:spcBef>
                <a:spcPts val="0"/>
              </a:spcBef>
              <a:spcAft>
                <a:spcPts val="0"/>
              </a:spcAft>
              <a:buClr>
                <a:schemeClr val="dk1"/>
              </a:buClr>
              <a:buSzPts val="1150"/>
              <a:buFont typeface="Helvetica Neue"/>
              <a:buChar char="•"/>
            </a:pPr>
            <a:r>
              <a:rPr lang="en-US" sz="1150">
                <a:solidFill>
                  <a:schemeClr val="dk1"/>
                </a:solidFill>
                <a:latin typeface="Helvetica Neue"/>
                <a:ea typeface="Helvetica Neue"/>
                <a:cs typeface="Helvetica Neue"/>
                <a:sym typeface="Helvetica Neue"/>
              </a:rPr>
              <a:t>Clinically significant functional mitral regurgitation (moderate-to-severe or severe MR), as defined by European Association of Echocardiography within 90 days prior to randomization (EROA ≥ 20 mm² and a regurgitant volume ≥ 30 mL, with a regurgitant fraction of 50% or higher)</a:t>
            </a:r>
            <a:endParaRPr sz="1150">
              <a:solidFill>
                <a:schemeClr val="dk1"/>
              </a:solidFill>
              <a:latin typeface="Helvetica Neue"/>
              <a:ea typeface="Helvetica Neue"/>
              <a:cs typeface="Helvetica Neue"/>
              <a:sym typeface="Helvetica Neue"/>
            </a:endParaRPr>
          </a:p>
          <a:p>
            <a:pPr marL="457200" lvl="0" indent="-301625" algn="l" rtl="0">
              <a:lnSpc>
                <a:spcPct val="150000"/>
              </a:lnSpc>
              <a:spcBef>
                <a:spcPts val="0"/>
              </a:spcBef>
              <a:spcAft>
                <a:spcPts val="0"/>
              </a:spcAft>
              <a:buClr>
                <a:schemeClr val="dk1"/>
              </a:buClr>
              <a:buSzPts val="1150"/>
              <a:buFont typeface="Helvetica Neue"/>
              <a:buChar char="•"/>
            </a:pPr>
            <a:r>
              <a:rPr lang="en-US" sz="1150">
                <a:solidFill>
                  <a:schemeClr val="dk1"/>
                </a:solidFill>
                <a:latin typeface="Helvetica Neue"/>
                <a:ea typeface="Helvetica Neue"/>
                <a:cs typeface="Helvetica Neue"/>
                <a:sym typeface="Helvetica Neue"/>
              </a:rPr>
              <a:t>On optimal standard of care therapy for heart failure according to current European Society of Cardiology/Heart Failure Association guidelines with no dose changes of heart failure drugs (with the exception of diuretics) during the last 2 weeks immediately prior to randomization.</a:t>
            </a:r>
            <a:endParaRPr sz="1150">
              <a:solidFill>
                <a:schemeClr val="dk1"/>
              </a:solidFill>
              <a:latin typeface="Helvetica Neue"/>
              <a:ea typeface="Helvetica Neue"/>
              <a:cs typeface="Helvetica Neue"/>
              <a:sym typeface="Helvetica Neue"/>
            </a:endParaRPr>
          </a:p>
          <a:p>
            <a:pPr marL="457200" lvl="0" indent="-301625" algn="l" rtl="0">
              <a:lnSpc>
                <a:spcPct val="150000"/>
              </a:lnSpc>
              <a:spcBef>
                <a:spcPts val="0"/>
              </a:spcBef>
              <a:spcAft>
                <a:spcPts val="0"/>
              </a:spcAft>
              <a:buClr>
                <a:schemeClr val="dk1"/>
              </a:buClr>
              <a:buSzPts val="1150"/>
              <a:buFont typeface="Helvetica Neue"/>
              <a:buChar char="•"/>
            </a:pPr>
            <a:r>
              <a:rPr lang="en-US" sz="1150">
                <a:solidFill>
                  <a:schemeClr val="dk1"/>
                </a:solidFill>
                <a:latin typeface="Helvetica Neue"/>
                <a:ea typeface="Helvetica Neue"/>
                <a:cs typeface="Helvetica Neue"/>
                <a:sym typeface="Helvetica Neue"/>
              </a:rPr>
              <a:t>Symptomatic with documented New York Heart Association (NYHA) Class II, III or IV heart failure, despite optimal standard of care therapy, within 30 days preceding randomization.</a:t>
            </a:r>
            <a:endParaRPr sz="1150">
              <a:solidFill>
                <a:schemeClr val="dk1"/>
              </a:solidFill>
              <a:latin typeface="Helvetica Neue"/>
              <a:ea typeface="Helvetica Neue"/>
              <a:cs typeface="Helvetica Neue"/>
              <a:sym typeface="Helvetica Neue"/>
            </a:endParaRPr>
          </a:p>
          <a:p>
            <a:pPr marL="457200" lvl="0" indent="-301625" algn="l" rtl="0">
              <a:lnSpc>
                <a:spcPct val="150000"/>
              </a:lnSpc>
              <a:spcBef>
                <a:spcPts val="0"/>
              </a:spcBef>
              <a:spcAft>
                <a:spcPts val="0"/>
              </a:spcAft>
              <a:buClr>
                <a:schemeClr val="dk1"/>
              </a:buClr>
              <a:buSzPts val="1150"/>
              <a:buFont typeface="Helvetica Neue"/>
              <a:buChar char="•"/>
            </a:pPr>
            <a:r>
              <a:rPr lang="en-US" sz="1150">
                <a:solidFill>
                  <a:schemeClr val="dk1"/>
                </a:solidFill>
                <a:latin typeface="Helvetica Neue"/>
                <a:ea typeface="Helvetica Neue"/>
                <a:cs typeface="Helvetica Neue"/>
                <a:sym typeface="Helvetica Neue"/>
              </a:rPr>
              <a:t>Subject agrees to return for all required post-procedure follow-up visits.</a:t>
            </a:r>
            <a:endParaRPr sz="1150">
              <a:solidFill>
                <a:schemeClr val="dk1"/>
              </a:solidFill>
              <a:latin typeface="Helvetica Neue"/>
              <a:ea typeface="Helvetica Neue"/>
              <a:cs typeface="Helvetica Neue"/>
              <a:sym typeface="Helvetica Neue"/>
            </a:endParaRPr>
          </a:p>
          <a:p>
            <a:pPr marL="0" lvl="0" indent="0" algn="l" rtl="0">
              <a:lnSpc>
                <a:spcPct val="150000"/>
              </a:lnSpc>
              <a:spcBef>
                <a:spcPts val="1000"/>
              </a:spcBef>
              <a:spcAft>
                <a:spcPts val="0"/>
              </a:spcAft>
              <a:buSzPts val="935"/>
              <a:buNone/>
            </a:pPr>
            <a:endParaRPr sz="1150">
              <a:solidFill>
                <a:schemeClr val="dk1"/>
              </a:solidFill>
              <a:latin typeface="Helvetica Neue"/>
              <a:ea typeface="Helvetica Neue"/>
              <a:cs typeface="Helvetica Neue"/>
              <a:sym typeface="Helvetica Neue"/>
            </a:endParaRPr>
          </a:p>
        </p:txBody>
      </p:sp>
      <p:sp>
        <p:nvSpPr>
          <p:cNvPr id="249" name="Google Shape;249;g363d8d5656f_0_161"/>
          <p:cNvSpPr txBox="1">
            <a:spLocks noGrp="1"/>
          </p:cNvSpPr>
          <p:nvPr>
            <p:ph type="body" idx="1"/>
          </p:nvPr>
        </p:nvSpPr>
        <p:spPr>
          <a:xfrm>
            <a:off x="6004950" y="1671650"/>
            <a:ext cx="5308200" cy="4746300"/>
          </a:xfrm>
          <a:prstGeom prst="rect">
            <a:avLst/>
          </a:prstGeom>
          <a:noFill/>
          <a:ln>
            <a:noFill/>
          </a:ln>
        </p:spPr>
        <p:txBody>
          <a:bodyPr spcFirstLastPara="1" wrap="square" lIns="91425" tIns="45700" rIns="91425" bIns="45700" anchor="t" anchorCtr="0">
            <a:noAutofit/>
          </a:bodyPr>
          <a:lstStyle/>
          <a:p>
            <a:pPr marL="457200" lvl="0" indent="-301625" algn="l" rtl="0">
              <a:lnSpc>
                <a:spcPct val="150000"/>
              </a:lnSpc>
              <a:spcBef>
                <a:spcPts val="1000"/>
              </a:spcBef>
              <a:spcAft>
                <a:spcPts val="0"/>
              </a:spcAft>
              <a:buClr>
                <a:schemeClr val="dk1"/>
              </a:buClr>
              <a:buSzPts val="1150"/>
              <a:buFont typeface="Helvetica Neue"/>
              <a:buChar char="•"/>
            </a:pPr>
            <a:r>
              <a:rPr lang="en-US" sz="1150">
                <a:solidFill>
                  <a:schemeClr val="dk1"/>
                </a:solidFill>
                <a:latin typeface="Helvetica Neue"/>
                <a:ea typeface="Helvetica Neue"/>
                <a:cs typeface="Helvetica Neue"/>
                <a:sym typeface="Helvetica Neue"/>
              </a:rPr>
              <a:t>Minimum of one documented hospitalization (acute care admission or emergency room visit) for heart failure within 12 months preceding randomization OR values of at least 300 pg/mL for BNP or at least 1000 pg/mL for NT-proBNP after optimal medical and/or device management within 90 days preceding randomization.</a:t>
            </a:r>
            <a:endParaRPr sz="1150">
              <a:solidFill>
                <a:schemeClr val="dk1"/>
              </a:solidFill>
              <a:latin typeface="Helvetica Neue"/>
              <a:ea typeface="Helvetica Neue"/>
              <a:cs typeface="Helvetica Neue"/>
              <a:sym typeface="Helvetica Neue"/>
            </a:endParaRPr>
          </a:p>
          <a:p>
            <a:pPr marL="457200" lvl="0" indent="-301625" algn="l" rtl="0">
              <a:lnSpc>
                <a:spcPct val="150000"/>
              </a:lnSpc>
              <a:spcBef>
                <a:spcPts val="0"/>
              </a:spcBef>
              <a:spcAft>
                <a:spcPts val="0"/>
              </a:spcAft>
              <a:buClr>
                <a:schemeClr val="dk1"/>
              </a:buClr>
              <a:buSzPts val="1150"/>
              <a:buFont typeface="Helvetica Neue"/>
              <a:buChar char="•"/>
            </a:pPr>
            <a:r>
              <a:rPr lang="en-US" sz="1150">
                <a:solidFill>
                  <a:schemeClr val="dk1"/>
                </a:solidFill>
                <a:latin typeface="Helvetica Neue"/>
                <a:ea typeface="Helvetica Neue"/>
                <a:cs typeface="Helvetica Neue"/>
                <a:sym typeface="Helvetica Neue"/>
              </a:rPr>
              <a:t>Ambulatory patient with symptomatic congestive heart failure (CHF) in NYHA functional class II to IV (despite optimal standard of care therapy as assessed within 30 days preceding randomization) and with LVEF 20% to 50%.</a:t>
            </a:r>
            <a:endParaRPr sz="1150">
              <a:solidFill>
                <a:schemeClr val="dk1"/>
              </a:solidFill>
              <a:latin typeface="Helvetica Neue"/>
              <a:ea typeface="Helvetica Neue"/>
              <a:cs typeface="Helvetica Neue"/>
              <a:sym typeface="Helvetica Neue"/>
            </a:endParaRPr>
          </a:p>
          <a:p>
            <a:pPr marL="457200" lvl="0" indent="-301625" algn="l" rtl="0">
              <a:lnSpc>
                <a:spcPct val="150000"/>
              </a:lnSpc>
              <a:spcBef>
                <a:spcPts val="0"/>
              </a:spcBef>
              <a:spcAft>
                <a:spcPts val="0"/>
              </a:spcAft>
              <a:buClr>
                <a:schemeClr val="dk1"/>
              </a:buClr>
              <a:buSzPts val="1150"/>
              <a:buFont typeface="Helvetica Neue"/>
              <a:buChar char="•"/>
            </a:pPr>
            <a:r>
              <a:rPr lang="en-US" sz="1150">
                <a:solidFill>
                  <a:schemeClr val="dk1"/>
                </a:solidFill>
                <a:latin typeface="Helvetica Neue"/>
                <a:ea typeface="Helvetica Neue"/>
                <a:cs typeface="Helvetica Neue"/>
                <a:sym typeface="Helvetica Neue"/>
              </a:rPr>
              <a:t>Patient is ambulatory and able to perform a 6MWT with the only limiting factor(s) being due to cardiovascular fitness, unless in NYHA functional class IV.</a:t>
            </a:r>
            <a:endParaRPr sz="1150">
              <a:solidFill>
                <a:schemeClr val="dk1"/>
              </a:solidFill>
              <a:latin typeface="Helvetica Neue"/>
              <a:ea typeface="Helvetica Neue"/>
              <a:cs typeface="Helvetica Neue"/>
              <a:sym typeface="Helvetica Neue"/>
            </a:endParaRPr>
          </a:p>
          <a:p>
            <a:pPr marL="457200" lvl="0" indent="-301625" algn="l" rtl="0">
              <a:lnSpc>
                <a:spcPct val="150000"/>
              </a:lnSpc>
              <a:spcBef>
                <a:spcPts val="0"/>
              </a:spcBef>
              <a:spcAft>
                <a:spcPts val="0"/>
              </a:spcAft>
              <a:buClr>
                <a:schemeClr val="dk1"/>
              </a:buClr>
              <a:buSzPts val="1150"/>
              <a:buFont typeface="Helvetica Neue"/>
              <a:buChar char="•"/>
            </a:pPr>
            <a:r>
              <a:rPr lang="en-US" sz="1150">
                <a:solidFill>
                  <a:schemeClr val="dk1"/>
                </a:solidFill>
                <a:latin typeface="Helvetica Neue"/>
                <a:ea typeface="Helvetica Neue"/>
                <a:cs typeface="Helvetica Neue"/>
                <a:sym typeface="Helvetica Neue"/>
              </a:rPr>
              <a:t>The subject has been informed of the nature of the study and agrees to the study’s provisions, including the possibility of randomization to the Control group, and has provided written informed consent as approved by the respective clinical site’s Ethics Committee.</a:t>
            </a:r>
            <a:endParaRPr sz="1150">
              <a:solidFill>
                <a:schemeClr val="dk1"/>
              </a:solidFill>
              <a:latin typeface="Helvetica Neue"/>
              <a:ea typeface="Helvetica Neue"/>
              <a:cs typeface="Helvetica Neue"/>
              <a:sym typeface="Helvetica Neue"/>
            </a:endParaRPr>
          </a:p>
          <a:p>
            <a:pPr marL="0" lvl="0" indent="0" algn="l" rtl="0">
              <a:lnSpc>
                <a:spcPct val="150000"/>
              </a:lnSpc>
              <a:spcBef>
                <a:spcPts val="1000"/>
              </a:spcBef>
              <a:spcAft>
                <a:spcPts val="0"/>
              </a:spcAft>
              <a:buSzPts val="935"/>
              <a:buNone/>
            </a:pPr>
            <a:endParaRPr sz="1150">
              <a:solidFill>
                <a:schemeClr val="dk1"/>
              </a:solidFill>
              <a:latin typeface="Helvetica Neue"/>
              <a:ea typeface="Helvetica Neue"/>
              <a:cs typeface="Helvetica Neue"/>
              <a:sym typeface="Helvetica Neue"/>
            </a:endParaRPr>
          </a:p>
        </p:txBody>
      </p:sp>
      <p:sp>
        <p:nvSpPr>
          <p:cNvPr id="250" name="Google Shape;250;g363d8d5656f_0_161"/>
          <p:cNvSpPr/>
          <p:nvPr/>
        </p:nvSpPr>
        <p:spPr>
          <a:xfrm>
            <a:off x="6384775" y="3530525"/>
            <a:ext cx="4717800" cy="456900"/>
          </a:xfrm>
          <a:prstGeom prst="rect">
            <a:avLst/>
          </a:prstGeom>
          <a:noFill/>
          <a:ln w="1905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Play"/>
              <a:ea typeface="Play"/>
              <a:cs typeface="Play"/>
              <a:sym typeface="Play"/>
            </a:endParaRPr>
          </a:p>
        </p:txBody>
      </p:sp>
      <p:sp>
        <p:nvSpPr>
          <p:cNvPr id="251" name="Google Shape;251;g363d8d5656f_0_161"/>
          <p:cNvSpPr/>
          <p:nvPr/>
        </p:nvSpPr>
        <p:spPr>
          <a:xfrm>
            <a:off x="914300" y="3121750"/>
            <a:ext cx="4717800" cy="506700"/>
          </a:xfrm>
          <a:prstGeom prst="rect">
            <a:avLst/>
          </a:prstGeom>
          <a:noFill/>
          <a:ln w="1905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Play"/>
              <a:ea typeface="Play"/>
              <a:cs typeface="Play"/>
              <a:sym typeface="Play"/>
            </a:endParaRPr>
          </a:p>
        </p:txBody>
      </p:sp>
      <p:sp>
        <p:nvSpPr>
          <p:cNvPr id="252" name="Google Shape;252;g363d8d5656f_0_161"/>
          <p:cNvSpPr/>
          <p:nvPr/>
        </p:nvSpPr>
        <p:spPr>
          <a:xfrm>
            <a:off x="6384775" y="1701575"/>
            <a:ext cx="4717800" cy="456900"/>
          </a:xfrm>
          <a:prstGeom prst="rect">
            <a:avLst/>
          </a:prstGeom>
          <a:noFill/>
          <a:ln w="1905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Play"/>
              <a:ea typeface="Play"/>
              <a:cs typeface="Play"/>
              <a:sym typeface="Play"/>
            </a:endParaRPr>
          </a:p>
        </p:txBody>
      </p:sp>
      <p:sp>
        <p:nvSpPr>
          <p:cNvPr id="253" name="Google Shape;253;g363d8d5656f_0_161"/>
          <p:cNvSpPr/>
          <p:nvPr/>
        </p:nvSpPr>
        <p:spPr>
          <a:xfrm>
            <a:off x="914300" y="4959975"/>
            <a:ext cx="4717800" cy="829500"/>
          </a:xfrm>
          <a:prstGeom prst="rect">
            <a:avLst/>
          </a:prstGeom>
          <a:noFill/>
          <a:ln w="1905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Play"/>
              <a:ea typeface="Play"/>
              <a:cs typeface="Play"/>
              <a:sym typeface="Play"/>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1"/>
                                        </p:tgtEl>
                                        <p:attrNameLst>
                                          <p:attrName>style.visibility</p:attrName>
                                        </p:attrNameLst>
                                      </p:cBhvr>
                                      <p:to>
                                        <p:strVal val="visible"/>
                                      </p:to>
                                    </p:set>
                                    <p:animEffect transition="in" filter="fade">
                                      <p:cBhvr>
                                        <p:cTn id="7" dur="1000"/>
                                        <p:tgtEl>
                                          <p:spTgt spid="25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53"/>
                                        </p:tgtEl>
                                        <p:attrNameLst>
                                          <p:attrName>style.visibility</p:attrName>
                                        </p:attrNameLst>
                                      </p:cBhvr>
                                      <p:to>
                                        <p:strVal val="visible"/>
                                      </p:to>
                                    </p:set>
                                    <p:animEffect transition="in" filter="fade">
                                      <p:cBhvr>
                                        <p:cTn id="12" dur="1000"/>
                                        <p:tgtEl>
                                          <p:spTgt spid="25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52"/>
                                        </p:tgtEl>
                                        <p:attrNameLst>
                                          <p:attrName>style.visibility</p:attrName>
                                        </p:attrNameLst>
                                      </p:cBhvr>
                                      <p:to>
                                        <p:strVal val="visible"/>
                                      </p:to>
                                    </p:set>
                                    <p:animEffect transition="in" filter="fade">
                                      <p:cBhvr>
                                        <p:cTn id="17" dur="1000"/>
                                        <p:tgtEl>
                                          <p:spTgt spid="25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50"/>
                                        </p:tgtEl>
                                        <p:attrNameLst>
                                          <p:attrName>style.visibility</p:attrName>
                                        </p:attrNameLst>
                                      </p:cBhvr>
                                      <p:to>
                                        <p:strVal val="visible"/>
                                      </p:to>
                                    </p:set>
                                    <p:animEffect transition="in" filter="fade">
                                      <p:cBhvr>
                                        <p:cTn id="22" dur="1000"/>
                                        <p:tgtEl>
                                          <p:spTgt spid="2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Shape 257"/>
        <p:cNvGrpSpPr/>
        <p:nvPr/>
      </p:nvGrpSpPr>
      <p:grpSpPr>
        <a:xfrm>
          <a:off x="0" y="0"/>
          <a:ext cx="0" cy="0"/>
          <a:chOff x="0" y="0"/>
          <a:chExt cx="0" cy="0"/>
        </a:xfrm>
      </p:grpSpPr>
      <p:sp>
        <p:nvSpPr>
          <p:cNvPr id="258" name="Google Shape;258;g363d8d5656f_0_179"/>
          <p:cNvSpPr txBox="1">
            <a:spLocks noGrp="1"/>
          </p:cNvSpPr>
          <p:nvPr>
            <p:ph type="title"/>
          </p:nvPr>
        </p:nvSpPr>
        <p:spPr>
          <a:xfrm>
            <a:off x="627500" y="627452"/>
            <a:ext cx="9906000" cy="10080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000000"/>
              </a:buClr>
              <a:buSzPts val="4000"/>
              <a:buFont typeface="Helvetica Neue"/>
              <a:buNone/>
            </a:pPr>
            <a:r>
              <a:rPr lang="en-US" b="1">
                <a:solidFill>
                  <a:srgbClr val="000000"/>
                </a:solidFill>
                <a:latin typeface="Helvetica Neue"/>
                <a:ea typeface="Helvetica Neue"/>
                <a:cs typeface="Helvetica Neue"/>
                <a:sym typeface="Helvetica Neue"/>
              </a:rPr>
              <a:t>Patient Selection</a:t>
            </a:r>
            <a:endParaRPr b="1">
              <a:latin typeface="Helvetica Neue"/>
              <a:ea typeface="Helvetica Neue"/>
              <a:cs typeface="Helvetica Neue"/>
              <a:sym typeface="Helvetica Neue"/>
            </a:endParaRPr>
          </a:p>
        </p:txBody>
      </p:sp>
      <p:sp>
        <p:nvSpPr>
          <p:cNvPr id="259" name="Google Shape;259;g363d8d5656f_0_179"/>
          <p:cNvSpPr txBox="1">
            <a:spLocks noGrp="1"/>
          </p:cNvSpPr>
          <p:nvPr>
            <p:ph type="body" idx="1"/>
          </p:nvPr>
        </p:nvSpPr>
        <p:spPr>
          <a:xfrm>
            <a:off x="593225" y="1671650"/>
            <a:ext cx="10047900" cy="4850700"/>
          </a:xfrm>
          <a:prstGeom prst="rect">
            <a:avLst/>
          </a:prstGeom>
          <a:noFill/>
          <a:ln>
            <a:noFill/>
          </a:ln>
        </p:spPr>
        <p:txBody>
          <a:bodyPr spcFirstLastPara="1" wrap="square" lIns="91425" tIns="45700" rIns="91425" bIns="45700" anchor="t" anchorCtr="0">
            <a:noAutofit/>
          </a:bodyPr>
          <a:lstStyle/>
          <a:p>
            <a:pPr marL="0" lvl="0" indent="0" algn="l" rtl="0">
              <a:lnSpc>
                <a:spcPct val="150000"/>
              </a:lnSpc>
              <a:spcBef>
                <a:spcPts val="1000"/>
              </a:spcBef>
              <a:spcAft>
                <a:spcPts val="0"/>
              </a:spcAft>
              <a:buNone/>
            </a:pPr>
            <a:r>
              <a:rPr lang="en-US" sz="1450" b="1">
                <a:solidFill>
                  <a:schemeClr val="dk1"/>
                </a:solidFill>
                <a:latin typeface="Helvetica Neue"/>
                <a:ea typeface="Helvetica Neue"/>
                <a:cs typeface="Helvetica Neue"/>
                <a:sym typeface="Helvetica Neue"/>
              </a:rPr>
              <a:t>Exclusion Criteria:</a:t>
            </a:r>
            <a:endParaRPr sz="1450" b="1">
              <a:solidFill>
                <a:schemeClr val="dk1"/>
              </a:solidFill>
              <a:latin typeface="Helvetica Neue"/>
              <a:ea typeface="Helvetica Neue"/>
              <a:cs typeface="Helvetica Neue"/>
              <a:sym typeface="Helvetica Neue"/>
            </a:endParaRPr>
          </a:p>
          <a:p>
            <a:pPr marL="457200" lvl="0" indent="-301625" algn="l" rtl="0">
              <a:lnSpc>
                <a:spcPct val="150000"/>
              </a:lnSpc>
              <a:spcBef>
                <a:spcPts val="1000"/>
              </a:spcBef>
              <a:spcAft>
                <a:spcPts val="0"/>
              </a:spcAft>
              <a:buClr>
                <a:schemeClr val="dk1"/>
              </a:buClr>
              <a:buSzPts val="1150"/>
              <a:buFont typeface="Helvetica Neue"/>
              <a:buChar char="•"/>
            </a:pPr>
            <a:r>
              <a:rPr lang="en-US" sz="1350">
                <a:solidFill>
                  <a:schemeClr val="dk1"/>
                </a:solidFill>
                <a:highlight>
                  <a:srgbClr val="FFFFFF"/>
                </a:highlight>
                <a:latin typeface="Helvetica Neue"/>
                <a:ea typeface="Helvetica Neue"/>
                <a:cs typeface="Helvetica Neue"/>
                <a:sym typeface="Helvetica Neue"/>
              </a:rPr>
              <a:t>Patients for whom mitral-valve surgery was recommended </a:t>
            </a:r>
            <a:endParaRPr sz="1350">
              <a:solidFill>
                <a:schemeClr val="dk1"/>
              </a:solidFill>
              <a:highlight>
                <a:srgbClr val="FFFFFF"/>
              </a:highlight>
              <a:latin typeface="Helvetica Neue"/>
              <a:ea typeface="Helvetica Neue"/>
              <a:cs typeface="Helvetica Neue"/>
              <a:sym typeface="Helvetica Neue"/>
            </a:endParaRPr>
          </a:p>
          <a:p>
            <a:pPr marL="457200" lvl="0" indent="-301625" algn="l" rtl="0">
              <a:lnSpc>
                <a:spcPct val="150000"/>
              </a:lnSpc>
              <a:spcBef>
                <a:spcPts val="0"/>
              </a:spcBef>
              <a:spcAft>
                <a:spcPts val="0"/>
              </a:spcAft>
              <a:buClr>
                <a:schemeClr val="dk1"/>
              </a:buClr>
              <a:buSzPts val="1150"/>
              <a:buFont typeface="Helvetica Neue"/>
              <a:buChar char="•"/>
            </a:pPr>
            <a:r>
              <a:rPr lang="en-US" sz="1350">
                <a:solidFill>
                  <a:schemeClr val="dk1"/>
                </a:solidFill>
                <a:highlight>
                  <a:srgbClr val="FFFFFF"/>
                </a:highlight>
                <a:latin typeface="Helvetica Neue"/>
                <a:ea typeface="Helvetica Neue"/>
                <a:cs typeface="Helvetica Neue"/>
                <a:sym typeface="Helvetica Neue"/>
              </a:rPr>
              <a:t>Degenerative mitral-valve disease (Primary MR)</a:t>
            </a:r>
            <a:endParaRPr sz="1350">
              <a:solidFill>
                <a:schemeClr val="dk1"/>
              </a:solidFill>
              <a:highlight>
                <a:srgbClr val="FFFFFF"/>
              </a:highlight>
              <a:latin typeface="Helvetica Neue"/>
              <a:ea typeface="Helvetica Neue"/>
              <a:cs typeface="Helvetica Neue"/>
              <a:sym typeface="Helvetica Neue"/>
            </a:endParaRPr>
          </a:p>
          <a:p>
            <a:pPr marL="457200" lvl="0" indent="-301625" algn="l" rtl="0">
              <a:lnSpc>
                <a:spcPct val="150000"/>
              </a:lnSpc>
              <a:spcBef>
                <a:spcPts val="0"/>
              </a:spcBef>
              <a:spcAft>
                <a:spcPts val="0"/>
              </a:spcAft>
              <a:buClr>
                <a:schemeClr val="dk1"/>
              </a:buClr>
              <a:buSzPts val="1150"/>
              <a:buFont typeface="Helvetica Neue"/>
              <a:buChar char="•"/>
            </a:pPr>
            <a:r>
              <a:rPr lang="en-US" sz="1350">
                <a:solidFill>
                  <a:schemeClr val="dk1"/>
                </a:solidFill>
                <a:highlight>
                  <a:srgbClr val="FFFFFF"/>
                </a:highlight>
                <a:latin typeface="Helvetica Neue"/>
                <a:ea typeface="Helvetica Neue"/>
                <a:cs typeface="Helvetica Neue"/>
                <a:sym typeface="Helvetica Neue"/>
              </a:rPr>
              <a:t>Any of the following procedures performed within 90 days before enrollment: percutaneous coronary intervention, cardiovascular surgery, or atrial fibrillation ablation.</a:t>
            </a:r>
            <a:endParaRPr sz="1350">
              <a:solidFill>
                <a:schemeClr val="dk1"/>
              </a:solidFill>
              <a:highlight>
                <a:srgbClr val="FFFFFF"/>
              </a:highlight>
              <a:latin typeface="Helvetica Neue"/>
              <a:ea typeface="Helvetica Neue"/>
              <a:cs typeface="Helvetica Neue"/>
              <a:sym typeface="Helvetica Neue"/>
            </a:endParaRPr>
          </a:p>
          <a:p>
            <a:pPr marL="457200" lvl="0" indent="-314325" algn="l" rtl="0">
              <a:lnSpc>
                <a:spcPct val="150000"/>
              </a:lnSpc>
              <a:spcBef>
                <a:spcPts val="0"/>
              </a:spcBef>
              <a:spcAft>
                <a:spcPts val="0"/>
              </a:spcAft>
              <a:buClr>
                <a:schemeClr val="dk1"/>
              </a:buClr>
              <a:buSzPts val="1350"/>
              <a:buFont typeface="Helvetica Neue"/>
              <a:buChar char="•"/>
            </a:pPr>
            <a:r>
              <a:rPr lang="en-US" sz="1350">
                <a:solidFill>
                  <a:schemeClr val="dk1"/>
                </a:solidFill>
                <a:highlight>
                  <a:srgbClr val="FFFFFF"/>
                </a:highlight>
                <a:latin typeface="Helvetica Neue"/>
                <a:ea typeface="Helvetica Neue"/>
                <a:cs typeface="Helvetica Neue"/>
                <a:sym typeface="Helvetica Neue"/>
              </a:rPr>
              <a:t>Need for any cardiovascular surgery.</a:t>
            </a:r>
            <a:endParaRPr sz="1350">
              <a:solidFill>
                <a:schemeClr val="dk1"/>
              </a:solidFill>
              <a:highlight>
                <a:srgbClr val="FFFFFF"/>
              </a:highlight>
              <a:latin typeface="Helvetica Neue"/>
              <a:ea typeface="Helvetica Neue"/>
              <a:cs typeface="Helvetica Neue"/>
              <a:sym typeface="Helvetica Neue"/>
            </a:endParaRPr>
          </a:p>
          <a:p>
            <a:pPr marL="457200" lvl="0" indent="-314325" algn="l" rtl="0">
              <a:lnSpc>
                <a:spcPct val="150000"/>
              </a:lnSpc>
              <a:spcBef>
                <a:spcPts val="0"/>
              </a:spcBef>
              <a:spcAft>
                <a:spcPts val="0"/>
              </a:spcAft>
              <a:buClr>
                <a:schemeClr val="dk1"/>
              </a:buClr>
              <a:buSzPts val="1350"/>
              <a:buFont typeface="Helvetica Neue"/>
              <a:buChar char="•"/>
            </a:pPr>
            <a:r>
              <a:rPr lang="en-US" sz="1350">
                <a:solidFill>
                  <a:schemeClr val="dk1"/>
                </a:solidFill>
                <a:highlight>
                  <a:srgbClr val="FFFFFF"/>
                </a:highlight>
                <a:latin typeface="Helvetica Neue"/>
                <a:ea typeface="Helvetica Neue"/>
                <a:cs typeface="Helvetica Neue"/>
                <a:sym typeface="Helvetica Neue"/>
              </a:rPr>
              <a:t>Renal replacement therapy.</a:t>
            </a:r>
            <a:endParaRPr sz="1350">
              <a:solidFill>
                <a:schemeClr val="dk1"/>
              </a:solidFill>
              <a:highlight>
                <a:srgbClr val="FFFFFF"/>
              </a:highlight>
              <a:latin typeface="Helvetica Neue"/>
              <a:ea typeface="Helvetica Neue"/>
              <a:cs typeface="Helvetica Neue"/>
              <a:sym typeface="Helvetica Neue"/>
            </a:endParaRPr>
          </a:p>
          <a:p>
            <a:pPr marL="457200" lvl="0" indent="-314325" algn="l" rtl="0">
              <a:lnSpc>
                <a:spcPct val="150000"/>
              </a:lnSpc>
              <a:spcBef>
                <a:spcPts val="0"/>
              </a:spcBef>
              <a:spcAft>
                <a:spcPts val="0"/>
              </a:spcAft>
              <a:buClr>
                <a:schemeClr val="dk1"/>
              </a:buClr>
              <a:buSzPts val="1350"/>
              <a:buFont typeface="Helvetica Neue"/>
              <a:buChar char="•"/>
            </a:pPr>
            <a:r>
              <a:rPr lang="en-US" sz="1350">
                <a:solidFill>
                  <a:schemeClr val="dk1"/>
                </a:solidFill>
                <a:highlight>
                  <a:srgbClr val="FFFFFF"/>
                </a:highlight>
                <a:latin typeface="Helvetica Neue"/>
                <a:ea typeface="Helvetica Neue"/>
                <a:cs typeface="Helvetica Neue"/>
                <a:sym typeface="Helvetica Neue"/>
              </a:rPr>
              <a:t>Uncontrolled HTN (&gt;180/105 mmHg)</a:t>
            </a:r>
            <a:endParaRPr sz="1350">
              <a:solidFill>
                <a:schemeClr val="dk1"/>
              </a:solidFill>
              <a:highlight>
                <a:srgbClr val="FFFFFF"/>
              </a:highlight>
              <a:latin typeface="Helvetica Neue"/>
              <a:ea typeface="Helvetica Neue"/>
              <a:cs typeface="Helvetica Neue"/>
              <a:sym typeface="Helvetica Neue"/>
            </a:endParaRPr>
          </a:p>
          <a:p>
            <a:pPr marL="457200" lvl="0" indent="-314325" algn="l" rtl="0">
              <a:lnSpc>
                <a:spcPct val="150000"/>
              </a:lnSpc>
              <a:spcBef>
                <a:spcPts val="0"/>
              </a:spcBef>
              <a:spcAft>
                <a:spcPts val="0"/>
              </a:spcAft>
              <a:buClr>
                <a:schemeClr val="dk1"/>
              </a:buClr>
              <a:buSzPts val="1350"/>
              <a:buFont typeface="Helvetica Neue"/>
              <a:buChar char="•"/>
            </a:pPr>
            <a:r>
              <a:rPr lang="en-US" sz="1350">
                <a:solidFill>
                  <a:schemeClr val="dk1"/>
                </a:solidFill>
                <a:highlight>
                  <a:srgbClr val="FFFFFF"/>
                </a:highlight>
                <a:latin typeface="Helvetica Neue"/>
                <a:ea typeface="Helvetica Neue"/>
                <a:cs typeface="Helvetica Neue"/>
                <a:sym typeface="Helvetica Neue"/>
              </a:rPr>
              <a:t>6MWT &gt; 475m</a:t>
            </a:r>
            <a:endParaRPr sz="1350">
              <a:solidFill>
                <a:schemeClr val="dk1"/>
              </a:solidFill>
              <a:highlight>
                <a:srgbClr val="FFFFFF"/>
              </a:highlight>
              <a:latin typeface="Helvetica Neue"/>
              <a:ea typeface="Helvetica Neue"/>
              <a:cs typeface="Helvetica Neue"/>
              <a:sym typeface="Helvetica Neue"/>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Shape 263"/>
        <p:cNvGrpSpPr/>
        <p:nvPr/>
      </p:nvGrpSpPr>
      <p:grpSpPr>
        <a:xfrm>
          <a:off x="0" y="0"/>
          <a:ext cx="0" cy="0"/>
          <a:chOff x="0" y="0"/>
          <a:chExt cx="0" cy="0"/>
        </a:xfrm>
      </p:grpSpPr>
      <p:sp>
        <p:nvSpPr>
          <p:cNvPr id="264" name="Google Shape;264;g363d8d5656f_0_142"/>
          <p:cNvSpPr txBox="1">
            <a:spLocks noGrp="1"/>
          </p:cNvSpPr>
          <p:nvPr>
            <p:ph type="title"/>
          </p:nvPr>
        </p:nvSpPr>
        <p:spPr>
          <a:xfrm>
            <a:off x="627500" y="627452"/>
            <a:ext cx="9906000" cy="10080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000000"/>
              </a:buClr>
              <a:buSzPts val="4000"/>
              <a:buFont typeface="Helvetica Neue"/>
              <a:buNone/>
            </a:pPr>
            <a:r>
              <a:rPr lang="en-US" b="1">
                <a:solidFill>
                  <a:srgbClr val="000000"/>
                </a:solidFill>
                <a:latin typeface="Helvetica Neue"/>
                <a:ea typeface="Helvetica Neue"/>
                <a:cs typeface="Helvetica Neue"/>
                <a:sym typeface="Helvetica Neue"/>
              </a:rPr>
              <a:t>Study Procedure</a:t>
            </a:r>
            <a:endParaRPr b="1">
              <a:latin typeface="Helvetica Neue"/>
              <a:ea typeface="Helvetica Neue"/>
              <a:cs typeface="Helvetica Neue"/>
              <a:sym typeface="Helvetica Neue"/>
            </a:endParaRPr>
          </a:p>
        </p:txBody>
      </p:sp>
      <p:sp>
        <p:nvSpPr>
          <p:cNvPr id="265" name="Google Shape;265;g363d8d5656f_0_142"/>
          <p:cNvSpPr txBox="1">
            <a:spLocks noGrp="1"/>
          </p:cNvSpPr>
          <p:nvPr>
            <p:ph type="body" idx="1"/>
          </p:nvPr>
        </p:nvSpPr>
        <p:spPr>
          <a:xfrm>
            <a:off x="756375" y="1776050"/>
            <a:ext cx="10497900" cy="4229100"/>
          </a:xfrm>
          <a:prstGeom prst="rect">
            <a:avLst/>
          </a:prstGeom>
          <a:noFill/>
          <a:ln>
            <a:noFill/>
          </a:ln>
        </p:spPr>
        <p:txBody>
          <a:bodyPr spcFirstLastPara="1" wrap="square" lIns="91425" tIns="45700" rIns="91425" bIns="45700" anchor="t" anchorCtr="0">
            <a:noAutofit/>
          </a:bodyPr>
          <a:lstStyle/>
          <a:p>
            <a:pPr marL="457200" lvl="0" indent="-381000" algn="l" rtl="0">
              <a:lnSpc>
                <a:spcPct val="120000"/>
              </a:lnSpc>
              <a:spcBef>
                <a:spcPts val="1000"/>
              </a:spcBef>
              <a:spcAft>
                <a:spcPts val="0"/>
              </a:spcAft>
              <a:buClr>
                <a:schemeClr val="dk1"/>
              </a:buClr>
              <a:buSzPts val="2400"/>
              <a:buFont typeface="Helvetica Neue"/>
              <a:buChar char="•"/>
            </a:pPr>
            <a:r>
              <a:rPr lang="en-US" sz="2400">
                <a:solidFill>
                  <a:schemeClr val="dk1"/>
                </a:solidFill>
                <a:highlight>
                  <a:srgbClr val="FFFFFF"/>
                </a:highlight>
                <a:latin typeface="Helvetica Neue"/>
                <a:ea typeface="Helvetica Neue"/>
                <a:cs typeface="Helvetica Neue"/>
                <a:sym typeface="Helvetica Neue"/>
              </a:rPr>
              <a:t>All the patients at each site were evaluated by a heart team consisting of a heart-failure specialist, an interventional cardiologist, an echocardiographer, and a cardiothoracic surgeon. </a:t>
            </a:r>
            <a:endParaRPr sz="2400">
              <a:solidFill>
                <a:schemeClr val="dk1"/>
              </a:solidFill>
              <a:highlight>
                <a:srgbClr val="FFFFFF"/>
              </a:highlight>
              <a:latin typeface="Helvetica Neue"/>
              <a:ea typeface="Helvetica Neue"/>
              <a:cs typeface="Helvetica Neue"/>
              <a:sym typeface="Helvetica Neue"/>
            </a:endParaRPr>
          </a:p>
          <a:p>
            <a:pPr marL="457200" lvl="0" indent="-381000" algn="l" rtl="0">
              <a:lnSpc>
                <a:spcPct val="120000"/>
              </a:lnSpc>
              <a:spcBef>
                <a:spcPts val="1000"/>
              </a:spcBef>
              <a:spcAft>
                <a:spcPts val="0"/>
              </a:spcAft>
              <a:buClr>
                <a:schemeClr val="dk1"/>
              </a:buClr>
              <a:buSzPts val="2400"/>
              <a:buFont typeface="Helvetica Neue"/>
              <a:buChar char="•"/>
            </a:pPr>
            <a:r>
              <a:rPr lang="en-US" sz="2400">
                <a:solidFill>
                  <a:schemeClr val="dk1"/>
                </a:solidFill>
                <a:highlight>
                  <a:srgbClr val="FFFFFF"/>
                </a:highlight>
                <a:latin typeface="Helvetica Neue"/>
                <a:ea typeface="Helvetica Neue"/>
                <a:cs typeface="Helvetica Neue"/>
                <a:sym typeface="Helvetica Neue"/>
              </a:rPr>
              <a:t>Both transthoracic and transesophageal echocardiography were required to determine patient eligibility.</a:t>
            </a:r>
            <a:endParaRPr sz="2400">
              <a:solidFill>
                <a:schemeClr val="dk1"/>
              </a:solidFill>
              <a:highlight>
                <a:srgbClr val="FFFFFF"/>
              </a:highlight>
              <a:latin typeface="Helvetica Neue"/>
              <a:ea typeface="Helvetica Neue"/>
              <a:cs typeface="Helvetica Neue"/>
              <a:sym typeface="Helvetica Neue"/>
            </a:endParaRPr>
          </a:p>
          <a:p>
            <a:pPr marL="457200" lvl="0" indent="-381000" algn="l" rtl="0">
              <a:lnSpc>
                <a:spcPct val="120000"/>
              </a:lnSpc>
              <a:spcBef>
                <a:spcPts val="1000"/>
              </a:spcBef>
              <a:spcAft>
                <a:spcPts val="0"/>
              </a:spcAft>
              <a:buClr>
                <a:schemeClr val="dk1"/>
              </a:buClr>
              <a:buSzPts val="2400"/>
              <a:buFont typeface="Helvetica Neue"/>
              <a:buChar char="•"/>
            </a:pPr>
            <a:r>
              <a:rPr lang="en-US" sz="2400">
                <a:solidFill>
                  <a:schemeClr val="dk1"/>
                </a:solidFill>
                <a:highlight>
                  <a:srgbClr val="FFFFFF"/>
                </a:highlight>
                <a:latin typeface="Helvetica Neue"/>
                <a:ea typeface="Helvetica Neue"/>
                <a:cs typeface="Helvetica Neue"/>
                <a:sym typeface="Helvetica Neue"/>
              </a:rPr>
              <a:t>Patients were randomly assigned in a 1:1 ratio to undergo transcatheter mitral-valve repair and receive medical therapy (device group) or to receive medical therapy alone (control group).</a:t>
            </a:r>
            <a:endParaRPr sz="2400">
              <a:solidFill>
                <a:schemeClr val="dk1"/>
              </a:solidFill>
              <a:highlight>
                <a:srgbClr val="FFFFFF"/>
              </a:highlight>
              <a:latin typeface="Helvetica Neue"/>
              <a:ea typeface="Helvetica Neue"/>
              <a:cs typeface="Helvetica Neue"/>
              <a:sym typeface="Helvetica Neue"/>
            </a:endParaRPr>
          </a:p>
          <a:p>
            <a:pPr marL="0" lvl="0" indent="0" algn="l" rtl="0">
              <a:lnSpc>
                <a:spcPct val="120000"/>
              </a:lnSpc>
              <a:spcBef>
                <a:spcPts val="1000"/>
              </a:spcBef>
              <a:spcAft>
                <a:spcPts val="0"/>
              </a:spcAft>
              <a:buNone/>
            </a:pPr>
            <a:endParaRPr sz="2400">
              <a:solidFill>
                <a:schemeClr val="dk1"/>
              </a:solidFill>
              <a:latin typeface="Helvetica Neue"/>
              <a:ea typeface="Helvetica Neue"/>
              <a:cs typeface="Helvetica Neue"/>
              <a:sym typeface="Helvetica Neue"/>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6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6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6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Shape 269"/>
        <p:cNvGrpSpPr/>
        <p:nvPr/>
      </p:nvGrpSpPr>
      <p:grpSpPr>
        <a:xfrm>
          <a:off x="0" y="0"/>
          <a:ext cx="0" cy="0"/>
          <a:chOff x="0" y="0"/>
          <a:chExt cx="0" cy="0"/>
        </a:xfrm>
      </p:grpSpPr>
      <p:sp>
        <p:nvSpPr>
          <p:cNvPr id="270" name="Google Shape;270;g363d8d5656f_0_197"/>
          <p:cNvSpPr txBox="1">
            <a:spLocks noGrp="1"/>
          </p:cNvSpPr>
          <p:nvPr>
            <p:ph type="title"/>
          </p:nvPr>
        </p:nvSpPr>
        <p:spPr>
          <a:xfrm>
            <a:off x="627500" y="627452"/>
            <a:ext cx="9906000" cy="10080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000000"/>
              </a:buClr>
              <a:buSzPts val="4000"/>
              <a:buFont typeface="Helvetica Neue"/>
              <a:buNone/>
            </a:pPr>
            <a:r>
              <a:rPr lang="en-US" b="1">
                <a:solidFill>
                  <a:srgbClr val="000000"/>
                </a:solidFill>
                <a:latin typeface="Helvetica Neue"/>
                <a:ea typeface="Helvetica Neue"/>
                <a:cs typeface="Helvetica Neue"/>
                <a:sym typeface="Helvetica Neue"/>
              </a:rPr>
              <a:t>Study Procedure</a:t>
            </a:r>
            <a:endParaRPr b="1">
              <a:latin typeface="Helvetica Neue"/>
              <a:ea typeface="Helvetica Neue"/>
              <a:cs typeface="Helvetica Neue"/>
              <a:sym typeface="Helvetica Neue"/>
            </a:endParaRPr>
          </a:p>
        </p:txBody>
      </p:sp>
      <p:sp>
        <p:nvSpPr>
          <p:cNvPr id="271" name="Google Shape;271;g363d8d5656f_0_197"/>
          <p:cNvSpPr txBox="1">
            <a:spLocks noGrp="1"/>
          </p:cNvSpPr>
          <p:nvPr>
            <p:ph type="body" idx="1"/>
          </p:nvPr>
        </p:nvSpPr>
        <p:spPr>
          <a:xfrm>
            <a:off x="756375" y="1776050"/>
            <a:ext cx="10497900" cy="4229100"/>
          </a:xfrm>
          <a:prstGeom prst="rect">
            <a:avLst/>
          </a:prstGeom>
          <a:noFill/>
          <a:ln>
            <a:noFill/>
          </a:ln>
        </p:spPr>
        <p:txBody>
          <a:bodyPr spcFirstLastPara="1" wrap="square" lIns="91425" tIns="45700" rIns="91425" bIns="45700" anchor="t" anchorCtr="0">
            <a:noAutofit/>
          </a:bodyPr>
          <a:lstStyle/>
          <a:p>
            <a:pPr marL="457200" lvl="0" indent="-381000" algn="l" rtl="0">
              <a:lnSpc>
                <a:spcPct val="120000"/>
              </a:lnSpc>
              <a:spcBef>
                <a:spcPts val="1000"/>
              </a:spcBef>
              <a:spcAft>
                <a:spcPts val="0"/>
              </a:spcAft>
              <a:buClr>
                <a:schemeClr val="dk1"/>
              </a:buClr>
              <a:buSzPts val="2400"/>
              <a:buFont typeface="Helvetica Neue"/>
              <a:buChar char="•"/>
            </a:pPr>
            <a:r>
              <a:rPr lang="en-US" sz="2400">
                <a:solidFill>
                  <a:schemeClr val="dk1"/>
                </a:solidFill>
                <a:highlight>
                  <a:srgbClr val="FFFFFF"/>
                </a:highlight>
                <a:latin typeface="Helvetica Neue"/>
                <a:ea typeface="Helvetica Neue"/>
                <a:cs typeface="Helvetica Neue"/>
                <a:sym typeface="Helvetica Neue"/>
              </a:rPr>
              <a:t>Medical therapy was based on GDMT.</a:t>
            </a:r>
            <a:endParaRPr sz="2400">
              <a:solidFill>
                <a:schemeClr val="dk1"/>
              </a:solidFill>
              <a:highlight>
                <a:srgbClr val="FFFFFF"/>
              </a:highlight>
              <a:latin typeface="Helvetica Neue"/>
              <a:ea typeface="Helvetica Neue"/>
              <a:cs typeface="Helvetica Neue"/>
              <a:sym typeface="Helvetica Neue"/>
            </a:endParaRPr>
          </a:p>
          <a:p>
            <a:pPr marL="457200" lvl="0" indent="-381000" algn="l" rtl="0">
              <a:spcBef>
                <a:spcPts val="1000"/>
              </a:spcBef>
              <a:spcAft>
                <a:spcPts val="0"/>
              </a:spcAft>
              <a:buClr>
                <a:schemeClr val="dk1"/>
              </a:buClr>
              <a:buSzPts val="2400"/>
              <a:buFont typeface="Helvetica Neue"/>
              <a:buChar char="•"/>
            </a:pPr>
            <a:r>
              <a:rPr lang="en-US" sz="2400">
                <a:solidFill>
                  <a:schemeClr val="dk1"/>
                </a:solidFill>
                <a:highlight>
                  <a:srgbClr val="FFFFFF"/>
                </a:highlight>
                <a:latin typeface="Helvetica Neue"/>
                <a:ea typeface="Helvetica Neue"/>
                <a:cs typeface="Helvetica Neue"/>
                <a:sym typeface="Helvetica Neue"/>
              </a:rPr>
              <a:t>Randomization was was stratified according to trial site and cause of heart failure (ischemic or nonischemic).</a:t>
            </a:r>
            <a:endParaRPr sz="2400">
              <a:solidFill>
                <a:schemeClr val="dk1"/>
              </a:solidFill>
              <a:highlight>
                <a:srgbClr val="FFFFFF"/>
              </a:highlight>
              <a:latin typeface="Helvetica Neue"/>
              <a:ea typeface="Helvetica Neue"/>
              <a:cs typeface="Helvetica Neue"/>
              <a:sym typeface="Helvetica Neue"/>
            </a:endParaRPr>
          </a:p>
          <a:p>
            <a:pPr marL="457200" lvl="0" indent="-381000" algn="l" rtl="0">
              <a:lnSpc>
                <a:spcPct val="120000"/>
              </a:lnSpc>
              <a:spcBef>
                <a:spcPts val="1000"/>
              </a:spcBef>
              <a:spcAft>
                <a:spcPts val="0"/>
              </a:spcAft>
              <a:buClr>
                <a:schemeClr val="dk1"/>
              </a:buClr>
              <a:buSzPts val="2400"/>
              <a:buFont typeface="Helvetica Neue"/>
              <a:buChar char="•"/>
            </a:pPr>
            <a:r>
              <a:rPr lang="en-US" sz="2400">
                <a:solidFill>
                  <a:schemeClr val="dk1"/>
                </a:solidFill>
                <a:highlight>
                  <a:srgbClr val="FFFFFF"/>
                </a:highlight>
                <a:latin typeface="Helvetica Neue"/>
                <a:ea typeface="Helvetica Neue"/>
                <a:cs typeface="Helvetica Neue"/>
                <a:sym typeface="Helvetica Neue"/>
              </a:rPr>
              <a:t>Patients in the device group were scheduled to undergo M-TEER with the MitraClip device implantation within 14 days after randomization.</a:t>
            </a:r>
            <a:endParaRPr sz="2400">
              <a:solidFill>
                <a:schemeClr val="dk1"/>
              </a:solidFill>
              <a:highlight>
                <a:srgbClr val="FFFFFF"/>
              </a:highlight>
              <a:latin typeface="Helvetica Neue"/>
              <a:ea typeface="Helvetica Neue"/>
              <a:cs typeface="Helvetica Neue"/>
              <a:sym typeface="Helvetica Neue"/>
            </a:endParaRPr>
          </a:p>
          <a:p>
            <a:pPr marL="457200" lvl="0" indent="-381000" algn="l" rtl="0">
              <a:lnSpc>
                <a:spcPct val="120000"/>
              </a:lnSpc>
              <a:spcBef>
                <a:spcPts val="1000"/>
              </a:spcBef>
              <a:spcAft>
                <a:spcPts val="0"/>
              </a:spcAft>
              <a:buClr>
                <a:schemeClr val="dk1"/>
              </a:buClr>
              <a:buSzPts val="2400"/>
              <a:buFont typeface="Helvetica Neue"/>
              <a:buChar char="•"/>
            </a:pPr>
            <a:r>
              <a:rPr lang="en-US" sz="2400">
                <a:solidFill>
                  <a:schemeClr val="dk1"/>
                </a:solidFill>
                <a:highlight>
                  <a:srgbClr val="FFFFFF"/>
                </a:highlight>
                <a:latin typeface="Helvetica Neue"/>
                <a:ea typeface="Helvetica Neue"/>
                <a:cs typeface="Helvetica Neue"/>
                <a:sym typeface="Helvetica Neue"/>
              </a:rPr>
              <a:t>Follow-up visits were conducted at discharge (device group only), at 30, 180, and 365 days, and then yearly. </a:t>
            </a:r>
            <a:endParaRPr sz="2400">
              <a:solidFill>
                <a:schemeClr val="dk1"/>
              </a:solidFill>
              <a:highlight>
                <a:srgbClr val="FFFFFF"/>
              </a:highlight>
              <a:latin typeface="Helvetica Neue"/>
              <a:ea typeface="Helvetica Neue"/>
              <a:cs typeface="Helvetica Neue"/>
              <a:sym typeface="Helvetica Neue"/>
            </a:endParaRPr>
          </a:p>
          <a:p>
            <a:pPr marL="457200" lvl="0" indent="-381000" algn="l" rtl="0">
              <a:lnSpc>
                <a:spcPct val="120000"/>
              </a:lnSpc>
              <a:spcBef>
                <a:spcPts val="1000"/>
              </a:spcBef>
              <a:spcAft>
                <a:spcPts val="0"/>
              </a:spcAft>
              <a:buClr>
                <a:schemeClr val="dk1"/>
              </a:buClr>
              <a:buSzPts val="2400"/>
              <a:buFont typeface="Helvetica Neue"/>
              <a:buChar char="•"/>
            </a:pPr>
            <a:r>
              <a:rPr lang="en-US" sz="2400">
                <a:solidFill>
                  <a:schemeClr val="dk1"/>
                </a:solidFill>
                <a:highlight>
                  <a:srgbClr val="FFFFFF"/>
                </a:highlight>
                <a:latin typeface="Helvetica Neue"/>
                <a:ea typeface="Helvetica Neue"/>
                <a:cs typeface="Helvetica Neue"/>
                <a:sym typeface="Helvetica Neue"/>
              </a:rPr>
              <a:t>All the patients were followed up by a heart-failure specialist</a:t>
            </a:r>
            <a:endParaRPr sz="2400">
              <a:solidFill>
                <a:schemeClr val="dk1"/>
              </a:solidFill>
              <a:highlight>
                <a:srgbClr val="FFFFFF"/>
              </a:highlight>
              <a:latin typeface="Helvetica Neue"/>
              <a:ea typeface="Helvetica Neue"/>
              <a:cs typeface="Helvetica Neue"/>
              <a:sym typeface="Helvetica Neue"/>
            </a:endParaRPr>
          </a:p>
          <a:p>
            <a:pPr marL="0" lvl="0" indent="0" algn="l" rtl="0">
              <a:lnSpc>
                <a:spcPct val="120000"/>
              </a:lnSpc>
              <a:spcBef>
                <a:spcPts val="1000"/>
              </a:spcBef>
              <a:spcAft>
                <a:spcPts val="0"/>
              </a:spcAft>
              <a:buNone/>
            </a:pPr>
            <a:endParaRPr sz="2400">
              <a:solidFill>
                <a:schemeClr val="dk1"/>
              </a:solidFill>
              <a:latin typeface="Helvetica Neue"/>
              <a:ea typeface="Helvetica Neue"/>
              <a:cs typeface="Helvetica Neue"/>
              <a:sym typeface="Helvetica Neue"/>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7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7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71">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71">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71">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Shape 275"/>
        <p:cNvGrpSpPr/>
        <p:nvPr/>
      </p:nvGrpSpPr>
      <p:grpSpPr>
        <a:xfrm>
          <a:off x="0" y="0"/>
          <a:ext cx="0" cy="0"/>
          <a:chOff x="0" y="0"/>
          <a:chExt cx="0" cy="0"/>
        </a:xfrm>
      </p:grpSpPr>
      <p:sp>
        <p:nvSpPr>
          <p:cNvPr id="276" name="Google Shape;276;g363d8d5656f_0_206"/>
          <p:cNvSpPr txBox="1">
            <a:spLocks noGrp="1"/>
          </p:cNvSpPr>
          <p:nvPr>
            <p:ph type="title"/>
          </p:nvPr>
        </p:nvSpPr>
        <p:spPr>
          <a:xfrm>
            <a:off x="627500" y="627452"/>
            <a:ext cx="9906000" cy="10080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000000"/>
              </a:buClr>
              <a:buSzPts val="4000"/>
              <a:buFont typeface="Helvetica Neue"/>
              <a:buNone/>
            </a:pPr>
            <a:r>
              <a:rPr lang="en-US" b="1">
                <a:solidFill>
                  <a:srgbClr val="000000"/>
                </a:solidFill>
                <a:latin typeface="Helvetica Neue"/>
                <a:ea typeface="Helvetica Neue"/>
                <a:cs typeface="Helvetica Neue"/>
                <a:sym typeface="Helvetica Neue"/>
              </a:rPr>
              <a:t>Trial Outcomes</a:t>
            </a:r>
            <a:endParaRPr b="1">
              <a:latin typeface="Helvetica Neue"/>
              <a:ea typeface="Helvetica Neue"/>
              <a:cs typeface="Helvetica Neue"/>
              <a:sym typeface="Helvetica Neue"/>
            </a:endParaRPr>
          </a:p>
        </p:txBody>
      </p:sp>
      <p:sp>
        <p:nvSpPr>
          <p:cNvPr id="277" name="Google Shape;277;g363d8d5656f_0_206"/>
          <p:cNvSpPr txBox="1">
            <a:spLocks noGrp="1"/>
          </p:cNvSpPr>
          <p:nvPr>
            <p:ph type="body" idx="1"/>
          </p:nvPr>
        </p:nvSpPr>
        <p:spPr>
          <a:xfrm>
            <a:off x="756375" y="1776050"/>
            <a:ext cx="10497900" cy="4229100"/>
          </a:xfrm>
          <a:prstGeom prst="rect">
            <a:avLst/>
          </a:prstGeom>
          <a:noFill/>
          <a:ln>
            <a:noFill/>
          </a:ln>
        </p:spPr>
        <p:txBody>
          <a:bodyPr spcFirstLastPara="1" wrap="square" lIns="91425" tIns="45700" rIns="91425" bIns="45700" anchor="t" anchorCtr="0">
            <a:noAutofit/>
          </a:bodyPr>
          <a:lstStyle/>
          <a:p>
            <a:pPr marL="457200" lvl="0" indent="-381000" algn="l" rtl="0">
              <a:lnSpc>
                <a:spcPct val="120000"/>
              </a:lnSpc>
              <a:spcBef>
                <a:spcPts val="1000"/>
              </a:spcBef>
              <a:spcAft>
                <a:spcPts val="0"/>
              </a:spcAft>
              <a:buClr>
                <a:schemeClr val="dk1"/>
              </a:buClr>
              <a:buSzPts val="2400"/>
              <a:buFont typeface="Helvetica Neue"/>
              <a:buChar char="●"/>
            </a:pPr>
            <a:r>
              <a:rPr lang="en-US" sz="2400">
                <a:solidFill>
                  <a:schemeClr val="dk1"/>
                </a:solidFill>
                <a:highlight>
                  <a:srgbClr val="FFFFFF"/>
                </a:highlight>
                <a:latin typeface="Helvetica Neue"/>
                <a:ea typeface="Helvetica Neue"/>
                <a:cs typeface="Helvetica Neue"/>
                <a:sym typeface="Helvetica Neue"/>
              </a:rPr>
              <a:t>There were three </a:t>
            </a:r>
            <a:r>
              <a:rPr lang="en-US" sz="2400" b="1">
                <a:solidFill>
                  <a:schemeClr val="dk1"/>
                </a:solidFill>
                <a:highlight>
                  <a:srgbClr val="FFFFFF"/>
                </a:highlight>
                <a:latin typeface="Helvetica Neue"/>
                <a:ea typeface="Helvetica Neue"/>
                <a:cs typeface="Helvetica Neue"/>
                <a:sym typeface="Helvetica Neue"/>
              </a:rPr>
              <a:t>primary</a:t>
            </a:r>
            <a:r>
              <a:rPr lang="en-US" sz="2400">
                <a:solidFill>
                  <a:schemeClr val="dk1"/>
                </a:solidFill>
                <a:highlight>
                  <a:srgbClr val="FFFFFF"/>
                </a:highlight>
                <a:latin typeface="Helvetica Neue"/>
                <a:ea typeface="Helvetica Neue"/>
                <a:cs typeface="Helvetica Neue"/>
                <a:sym typeface="Helvetica Neue"/>
              </a:rPr>
              <a:t> end points:</a:t>
            </a:r>
            <a:endParaRPr sz="2400">
              <a:solidFill>
                <a:schemeClr val="dk1"/>
              </a:solidFill>
              <a:highlight>
                <a:srgbClr val="FFFFFF"/>
              </a:highlight>
              <a:latin typeface="Helvetica Neue"/>
              <a:ea typeface="Helvetica Neue"/>
              <a:cs typeface="Helvetica Neue"/>
              <a:sym typeface="Helvetica Neue"/>
            </a:endParaRPr>
          </a:p>
          <a:p>
            <a:pPr marL="914400" lvl="1" indent="-381000" algn="l" rtl="0">
              <a:lnSpc>
                <a:spcPct val="120000"/>
              </a:lnSpc>
              <a:spcBef>
                <a:spcPts val="0"/>
              </a:spcBef>
              <a:spcAft>
                <a:spcPts val="0"/>
              </a:spcAft>
              <a:buClr>
                <a:schemeClr val="dk1"/>
              </a:buClr>
              <a:buSzPts val="2400"/>
              <a:buFont typeface="Helvetica Neue"/>
              <a:buChar char="○"/>
            </a:pPr>
            <a:r>
              <a:rPr lang="en-US" sz="2400">
                <a:solidFill>
                  <a:schemeClr val="dk1"/>
                </a:solidFill>
                <a:highlight>
                  <a:srgbClr val="FFFFFF"/>
                </a:highlight>
                <a:latin typeface="Helvetica Neue"/>
                <a:ea typeface="Helvetica Neue"/>
                <a:cs typeface="Helvetica Neue"/>
                <a:sym typeface="Helvetica Neue"/>
              </a:rPr>
              <a:t>Rate of the composite of first or recurrent hospitalization for heart failure or death from cardiovascular causes during 24 months, </a:t>
            </a:r>
            <a:endParaRPr sz="2400">
              <a:solidFill>
                <a:schemeClr val="dk1"/>
              </a:solidFill>
              <a:highlight>
                <a:srgbClr val="FFFFFF"/>
              </a:highlight>
              <a:latin typeface="Helvetica Neue"/>
              <a:ea typeface="Helvetica Neue"/>
              <a:cs typeface="Helvetica Neue"/>
              <a:sym typeface="Helvetica Neue"/>
            </a:endParaRPr>
          </a:p>
          <a:p>
            <a:pPr marL="914400" lvl="1" indent="-381000" algn="l" rtl="0">
              <a:lnSpc>
                <a:spcPct val="120000"/>
              </a:lnSpc>
              <a:spcBef>
                <a:spcPts val="0"/>
              </a:spcBef>
              <a:spcAft>
                <a:spcPts val="0"/>
              </a:spcAft>
              <a:buClr>
                <a:schemeClr val="dk1"/>
              </a:buClr>
              <a:buSzPts val="2400"/>
              <a:buFont typeface="Helvetica Neue"/>
              <a:buChar char="○"/>
            </a:pPr>
            <a:r>
              <a:rPr lang="en-US" sz="2400">
                <a:solidFill>
                  <a:schemeClr val="dk1"/>
                </a:solidFill>
                <a:highlight>
                  <a:srgbClr val="FFFFFF"/>
                </a:highlight>
                <a:latin typeface="Helvetica Neue"/>
                <a:ea typeface="Helvetica Neue"/>
                <a:cs typeface="Helvetica Neue"/>
                <a:sym typeface="Helvetica Neue"/>
              </a:rPr>
              <a:t>Rate of first or recurrent hospitalization for heart failure during 24 months, and </a:t>
            </a:r>
            <a:endParaRPr sz="2400">
              <a:solidFill>
                <a:schemeClr val="dk1"/>
              </a:solidFill>
              <a:highlight>
                <a:srgbClr val="FFFFFF"/>
              </a:highlight>
              <a:latin typeface="Helvetica Neue"/>
              <a:ea typeface="Helvetica Neue"/>
              <a:cs typeface="Helvetica Neue"/>
              <a:sym typeface="Helvetica Neue"/>
            </a:endParaRPr>
          </a:p>
          <a:p>
            <a:pPr marL="914400" lvl="1" indent="-381000" algn="l" rtl="0">
              <a:lnSpc>
                <a:spcPct val="120000"/>
              </a:lnSpc>
              <a:spcBef>
                <a:spcPts val="0"/>
              </a:spcBef>
              <a:spcAft>
                <a:spcPts val="0"/>
              </a:spcAft>
              <a:buClr>
                <a:schemeClr val="dk1"/>
              </a:buClr>
              <a:buSzPts val="2400"/>
              <a:buFont typeface="Helvetica Neue"/>
              <a:buChar char="○"/>
            </a:pPr>
            <a:r>
              <a:rPr lang="en-US" sz="2400">
                <a:solidFill>
                  <a:schemeClr val="dk1"/>
                </a:solidFill>
                <a:highlight>
                  <a:srgbClr val="FFFFFF"/>
                </a:highlight>
                <a:latin typeface="Helvetica Neue"/>
                <a:ea typeface="Helvetica Neue"/>
                <a:cs typeface="Helvetica Neue"/>
                <a:sym typeface="Helvetica Neue"/>
              </a:rPr>
              <a:t>Change from baseline to 12 months in the score on the Kansas City Cardiomyopathy Questionnaire–Overall Summary (KCCQ-OS; scores range from 0 to 100, with higher scores indicating better health status).</a:t>
            </a:r>
            <a:endParaRPr sz="2400">
              <a:solidFill>
                <a:schemeClr val="dk1"/>
              </a:solidFill>
              <a:highlight>
                <a:srgbClr val="FFFFFF"/>
              </a:highlight>
              <a:latin typeface="Helvetica Neue"/>
              <a:ea typeface="Helvetica Neue"/>
              <a:cs typeface="Helvetica Neue"/>
              <a:sym typeface="Helvetica Neue"/>
            </a:endParaRPr>
          </a:p>
          <a:p>
            <a:pPr marL="457200" lvl="0" indent="0" algn="l" rtl="0">
              <a:lnSpc>
                <a:spcPct val="120000"/>
              </a:lnSpc>
              <a:spcBef>
                <a:spcPts val="1000"/>
              </a:spcBef>
              <a:spcAft>
                <a:spcPts val="0"/>
              </a:spcAft>
              <a:buNone/>
            </a:pPr>
            <a:endParaRPr sz="2400">
              <a:solidFill>
                <a:schemeClr val="dk1"/>
              </a:solidFill>
              <a:latin typeface="Helvetica Neue"/>
              <a:ea typeface="Helvetica Neue"/>
              <a:cs typeface="Helvetica Neue"/>
              <a:sym typeface="Helvetica Neue"/>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7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7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7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7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Shape 281"/>
        <p:cNvGrpSpPr/>
        <p:nvPr/>
      </p:nvGrpSpPr>
      <p:grpSpPr>
        <a:xfrm>
          <a:off x="0" y="0"/>
          <a:ext cx="0" cy="0"/>
          <a:chOff x="0" y="0"/>
          <a:chExt cx="0" cy="0"/>
        </a:xfrm>
      </p:grpSpPr>
      <p:sp>
        <p:nvSpPr>
          <p:cNvPr id="282" name="Google Shape;282;g363d8d5656f_0_212"/>
          <p:cNvSpPr txBox="1">
            <a:spLocks noGrp="1"/>
          </p:cNvSpPr>
          <p:nvPr>
            <p:ph type="title"/>
          </p:nvPr>
        </p:nvSpPr>
        <p:spPr>
          <a:xfrm>
            <a:off x="627500" y="627452"/>
            <a:ext cx="9906000" cy="10080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000000"/>
              </a:buClr>
              <a:buSzPts val="4000"/>
              <a:buFont typeface="Helvetica Neue"/>
              <a:buNone/>
            </a:pPr>
            <a:r>
              <a:rPr lang="en-US" b="1">
                <a:solidFill>
                  <a:srgbClr val="000000"/>
                </a:solidFill>
                <a:latin typeface="Helvetica Neue"/>
                <a:ea typeface="Helvetica Neue"/>
                <a:cs typeface="Helvetica Neue"/>
                <a:sym typeface="Helvetica Neue"/>
              </a:rPr>
              <a:t>Trial Outcomes</a:t>
            </a:r>
            <a:endParaRPr b="1">
              <a:latin typeface="Helvetica Neue"/>
              <a:ea typeface="Helvetica Neue"/>
              <a:cs typeface="Helvetica Neue"/>
              <a:sym typeface="Helvetica Neue"/>
            </a:endParaRPr>
          </a:p>
        </p:txBody>
      </p:sp>
      <p:sp>
        <p:nvSpPr>
          <p:cNvPr id="283" name="Google Shape;283;g363d8d5656f_0_212"/>
          <p:cNvSpPr txBox="1">
            <a:spLocks noGrp="1"/>
          </p:cNvSpPr>
          <p:nvPr>
            <p:ph type="body" idx="1"/>
          </p:nvPr>
        </p:nvSpPr>
        <p:spPr>
          <a:xfrm>
            <a:off x="756375" y="1776050"/>
            <a:ext cx="10497900" cy="4229100"/>
          </a:xfrm>
          <a:prstGeom prst="rect">
            <a:avLst/>
          </a:prstGeom>
          <a:noFill/>
          <a:ln>
            <a:noFill/>
          </a:ln>
        </p:spPr>
        <p:txBody>
          <a:bodyPr spcFirstLastPara="1" wrap="square" lIns="91425" tIns="45700" rIns="91425" bIns="45700" anchor="t" anchorCtr="0">
            <a:noAutofit/>
          </a:bodyPr>
          <a:lstStyle/>
          <a:p>
            <a:pPr marL="457200" lvl="0" indent="-381000" algn="l" rtl="0">
              <a:lnSpc>
                <a:spcPct val="120000"/>
              </a:lnSpc>
              <a:spcBef>
                <a:spcPts val="1000"/>
              </a:spcBef>
              <a:spcAft>
                <a:spcPts val="0"/>
              </a:spcAft>
              <a:buClr>
                <a:schemeClr val="dk1"/>
              </a:buClr>
              <a:buSzPts val="2400"/>
              <a:buFont typeface="Helvetica Neue"/>
              <a:buChar char="●"/>
            </a:pPr>
            <a:r>
              <a:rPr lang="en-US" sz="2400">
                <a:solidFill>
                  <a:schemeClr val="dk1"/>
                </a:solidFill>
                <a:highlight>
                  <a:srgbClr val="FFFFFF"/>
                </a:highlight>
                <a:latin typeface="Helvetica Neue"/>
                <a:ea typeface="Helvetica Neue"/>
                <a:cs typeface="Helvetica Neue"/>
                <a:sym typeface="Helvetica Neue"/>
              </a:rPr>
              <a:t>The </a:t>
            </a:r>
            <a:r>
              <a:rPr lang="en-US" sz="2400" b="1">
                <a:solidFill>
                  <a:schemeClr val="dk1"/>
                </a:solidFill>
                <a:highlight>
                  <a:srgbClr val="FFFFFF"/>
                </a:highlight>
                <a:latin typeface="Helvetica Neue"/>
                <a:ea typeface="Helvetica Neue"/>
                <a:cs typeface="Helvetica Neue"/>
                <a:sym typeface="Helvetica Neue"/>
              </a:rPr>
              <a:t>Secondary </a:t>
            </a:r>
            <a:r>
              <a:rPr lang="en-US" sz="2400">
                <a:solidFill>
                  <a:schemeClr val="dk1"/>
                </a:solidFill>
                <a:highlight>
                  <a:srgbClr val="FFFFFF"/>
                </a:highlight>
                <a:latin typeface="Helvetica Neue"/>
                <a:ea typeface="Helvetica Neue"/>
                <a:cs typeface="Helvetica Neue"/>
                <a:sym typeface="Helvetica Neue"/>
              </a:rPr>
              <a:t>end points included:</a:t>
            </a:r>
            <a:endParaRPr sz="2400">
              <a:solidFill>
                <a:schemeClr val="dk1"/>
              </a:solidFill>
              <a:highlight>
                <a:srgbClr val="FFFFFF"/>
              </a:highlight>
              <a:latin typeface="Helvetica Neue"/>
              <a:ea typeface="Helvetica Neue"/>
              <a:cs typeface="Helvetica Neue"/>
              <a:sym typeface="Helvetica Neue"/>
            </a:endParaRPr>
          </a:p>
          <a:p>
            <a:pPr marL="914400" lvl="1" indent="-381000" algn="l" rtl="0">
              <a:lnSpc>
                <a:spcPct val="120000"/>
              </a:lnSpc>
              <a:spcBef>
                <a:spcPts val="0"/>
              </a:spcBef>
              <a:spcAft>
                <a:spcPts val="0"/>
              </a:spcAft>
              <a:buClr>
                <a:schemeClr val="dk1"/>
              </a:buClr>
              <a:buSzPts val="2400"/>
              <a:buFont typeface="Helvetica Neue"/>
              <a:buChar char="○"/>
            </a:pPr>
            <a:r>
              <a:rPr lang="en-US" sz="2400">
                <a:solidFill>
                  <a:schemeClr val="dk1"/>
                </a:solidFill>
                <a:highlight>
                  <a:srgbClr val="FFFFFF"/>
                </a:highlight>
                <a:latin typeface="Helvetica Neue"/>
                <a:ea typeface="Helvetica Neue"/>
                <a:cs typeface="Helvetica Neue"/>
                <a:sym typeface="Helvetica Neue"/>
              </a:rPr>
              <a:t>mitral regurgitation of grade 2+ or worse at 12 months</a:t>
            </a:r>
            <a:endParaRPr sz="2400">
              <a:solidFill>
                <a:schemeClr val="dk1"/>
              </a:solidFill>
              <a:highlight>
                <a:srgbClr val="FFFFFF"/>
              </a:highlight>
              <a:latin typeface="Helvetica Neue"/>
              <a:ea typeface="Helvetica Neue"/>
              <a:cs typeface="Helvetica Neue"/>
              <a:sym typeface="Helvetica Neue"/>
            </a:endParaRPr>
          </a:p>
          <a:p>
            <a:pPr marL="914400" lvl="1" indent="-381000" algn="l" rtl="0">
              <a:lnSpc>
                <a:spcPct val="120000"/>
              </a:lnSpc>
              <a:spcBef>
                <a:spcPts val="0"/>
              </a:spcBef>
              <a:spcAft>
                <a:spcPts val="0"/>
              </a:spcAft>
              <a:buClr>
                <a:schemeClr val="dk1"/>
              </a:buClr>
              <a:buSzPts val="2400"/>
              <a:buFont typeface="Helvetica Neue"/>
              <a:buChar char="○"/>
            </a:pPr>
            <a:r>
              <a:rPr lang="en-US" sz="2400">
                <a:solidFill>
                  <a:schemeClr val="dk1"/>
                </a:solidFill>
                <a:highlight>
                  <a:srgbClr val="FFFFFF"/>
                </a:highlight>
                <a:latin typeface="Helvetica Neue"/>
                <a:ea typeface="Helvetica Neue"/>
                <a:cs typeface="Helvetica Neue"/>
                <a:sym typeface="Helvetica Neue"/>
              </a:rPr>
              <a:t>change from baseline to 12 months in the 6-minute walk distance</a:t>
            </a:r>
            <a:endParaRPr sz="2400">
              <a:solidFill>
                <a:schemeClr val="dk1"/>
              </a:solidFill>
              <a:highlight>
                <a:srgbClr val="FFFFFF"/>
              </a:highlight>
              <a:latin typeface="Helvetica Neue"/>
              <a:ea typeface="Helvetica Neue"/>
              <a:cs typeface="Helvetica Neue"/>
              <a:sym typeface="Helvetica Neue"/>
            </a:endParaRPr>
          </a:p>
          <a:p>
            <a:pPr marL="914400" lvl="1" indent="-381000" algn="l" rtl="0">
              <a:lnSpc>
                <a:spcPct val="120000"/>
              </a:lnSpc>
              <a:spcBef>
                <a:spcPts val="0"/>
              </a:spcBef>
              <a:spcAft>
                <a:spcPts val="0"/>
              </a:spcAft>
              <a:buClr>
                <a:schemeClr val="dk1"/>
              </a:buClr>
              <a:buSzPts val="2400"/>
              <a:buFont typeface="Helvetica Neue"/>
              <a:buChar char="○"/>
            </a:pPr>
            <a:r>
              <a:rPr lang="en-US" sz="2400">
                <a:solidFill>
                  <a:schemeClr val="dk1"/>
                </a:solidFill>
                <a:highlight>
                  <a:srgbClr val="FFFFFF"/>
                </a:highlight>
                <a:latin typeface="Helvetica Neue"/>
                <a:ea typeface="Helvetica Neue"/>
                <a:cs typeface="Helvetica Neue"/>
                <a:sym typeface="Helvetica Neue"/>
              </a:rPr>
              <a:t>death from any cause during the entire trial period</a:t>
            </a:r>
            <a:endParaRPr sz="2400">
              <a:solidFill>
                <a:schemeClr val="dk1"/>
              </a:solidFill>
              <a:highlight>
                <a:srgbClr val="FFFFFF"/>
              </a:highlight>
              <a:latin typeface="Helvetica Neue"/>
              <a:ea typeface="Helvetica Neue"/>
              <a:cs typeface="Helvetica Neue"/>
              <a:sym typeface="Helvetica Neue"/>
            </a:endParaRPr>
          </a:p>
          <a:p>
            <a:pPr marL="914400" lvl="1" indent="-381000" algn="l" rtl="0">
              <a:lnSpc>
                <a:spcPct val="120000"/>
              </a:lnSpc>
              <a:spcBef>
                <a:spcPts val="0"/>
              </a:spcBef>
              <a:spcAft>
                <a:spcPts val="0"/>
              </a:spcAft>
              <a:buClr>
                <a:schemeClr val="dk1"/>
              </a:buClr>
              <a:buSzPts val="2400"/>
              <a:buFont typeface="Helvetica Neue"/>
              <a:buChar char="○"/>
            </a:pPr>
            <a:r>
              <a:rPr lang="en-US" sz="2400">
                <a:solidFill>
                  <a:schemeClr val="dk1"/>
                </a:solidFill>
                <a:highlight>
                  <a:srgbClr val="FFFFFF"/>
                </a:highlight>
                <a:latin typeface="Helvetica Neue"/>
                <a:ea typeface="Helvetica Neue"/>
                <a:cs typeface="Helvetica Neue"/>
                <a:sym typeface="Helvetica Neue"/>
              </a:rPr>
              <a:t>the rate of first or recurrent hospitalization for any cause during 24 months</a:t>
            </a:r>
            <a:endParaRPr sz="2400">
              <a:solidFill>
                <a:schemeClr val="dk1"/>
              </a:solidFill>
              <a:highlight>
                <a:srgbClr val="FFFFFF"/>
              </a:highlight>
              <a:latin typeface="Helvetica Neue"/>
              <a:ea typeface="Helvetica Neue"/>
              <a:cs typeface="Helvetica Neue"/>
              <a:sym typeface="Helvetica Neue"/>
            </a:endParaRPr>
          </a:p>
          <a:p>
            <a:pPr marL="914400" lvl="1" indent="-381000" algn="l" rtl="0">
              <a:lnSpc>
                <a:spcPct val="120000"/>
              </a:lnSpc>
              <a:spcBef>
                <a:spcPts val="0"/>
              </a:spcBef>
              <a:spcAft>
                <a:spcPts val="0"/>
              </a:spcAft>
              <a:buClr>
                <a:schemeClr val="dk1"/>
              </a:buClr>
              <a:buSzPts val="2400"/>
              <a:buFont typeface="Helvetica Neue"/>
              <a:buChar char="○"/>
            </a:pPr>
            <a:r>
              <a:rPr lang="en-US" sz="2400">
                <a:solidFill>
                  <a:schemeClr val="dk1"/>
                </a:solidFill>
                <a:highlight>
                  <a:srgbClr val="FFFFFF"/>
                </a:highlight>
                <a:latin typeface="Helvetica Neue"/>
                <a:ea typeface="Helvetica Neue"/>
                <a:cs typeface="Helvetica Neue"/>
                <a:sym typeface="Helvetica Neue"/>
              </a:rPr>
              <a:t>NYHA functional class I or II heart failure at 12 months.</a:t>
            </a:r>
            <a:endParaRPr sz="2400">
              <a:solidFill>
                <a:schemeClr val="dk1"/>
              </a:solidFill>
              <a:highlight>
                <a:srgbClr val="FFFFFF"/>
              </a:highlight>
              <a:latin typeface="Helvetica Neue"/>
              <a:ea typeface="Helvetica Neue"/>
              <a:cs typeface="Helvetica Neue"/>
              <a:sym typeface="Helvetica Neue"/>
            </a:endParaRPr>
          </a:p>
          <a:p>
            <a:pPr marL="457200" lvl="0" indent="0" algn="l" rtl="0">
              <a:lnSpc>
                <a:spcPct val="120000"/>
              </a:lnSpc>
              <a:spcBef>
                <a:spcPts val="1000"/>
              </a:spcBef>
              <a:spcAft>
                <a:spcPts val="0"/>
              </a:spcAft>
              <a:buNone/>
            </a:pPr>
            <a:endParaRPr sz="2400">
              <a:solidFill>
                <a:schemeClr val="dk1"/>
              </a:solidFill>
              <a:latin typeface="Helvetica Neue"/>
              <a:ea typeface="Helvetica Neue"/>
              <a:cs typeface="Helvetica Neue"/>
              <a:sym typeface="Helvetica Neue"/>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8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8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8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8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8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8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Shape 111"/>
        <p:cNvGrpSpPr/>
        <p:nvPr/>
      </p:nvGrpSpPr>
      <p:grpSpPr>
        <a:xfrm>
          <a:off x="0" y="0"/>
          <a:ext cx="0" cy="0"/>
          <a:chOff x="0" y="0"/>
          <a:chExt cx="0" cy="0"/>
        </a:xfrm>
      </p:grpSpPr>
      <p:sp>
        <p:nvSpPr>
          <p:cNvPr id="112" name="Google Shape;112;g36f30be2368_0_0"/>
          <p:cNvSpPr txBox="1">
            <a:spLocks noGrp="1"/>
          </p:cNvSpPr>
          <p:nvPr>
            <p:ph type="title"/>
          </p:nvPr>
        </p:nvSpPr>
        <p:spPr>
          <a:xfrm>
            <a:off x="627500" y="451277"/>
            <a:ext cx="9906000" cy="10080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000000"/>
              </a:buClr>
              <a:buSzPts val="4000"/>
              <a:buFont typeface="Helvetica Neue"/>
              <a:buNone/>
            </a:pPr>
            <a:r>
              <a:rPr lang="en-US" b="1">
                <a:solidFill>
                  <a:srgbClr val="000000"/>
                </a:solidFill>
                <a:latin typeface="Helvetica Neue"/>
                <a:ea typeface="Helvetica Neue"/>
                <a:cs typeface="Helvetica Neue"/>
                <a:sym typeface="Helvetica Neue"/>
              </a:rPr>
              <a:t>Last Week:</a:t>
            </a:r>
            <a:endParaRPr b="1">
              <a:latin typeface="Helvetica Neue"/>
              <a:ea typeface="Helvetica Neue"/>
              <a:cs typeface="Helvetica Neue"/>
              <a:sym typeface="Helvetica Neue"/>
            </a:endParaRPr>
          </a:p>
        </p:txBody>
      </p:sp>
      <p:sp>
        <p:nvSpPr>
          <p:cNvPr id="113" name="Google Shape;113;g36f30be2368_0_0"/>
          <p:cNvSpPr txBox="1">
            <a:spLocks noGrp="1"/>
          </p:cNvSpPr>
          <p:nvPr>
            <p:ph type="body" idx="1"/>
          </p:nvPr>
        </p:nvSpPr>
        <p:spPr>
          <a:xfrm>
            <a:off x="756375" y="1776050"/>
            <a:ext cx="10497900" cy="4229100"/>
          </a:xfrm>
          <a:prstGeom prst="rect">
            <a:avLst/>
          </a:prstGeom>
          <a:noFill/>
          <a:ln>
            <a:noFill/>
          </a:ln>
        </p:spPr>
        <p:txBody>
          <a:bodyPr spcFirstLastPara="1" wrap="square" lIns="91425" tIns="45700" rIns="91425" bIns="45700" anchor="t" anchorCtr="0">
            <a:normAutofit/>
          </a:bodyPr>
          <a:lstStyle/>
          <a:p>
            <a:pPr marL="228600" lvl="0" indent="-247650" algn="l" rtl="0">
              <a:lnSpc>
                <a:spcPct val="120000"/>
              </a:lnSpc>
              <a:spcBef>
                <a:spcPts val="1000"/>
              </a:spcBef>
              <a:spcAft>
                <a:spcPts val="0"/>
              </a:spcAft>
              <a:buClr>
                <a:schemeClr val="dk1"/>
              </a:buClr>
              <a:buSzPts val="2300"/>
              <a:buFont typeface="Arial"/>
              <a:buChar char="•"/>
            </a:pPr>
            <a:r>
              <a:rPr lang="en-US" sz="2300">
                <a:solidFill>
                  <a:schemeClr val="dk1"/>
                </a:solidFill>
                <a:latin typeface="Arial"/>
                <a:ea typeface="Arial"/>
                <a:cs typeface="Arial"/>
                <a:sym typeface="Arial"/>
              </a:rPr>
              <a:t>Highlights from the COAPT (Cardiovascular Outcomes Assessment of the MItraClip) and the and MITRA-FR (Percutaneous Repair With MitraClip Clip Device for Severe Functional/Secondary Mitral Regurgitation) trials.</a:t>
            </a:r>
            <a:endParaRPr sz="2300">
              <a:solidFill>
                <a:schemeClr val="dk1"/>
              </a:solidFill>
              <a:latin typeface="Arial"/>
              <a:ea typeface="Arial"/>
              <a:cs typeface="Arial"/>
              <a:sym typeface="Arial"/>
            </a:endParaRPr>
          </a:p>
          <a:p>
            <a:pPr marL="228600" lvl="0" indent="-247650" algn="l" rtl="0">
              <a:lnSpc>
                <a:spcPct val="120000"/>
              </a:lnSpc>
              <a:spcBef>
                <a:spcPts val="1000"/>
              </a:spcBef>
              <a:spcAft>
                <a:spcPts val="0"/>
              </a:spcAft>
              <a:buClr>
                <a:schemeClr val="dk1"/>
              </a:buClr>
              <a:buSzPts val="2300"/>
              <a:buFont typeface="Arial"/>
              <a:buChar char="•"/>
            </a:pPr>
            <a:r>
              <a:rPr lang="en-US" sz="2300">
                <a:solidFill>
                  <a:schemeClr val="dk1"/>
                </a:solidFill>
                <a:latin typeface="Arial"/>
                <a:ea typeface="Arial"/>
                <a:cs typeface="Arial"/>
                <a:sym typeface="Arial"/>
              </a:rPr>
              <a:t>The Multicenter Mitral Valve Reconstruction for Advanced Insufficiency of Functional or Ischemic Origin (MATTERHORN) trial was Presented.</a:t>
            </a:r>
            <a:endParaRPr sz="2300">
              <a:solidFill>
                <a:schemeClr val="dk1"/>
              </a:solidFill>
              <a:latin typeface="Arial"/>
              <a:ea typeface="Arial"/>
              <a:cs typeface="Arial"/>
              <a:sym typeface="Arial"/>
            </a:endParaRPr>
          </a:p>
          <a:p>
            <a:pPr marL="228600" lvl="0" indent="-247650" algn="l" rtl="0">
              <a:lnSpc>
                <a:spcPct val="120000"/>
              </a:lnSpc>
              <a:spcBef>
                <a:spcPts val="1000"/>
              </a:spcBef>
              <a:spcAft>
                <a:spcPts val="0"/>
              </a:spcAft>
              <a:buClr>
                <a:schemeClr val="dk1"/>
              </a:buClr>
              <a:buSzPts val="2300"/>
              <a:buFont typeface="Arial"/>
              <a:buChar char="•"/>
            </a:pPr>
            <a:r>
              <a:rPr lang="en-US" sz="2300">
                <a:solidFill>
                  <a:schemeClr val="dk1"/>
                </a:solidFill>
                <a:latin typeface="Arial"/>
                <a:ea typeface="Arial"/>
                <a:cs typeface="Arial"/>
                <a:sym typeface="Arial"/>
              </a:rPr>
              <a:t>MATTERHORN was a non-inferiority trial comparing M-TEER (Mitral Transcatheter Edge-to-Edge Repair) to Mitral valve surgery among patients with secondary MR who are at high surgical risk.</a:t>
            </a:r>
            <a:endParaRPr sz="2300">
              <a:solidFill>
                <a:schemeClr val="dk1"/>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Shape 287"/>
        <p:cNvGrpSpPr/>
        <p:nvPr/>
      </p:nvGrpSpPr>
      <p:grpSpPr>
        <a:xfrm>
          <a:off x="0" y="0"/>
          <a:ext cx="0" cy="0"/>
          <a:chOff x="0" y="0"/>
          <a:chExt cx="0" cy="0"/>
        </a:xfrm>
      </p:grpSpPr>
      <p:sp>
        <p:nvSpPr>
          <p:cNvPr id="288" name="Google Shape;288;g363d8d5656f_0_218"/>
          <p:cNvSpPr txBox="1">
            <a:spLocks noGrp="1"/>
          </p:cNvSpPr>
          <p:nvPr>
            <p:ph type="title"/>
          </p:nvPr>
        </p:nvSpPr>
        <p:spPr>
          <a:xfrm>
            <a:off x="627500" y="627452"/>
            <a:ext cx="9906000" cy="10080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000000"/>
              </a:buClr>
              <a:buSzPts val="4000"/>
              <a:buFont typeface="Helvetica Neue"/>
              <a:buNone/>
            </a:pPr>
            <a:r>
              <a:rPr lang="en-US" b="1">
                <a:solidFill>
                  <a:srgbClr val="000000"/>
                </a:solidFill>
                <a:latin typeface="Helvetica Neue"/>
                <a:ea typeface="Helvetica Neue"/>
                <a:cs typeface="Helvetica Neue"/>
                <a:sym typeface="Helvetica Neue"/>
              </a:rPr>
              <a:t>Statistical Analysis</a:t>
            </a:r>
            <a:endParaRPr b="1">
              <a:latin typeface="Helvetica Neue"/>
              <a:ea typeface="Helvetica Neue"/>
              <a:cs typeface="Helvetica Neue"/>
              <a:sym typeface="Helvetica Neue"/>
            </a:endParaRPr>
          </a:p>
        </p:txBody>
      </p:sp>
      <p:sp>
        <p:nvSpPr>
          <p:cNvPr id="289" name="Google Shape;289;g363d8d5656f_0_218"/>
          <p:cNvSpPr txBox="1">
            <a:spLocks noGrp="1"/>
          </p:cNvSpPr>
          <p:nvPr>
            <p:ph type="body" idx="1"/>
          </p:nvPr>
        </p:nvSpPr>
        <p:spPr>
          <a:xfrm>
            <a:off x="756375" y="1776050"/>
            <a:ext cx="10497900" cy="4229100"/>
          </a:xfrm>
          <a:prstGeom prst="rect">
            <a:avLst/>
          </a:prstGeom>
          <a:noFill/>
          <a:ln>
            <a:noFill/>
          </a:ln>
        </p:spPr>
        <p:txBody>
          <a:bodyPr spcFirstLastPara="1" wrap="square" lIns="91425" tIns="45700" rIns="91425" bIns="45700" anchor="t" anchorCtr="0">
            <a:noAutofit/>
          </a:bodyPr>
          <a:lstStyle/>
          <a:p>
            <a:pPr marL="457200" lvl="0" indent="-381000" algn="l" rtl="0">
              <a:lnSpc>
                <a:spcPct val="120000"/>
              </a:lnSpc>
              <a:spcBef>
                <a:spcPts val="1000"/>
              </a:spcBef>
              <a:spcAft>
                <a:spcPts val="0"/>
              </a:spcAft>
              <a:buClr>
                <a:schemeClr val="dk1"/>
              </a:buClr>
              <a:buSzPts val="2400"/>
              <a:buFont typeface="Helvetica Neue"/>
              <a:buChar char="●"/>
            </a:pPr>
            <a:r>
              <a:rPr lang="en-US" sz="2400">
                <a:solidFill>
                  <a:schemeClr val="dk1"/>
                </a:solidFill>
                <a:highlight>
                  <a:srgbClr val="FFFFFF"/>
                </a:highlight>
                <a:latin typeface="Helvetica Neue"/>
                <a:ea typeface="Helvetica Neue"/>
                <a:cs typeface="Helvetica Neue"/>
                <a:sym typeface="Helvetica Neue"/>
              </a:rPr>
              <a:t>Performed according to the intention-to-treat principle and included all the patients who had undergone randomization. </a:t>
            </a:r>
            <a:endParaRPr sz="2400">
              <a:solidFill>
                <a:schemeClr val="dk1"/>
              </a:solidFill>
              <a:highlight>
                <a:srgbClr val="FFFFFF"/>
              </a:highlight>
              <a:latin typeface="Helvetica Neue"/>
              <a:ea typeface="Helvetica Neue"/>
              <a:cs typeface="Helvetica Neue"/>
              <a:sym typeface="Helvetica Neue"/>
            </a:endParaRPr>
          </a:p>
          <a:p>
            <a:pPr marL="457200" lvl="0" indent="-381000" algn="l" rtl="0">
              <a:lnSpc>
                <a:spcPct val="120000"/>
              </a:lnSpc>
              <a:spcBef>
                <a:spcPts val="0"/>
              </a:spcBef>
              <a:spcAft>
                <a:spcPts val="0"/>
              </a:spcAft>
              <a:buClr>
                <a:schemeClr val="dk1"/>
              </a:buClr>
              <a:buSzPts val="2400"/>
              <a:buFont typeface="Helvetica Neue"/>
              <a:buChar char="●"/>
            </a:pPr>
            <a:r>
              <a:rPr lang="en-US" sz="2400">
                <a:solidFill>
                  <a:schemeClr val="dk1"/>
                </a:solidFill>
                <a:highlight>
                  <a:srgbClr val="FFFFFF"/>
                </a:highlight>
                <a:latin typeface="Helvetica Neue"/>
                <a:ea typeface="Helvetica Neue"/>
                <a:cs typeface="Helvetica Neue"/>
                <a:sym typeface="Helvetica Neue"/>
              </a:rPr>
              <a:t>Sensitivity analyses were conducted in the form of shared random-effects models that included the event of interest and competing events.</a:t>
            </a:r>
            <a:endParaRPr sz="2400">
              <a:solidFill>
                <a:schemeClr val="dk1"/>
              </a:solidFill>
              <a:highlight>
                <a:srgbClr val="FFFFFF"/>
              </a:highlight>
              <a:latin typeface="Helvetica Neue"/>
              <a:ea typeface="Helvetica Neue"/>
              <a:cs typeface="Helvetica Neue"/>
              <a:sym typeface="Helvetica Neue"/>
            </a:endParaRPr>
          </a:p>
          <a:p>
            <a:pPr marL="457200" lvl="0" indent="-381000" algn="l" rtl="0">
              <a:lnSpc>
                <a:spcPct val="120000"/>
              </a:lnSpc>
              <a:spcBef>
                <a:spcPts val="0"/>
              </a:spcBef>
              <a:spcAft>
                <a:spcPts val="0"/>
              </a:spcAft>
              <a:buClr>
                <a:schemeClr val="dk1"/>
              </a:buClr>
              <a:buSzPts val="2400"/>
              <a:buFont typeface="Helvetica Neue"/>
              <a:buChar char="●"/>
            </a:pPr>
            <a:r>
              <a:rPr lang="en-US" sz="2400">
                <a:solidFill>
                  <a:schemeClr val="dk1"/>
                </a:solidFill>
                <a:highlight>
                  <a:srgbClr val="FFFFFF"/>
                </a:highlight>
                <a:latin typeface="Helvetica Neue"/>
                <a:ea typeface="Helvetica Neue"/>
                <a:cs typeface="Helvetica Neue"/>
                <a:sym typeface="Helvetica Neue"/>
              </a:rPr>
              <a:t>Analyses of continuous outcomes were performed with linear mixed models for repeated measures with gaussian distribution and included all available data with no imputation. </a:t>
            </a:r>
            <a:endParaRPr sz="2400">
              <a:solidFill>
                <a:schemeClr val="dk1"/>
              </a:solidFill>
              <a:highlight>
                <a:srgbClr val="FFFFFF"/>
              </a:highlight>
              <a:latin typeface="Helvetica Neue"/>
              <a:ea typeface="Helvetica Neue"/>
              <a:cs typeface="Helvetica Neue"/>
              <a:sym typeface="Helvetica Neue"/>
            </a:endParaRPr>
          </a:p>
          <a:p>
            <a:pPr marL="457200" lvl="0" indent="-381000" algn="l" rtl="0">
              <a:lnSpc>
                <a:spcPct val="120000"/>
              </a:lnSpc>
              <a:spcBef>
                <a:spcPts val="0"/>
              </a:spcBef>
              <a:spcAft>
                <a:spcPts val="0"/>
              </a:spcAft>
              <a:buClr>
                <a:schemeClr val="dk1"/>
              </a:buClr>
              <a:buSzPts val="2400"/>
              <a:buFont typeface="Helvetica Neue"/>
              <a:buChar char="●"/>
            </a:pPr>
            <a:r>
              <a:rPr lang="en-US" sz="2400">
                <a:solidFill>
                  <a:schemeClr val="dk1"/>
                </a:solidFill>
                <a:highlight>
                  <a:srgbClr val="FFFFFF"/>
                </a:highlight>
                <a:latin typeface="Helvetica Neue"/>
                <a:ea typeface="Helvetica Neue"/>
                <a:cs typeface="Helvetica Neue"/>
                <a:sym typeface="Helvetica Neue"/>
              </a:rPr>
              <a:t>Sensitivity analyses were performed with the use of reference-based multiple imputation.</a:t>
            </a:r>
            <a:endParaRPr sz="2400">
              <a:solidFill>
                <a:schemeClr val="dk1"/>
              </a:solidFill>
              <a:latin typeface="Helvetica Neue"/>
              <a:ea typeface="Helvetica Neue"/>
              <a:cs typeface="Helvetica Neue"/>
              <a:sym typeface="Helvetica Neue"/>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8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8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89">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Shape 293"/>
        <p:cNvGrpSpPr/>
        <p:nvPr/>
      </p:nvGrpSpPr>
      <p:grpSpPr>
        <a:xfrm>
          <a:off x="0" y="0"/>
          <a:ext cx="0" cy="0"/>
          <a:chOff x="0" y="0"/>
          <a:chExt cx="0" cy="0"/>
        </a:xfrm>
      </p:grpSpPr>
      <p:sp>
        <p:nvSpPr>
          <p:cNvPr id="294" name="Google Shape;294;g363d8d5656f_0_231"/>
          <p:cNvSpPr txBox="1">
            <a:spLocks noGrp="1"/>
          </p:cNvSpPr>
          <p:nvPr>
            <p:ph type="title"/>
          </p:nvPr>
        </p:nvSpPr>
        <p:spPr>
          <a:xfrm>
            <a:off x="627500" y="627452"/>
            <a:ext cx="9906000" cy="10080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000000"/>
              </a:buClr>
              <a:buSzPts val="4000"/>
              <a:buFont typeface="Helvetica Neue"/>
              <a:buNone/>
            </a:pPr>
            <a:r>
              <a:rPr lang="en-US" b="1">
                <a:solidFill>
                  <a:srgbClr val="000000"/>
                </a:solidFill>
                <a:latin typeface="Helvetica Neue"/>
                <a:ea typeface="Helvetica Neue"/>
                <a:cs typeface="Helvetica Neue"/>
                <a:sym typeface="Helvetica Neue"/>
              </a:rPr>
              <a:t>Results</a:t>
            </a:r>
            <a:endParaRPr b="1">
              <a:latin typeface="Helvetica Neue"/>
              <a:ea typeface="Helvetica Neue"/>
              <a:cs typeface="Helvetica Neue"/>
              <a:sym typeface="Helvetica Neue"/>
            </a:endParaRPr>
          </a:p>
        </p:txBody>
      </p:sp>
      <p:pic>
        <p:nvPicPr>
          <p:cNvPr id="295" name="Google Shape;295;g363d8d5656f_0_231"/>
          <p:cNvPicPr preferRelativeResize="0"/>
          <p:nvPr/>
        </p:nvPicPr>
        <p:blipFill>
          <a:blip r:embed="rId3">
            <a:alphaModFix/>
          </a:blip>
          <a:stretch>
            <a:fillRect/>
          </a:stretch>
        </p:blipFill>
        <p:spPr>
          <a:xfrm>
            <a:off x="3832625" y="32625"/>
            <a:ext cx="4959321" cy="6857999"/>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Shape 299"/>
        <p:cNvGrpSpPr/>
        <p:nvPr/>
      </p:nvGrpSpPr>
      <p:grpSpPr>
        <a:xfrm>
          <a:off x="0" y="0"/>
          <a:ext cx="0" cy="0"/>
          <a:chOff x="0" y="0"/>
          <a:chExt cx="0" cy="0"/>
        </a:xfrm>
      </p:grpSpPr>
      <p:sp>
        <p:nvSpPr>
          <p:cNvPr id="300" name="Google Shape;300;g363d8d5656f_0_237"/>
          <p:cNvSpPr txBox="1">
            <a:spLocks noGrp="1"/>
          </p:cNvSpPr>
          <p:nvPr>
            <p:ph type="title"/>
          </p:nvPr>
        </p:nvSpPr>
        <p:spPr>
          <a:xfrm>
            <a:off x="627500" y="627452"/>
            <a:ext cx="9906000" cy="10080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000000"/>
              </a:buClr>
              <a:buSzPts val="4000"/>
              <a:buFont typeface="Helvetica Neue"/>
              <a:buNone/>
            </a:pPr>
            <a:r>
              <a:rPr lang="en-US" b="1">
                <a:solidFill>
                  <a:srgbClr val="000000"/>
                </a:solidFill>
                <a:latin typeface="Helvetica Neue"/>
                <a:ea typeface="Helvetica Neue"/>
                <a:cs typeface="Helvetica Neue"/>
                <a:sym typeface="Helvetica Neue"/>
              </a:rPr>
              <a:t>Results</a:t>
            </a:r>
            <a:endParaRPr b="1">
              <a:latin typeface="Helvetica Neue"/>
              <a:ea typeface="Helvetica Neue"/>
              <a:cs typeface="Helvetica Neue"/>
              <a:sym typeface="Helvetica Neue"/>
            </a:endParaRPr>
          </a:p>
        </p:txBody>
      </p:sp>
      <p:pic>
        <p:nvPicPr>
          <p:cNvPr id="301" name="Google Shape;301;g363d8d5656f_0_237"/>
          <p:cNvPicPr preferRelativeResize="0"/>
          <p:nvPr/>
        </p:nvPicPr>
        <p:blipFill rotWithShape="1">
          <a:blip r:embed="rId3">
            <a:alphaModFix/>
          </a:blip>
          <a:srcRect l="490" t="-1664" r="-489" b="52139"/>
          <a:stretch/>
        </p:blipFill>
        <p:spPr>
          <a:xfrm>
            <a:off x="2769025" y="627450"/>
            <a:ext cx="8655075" cy="5927398"/>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Shape 305"/>
        <p:cNvGrpSpPr/>
        <p:nvPr/>
      </p:nvGrpSpPr>
      <p:grpSpPr>
        <a:xfrm>
          <a:off x="0" y="0"/>
          <a:ext cx="0" cy="0"/>
          <a:chOff x="0" y="0"/>
          <a:chExt cx="0" cy="0"/>
        </a:xfrm>
      </p:grpSpPr>
      <p:sp>
        <p:nvSpPr>
          <p:cNvPr id="306" name="Google Shape;306;g363d8d5656f_0_247"/>
          <p:cNvSpPr txBox="1">
            <a:spLocks noGrp="1"/>
          </p:cNvSpPr>
          <p:nvPr>
            <p:ph type="title"/>
          </p:nvPr>
        </p:nvSpPr>
        <p:spPr>
          <a:xfrm>
            <a:off x="627500" y="627452"/>
            <a:ext cx="9906000" cy="10080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000000"/>
              </a:buClr>
              <a:buSzPts val="4000"/>
              <a:buFont typeface="Helvetica Neue"/>
              <a:buNone/>
            </a:pPr>
            <a:r>
              <a:rPr lang="en-US" b="1">
                <a:solidFill>
                  <a:srgbClr val="000000"/>
                </a:solidFill>
                <a:latin typeface="Helvetica Neue"/>
                <a:ea typeface="Helvetica Neue"/>
                <a:cs typeface="Helvetica Neue"/>
                <a:sym typeface="Helvetica Neue"/>
              </a:rPr>
              <a:t>Results</a:t>
            </a:r>
            <a:endParaRPr b="1">
              <a:latin typeface="Helvetica Neue"/>
              <a:ea typeface="Helvetica Neue"/>
              <a:cs typeface="Helvetica Neue"/>
              <a:sym typeface="Helvetica Neue"/>
            </a:endParaRPr>
          </a:p>
        </p:txBody>
      </p:sp>
      <p:pic>
        <p:nvPicPr>
          <p:cNvPr id="307" name="Google Shape;307;g363d8d5656f_0_247"/>
          <p:cNvPicPr preferRelativeResize="0"/>
          <p:nvPr/>
        </p:nvPicPr>
        <p:blipFill rotWithShape="1">
          <a:blip r:embed="rId3">
            <a:alphaModFix/>
          </a:blip>
          <a:srcRect t="39491" b="16170"/>
          <a:stretch/>
        </p:blipFill>
        <p:spPr>
          <a:xfrm>
            <a:off x="2801650" y="627450"/>
            <a:ext cx="8950224" cy="5487724"/>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Shape 311"/>
        <p:cNvGrpSpPr/>
        <p:nvPr/>
      </p:nvGrpSpPr>
      <p:grpSpPr>
        <a:xfrm>
          <a:off x="0" y="0"/>
          <a:ext cx="0" cy="0"/>
          <a:chOff x="0" y="0"/>
          <a:chExt cx="0" cy="0"/>
        </a:xfrm>
      </p:grpSpPr>
      <p:sp>
        <p:nvSpPr>
          <p:cNvPr id="312" name="Google Shape;312;g363dde8c2f8_3_18"/>
          <p:cNvSpPr txBox="1">
            <a:spLocks noGrp="1"/>
          </p:cNvSpPr>
          <p:nvPr>
            <p:ph type="title"/>
          </p:nvPr>
        </p:nvSpPr>
        <p:spPr>
          <a:xfrm>
            <a:off x="627500" y="627452"/>
            <a:ext cx="9906000" cy="10080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000000"/>
              </a:buClr>
              <a:buSzPts val="4000"/>
              <a:buFont typeface="Helvetica Neue"/>
              <a:buNone/>
            </a:pPr>
            <a:r>
              <a:rPr lang="en-US" b="1">
                <a:solidFill>
                  <a:srgbClr val="000000"/>
                </a:solidFill>
                <a:latin typeface="Helvetica Neue"/>
                <a:ea typeface="Helvetica Neue"/>
                <a:cs typeface="Helvetica Neue"/>
                <a:sym typeface="Helvetica Neue"/>
              </a:rPr>
              <a:t>Results</a:t>
            </a:r>
            <a:endParaRPr b="1">
              <a:latin typeface="Helvetica Neue"/>
              <a:ea typeface="Helvetica Neue"/>
              <a:cs typeface="Helvetica Neue"/>
              <a:sym typeface="Helvetica Neue"/>
            </a:endParaRPr>
          </a:p>
        </p:txBody>
      </p:sp>
      <p:pic>
        <p:nvPicPr>
          <p:cNvPr id="313" name="Google Shape;313;g363dde8c2f8_3_18"/>
          <p:cNvPicPr preferRelativeResize="0"/>
          <p:nvPr/>
        </p:nvPicPr>
        <p:blipFill rotWithShape="1">
          <a:blip r:embed="rId3">
            <a:alphaModFix/>
          </a:blip>
          <a:srcRect b="52451"/>
          <a:stretch/>
        </p:blipFill>
        <p:spPr>
          <a:xfrm>
            <a:off x="3141525" y="608283"/>
            <a:ext cx="8165625" cy="5641426"/>
          </a:xfrm>
          <a:prstGeom prst="rect">
            <a:avLst/>
          </a:prstGeom>
          <a:noFill/>
          <a:ln>
            <a:noFill/>
          </a:ln>
        </p:spPr>
      </p:pic>
      <p:sp>
        <p:nvSpPr>
          <p:cNvPr id="314" name="Google Shape;314;g363dde8c2f8_3_18"/>
          <p:cNvSpPr/>
          <p:nvPr/>
        </p:nvSpPr>
        <p:spPr>
          <a:xfrm>
            <a:off x="3242725" y="5504800"/>
            <a:ext cx="8331300" cy="744900"/>
          </a:xfrm>
          <a:prstGeom prst="rect">
            <a:avLst/>
          </a:prstGeom>
          <a:noFill/>
          <a:ln w="1905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Play"/>
              <a:ea typeface="Play"/>
              <a:cs typeface="Play"/>
              <a:sym typeface="Play"/>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14"/>
                                        </p:tgtEl>
                                        <p:attrNameLst>
                                          <p:attrName>style.visibility</p:attrName>
                                        </p:attrNameLst>
                                      </p:cBhvr>
                                      <p:to>
                                        <p:strVal val="visible"/>
                                      </p:to>
                                    </p:set>
                                    <p:animEffect transition="in" filter="fade">
                                      <p:cBhvr>
                                        <p:cTn id="7" dur="1000"/>
                                        <p:tgtEl>
                                          <p:spTgt spid="3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Shape 318"/>
        <p:cNvGrpSpPr/>
        <p:nvPr/>
      </p:nvGrpSpPr>
      <p:grpSpPr>
        <a:xfrm>
          <a:off x="0" y="0"/>
          <a:ext cx="0" cy="0"/>
          <a:chOff x="0" y="0"/>
          <a:chExt cx="0" cy="0"/>
        </a:xfrm>
      </p:grpSpPr>
      <p:sp>
        <p:nvSpPr>
          <p:cNvPr id="319" name="Google Shape;319;g363dde8c2f8_3_24"/>
          <p:cNvSpPr txBox="1">
            <a:spLocks noGrp="1"/>
          </p:cNvSpPr>
          <p:nvPr>
            <p:ph type="title"/>
          </p:nvPr>
        </p:nvSpPr>
        <p:spPr>
          <a:xfrm>
            <a:off x="627500" y="627452"/>
            <a:ext cx="9906000" cy="10080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000000"/>
              </a:buClr>
              <a:buSzPts val="4000"/>
              <a:buFont typeface="Helvetica Neue"/>
              <a:buNone/>
            </a:pPr>
            <a:r>
              <a:rPr lang="en-US" b="1">
                <a:solidFill>
                  <a:srgbClr val="000000"/>
                </a:solidFill>
                <a:latin typeface="Helvetica Neue"/>
                <a:ea typeface="Helvetica Neue"/>
                <a:cs typeface="Helvetica Neue"/>
                <a:sym typeface="Helvetica Neue"/>
              </a:rPr>
              <a:t>Results</a:t>
            </a:r>
            <a:endParaRPr b="1">
              <a:latin typeface="Helvetica Neue"/>
              <a:ea typeface="Helvetica Neue"/>
              <a:cs typeface="Helvetica Neue"/>
              <a:sym typeface="Helvetica Neue"/>
            </a:endParaRPr>
          </a:p>
        </p:txBody>
      </p:sp>
      <p:pic>
        <p:nvPicPr>
          <p:cNvPr id="320" name="Google Shape;320;g363dde8c2f8_3_24"/>
          <p:cNvPicPr preferRelativeResize="0"/>
          <p:nvPr/>
        </p:nvPicPr>
        <p:blipFill rotWithShape="1">
          <a:blip r:embed="rId3">
            <a:alphaModFix/>
          </a:blip>
          <a:srcRect t="46831"/>
          <a:stretch/>
        </p:blipFill>
        <p:spPr>
          <a:xfrm>
            <a:off x="3720950" y="443412"/>
            <a:ext cx="7729726" cy="5971174"/>
          </a:xfrm>
          <a:prstGeom prst="rect">
            <a:avLst/>
          </a:prstGeom>
          <a:noFill/>
          <a:ln>
            <a:noFill/>
          </a:ln>
        </p:spPr>
      </p:pic>
      <p:sp>
        <p:nvSpPr>
          <p:cNvPr id="321" name="Google Shape;321;g363dde8c2f8_3_24"/>
          <p:cNvSpPr/>
          <p:nvPr/>
        </p:nvSpPr>
        <p:spPr>
          <a:xfrm>
            <a:off x="3904800" y="762850"/>
            <a:ext cx="7302600" cy="2409900"/>
          </a:xfrm>
          <a:prstGeom prst="rect">
            <a:avLst/>
          </a:prstGeom>
          <a:noFill/>
          <a:ln w="1905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Play"/>
              <a:ea typeface="Play"/>
              <a:cs typeface="Play"/>
              <a:sym typeface="Play"/>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21"/>
                                        </p:tgtEl>
                                        <p:attrNameLst>
                                          <p:attrName>style.visibility</p:attrName>
                                        </p:attrNameLst>
                                      </p:cBhvr>
                                      <p:to>
                                        <p:strVal val="visible"/>
                                      </p:to>
                                    </p:set>
                                    <p:animEffect transition="in" filter="fade">
                                      <p:cBhvr>
                                        <p:cTn id="7" dur="1000"/>
                                        <p:tgtEl>
                                          <p:spTgt spid="3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Shape 325"/>
        <p:cNvGrpSpPr/>
        <p:nvPr/>
      </p:nvGrpSpPr>
      <p:grpSpPr>
        <a:xfrm>
          <a:off x="0" y="0"/>
          <a:ext cx="0" cy="0"/>
          <a:chOff x="0" y="0"/>
          <a:chExt cx="0" cy="0"/>
        </a:xfrm>
      </p:grpSpPr>
      <p:sp>
        <p:nvSpPr>
          <p:cNvPr id="326" name="Google Shape;326;g363dde8c2f8_0_1"/>
          <p:cNvSpPr txBox="1">
            <a:spLocks noGrp="1"/>
          </p:cNvSpPr>
          <p:nvPr>
            <p:ph type="title"/>
          </p:nvPr>
        </p:nvSpPr>
        <p:spPr>
          <a:xfrm>
            <a:off x="627500" y="627452"/>
            <a:ext cx="9906000" cy="10080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000000"/>
              </a:buClr>
              <a:buSzPts val="4000"/>
              <a:buFont typeface="Helvetica Neue"/>
              <a:buNone/>
            </a:pPr>
            <a:r>
              <a:rPr lang="en-US" b="1">
                <a:solidFill>
                  <a:srgbClr val="000000"/>
                </a:solidFill>
                <a:latin typeface="Helvetica Neue"/>
                <a:ea typeface="Helvetica Neue"/>
                <a:cs typeface="Helvetica Neue"/>
                <a:sym typeface="Helvetica Neue"/>
              </a:rPr>
              <a:t>Results</a:t>
            </a:r>
            <a:endParaRPr b="1">
              <a:latin typeface="Helvetica Neue"/>
              <a:ea typeface="Helvetica Neue"/>
              <a:cs typeface="Helvetica Neue"/>
              <a:sym typeface="Helvetica Neue"/>
            </a:endParaRPr>
          </a:p>
        </p:txBody>
      </p:sp>
      <p:pic>
        <p:nvPicPr>
          <p:cNvPr id="327" name="Google Shape;327;g363dde8c2f8_0_1"/>
          <p:cNvPicPr preferRelativeResize="0"/>
          <p:nvPr/>
        </p:nvPicPr>
        <p:blipFill rotWithShape="1">
          <a:blip r:embed="rId3">
            <a:alphaModFix/>
          </a:blip>
          <a:srcRect b="63559"/>
          <a:stretch/>
        </p:blipFill>
        <p:spPr>
          <a:xfrm>
            <a:off x="3918475" y="627450"/>
            <a:ext cx="7349974" cy="5917327"/>
          </a:xfrm>
          <a:prstGeom prst="rect">
            <a:avLst/>
          </a:prstGeom>
          <a:noFill/>
          <a:ln>
            <a:noFill/>
          </a:ln>
        </p:spPr>
      </p:pic>
      <p:sp>
        <p:nvSpPr>
          <p:cNvPr id="328" name="Google Shape;328;g363dde8c2f8_0_1"/>
          <p:cNvSpPr/>
          <p:nvPr/>
        </p:nvSpPr>
        <p:spPr>
          <a:xfrm>
            <a:off x="5713900" y="1507775"/>
            <a:ext cx="3124500" cy="465300"/>
          </a:xfrm>
          <a:prstGeom prst="rect">
            <a:avLst/>
          </a:prstGeom>
          <a:noFill/>
          <a:ln w="1905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Play"/>
              <a:ea typeface="Play"/>
              <a:cs typeface="Play"/>
              <a:sym typeface="Play"/>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28"/>
                                        </p:tgtEl>
                                        <p:attrNameLst>
                                          <p:attrName>style.visibility</p:attrName>
                                        </p:attrNameLst>
                                      </p:cBhvr>
                                      <p:to>
                                        <p:strVal val="visible"/>
                                      </p:to>
                                    </p:set>
                                    <p:animEffect transition="in" filter="fade">
                                      <p:cBhvr>
                                        <p:cTn id="7" dur="1000"/>
                                        <p:tgtEl>
                                          <p:spTgt spid="3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Shape 332"/>
        <p:cNvGrpSpPr/>
        <p:nvPr/>
      </p:nvGrpSpPr>
      <p:grpSpPr>
        <a:xfrm>
          <a:off x="0" y="0"/>
          <a:ext cx="0" cy="0"/>
          <a:chOff x="0" y="0"/>
          <a:chExt cx="0" cy="0"/>
        </a:xfrm>
      </p:grpSpPr>
      <p:sp>
        <p:nvSpPr>
          <p:cNvPr id="333" name="Google Shape;333;g363d8d5656f_0_242"/>
          <p:cNvSpPr txBox="1">
            <a:spLocks noGrp="1"/>
          </p:cNvSpPr>
          <p:nvPr>
            <p:ph type="title"/>
          </p:nvPr>
        </p:nvSpPr>
        <p:spPr>
          <a:xfrm>
            <a:off x="627500" y="627452"/>
            <a:ext cx="9906000" cy="10080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000000"/>
              </a:buClr>
              <a:buSzPts val="4000"/>
              <a:buFont typeface="Helvetica Neue"/>
              <a:buNone/>
            </a:pPr>
            <a:r>
              <a:rPr lang="en-US" b="1">
                <a:solidFill>
                  <a:srgbClr val="000000"/>
                </a:solidFill>
                <a:latin typeface="Helvetica Neue"/>
                <a:ea typeface="Helvetica Neue"/>
                <a:cs typeface="Helvetica Neue"/>
                <a:sym typeface="Helvetica Neue"/>
              </a:rPr>
              <a:t>Results</a:t>
            </a:r>
            <a:endParaRPr b="1">
              <a:latin typeface="Helvetica Neue"/>
              <a:ea typeface="Helvetica Neue"/>
              <a:cs typeface="Helvetica Neue"/>
              <a:sym typeface="Helvetica Neue"/>
            </a:endParaRPr>
          </a:p>
        </p:txBody>
      </p:sp>
      <p:pic>
        <p:nvPicPr>
          <p:cNvPr id="334" name="Google Shape;334;g363d8d5656f_0_242"/>
          <p:cNvPicPr preferRelativeResize="0"/>
          <p:nvPr/>
        </p:nvPicPr>
        <p:blipFill rotWithShape="1">
          <a:blip r:embed="rId3">
            <a:alphaModFix/>
          </a:blip>
          <a:srcRect t="36683" b="28392"/>
          <a:stretch/>
        </p:blipFill>
        <p:spPr>
          <a:xfrm>
            <a:off x="4037725" y="680100"/>
            <a:ext cx="7676976" cy="5923425"/>
          </a:xfrm>
          <a:prstGeom prst="rect">
            <a:avLst/>
          </a:prstGeom>
          <a:noFill/>
          <a:ln>
            <a:noFill/>
          </a:ln>
        </p:spPr>
      </p:pic>
      <p:sp>
        <p:nvSpPr>
          <p:cNvPr id="335" name="Google Shape;335;g363d8d5656f_0_242"/>
          <p:cNvSpPr/>
          <p:nvPr/>
        </p:nvSpPr>
        <p:spPr>
          <a:xfrm>
            <a:off x="5922625" y="1358675"/>
            <a:ext cx="3124500" cy="465300"/>
          </a:xfrm>
          <a:prstGeom prst="rect">
            <a:avLst/>
          </a:prstGeom>
          <a:noFill/>
          <a:ln w="1905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Play"/>
              <a:ea typeface="Play"/>
              <a:cs typeface="Play"/>
              <a:sym typeface="Play"/>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35"/>
                                        </p:tgtEl>
                                        <p:attrNameLst>
                                          <p:attrName>style.visibility</p:attrName>
                                        </p:attrNameLst>
                                      </p:cBhvr>
                                      <p:to>
                                        <p:strVal val="visible"/>
                                      </p:to>
                                    </p:set>
                                    <p:animEffect transition="in" filter="fade">
                                      <p:cBhvr>
                                        <p:cTn id="7" dur="1000"/>
                                        <p:tgtEl>
                                          <p:spTgt spid="3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Shape 339"/>
        <p:cNvGrpSpPr/>
        <p:nvPr/>
      </p:nvGrpSpPr>
      <p:grpSpPr>
        <a:xfrm>
          <a:off x="0" y="0"/>
          <a:ext cx="0" cy="0"/>
          <a:chOff x="0" y="0"/>
          <a:chExt cx="0" cy="0"/>
        </a:xfrm>
      </p:grpSpPr>
      <p:sp>
        <p:nvSpPr>
          <p:cNvPr id="340" name="Google Shape;340;g363dde8c2f8_0_7"/>
          <p:cNvSpPr txBox="1">
            <a:spLocks noGrp="1"/>
          </p:cNvSpPr>
          <p:nvPr>
            <p:ph type="title"/>
          </p:nvPr>
        </p:nvSpPr>
        <p:spPr>
          <a:xfrm>
            <a:off x="627500" y="627452"/>
            <a:ext cx="9906000" cy="10080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000000"/>
              </a:buClr>
              <a:buSzPts val="4000"/>
              <a:buFont typeface="Helvetica Neue"/>
              <a:buNone/>
            </a:pPr>
            <a:r>
              <a:rPr lang="en-US" b="1">
                <a:solidFill>
                  <a:srgbClr val="000000"/>
                </a:solidFill>
                <a:latin typeface="Helvetica Neue"/>
                <a:ea typeface="Helvetica Neue"/>
                <a:cs typeface="Helvetica Neue"/>
                <a:sym typeface="Helvetica Neue"/>
              </a:rPr>
              <a:t>Results</a:t>
            </a:r>
            <a:endParaRPr b="1">
              <a:latin typeface="Helvetica Neue"/>
              <a:ea typeface="Helvetica Neue"/>
              <a:cs typeface="Helvetica Neue"/>
              <a:sym typeface="Helvetica Neue"/>
            </a:endParaRPr>
          </a:p>
        </p:txBody>
      </p:sp>
      <p:pic>
        <p:nvPicPr>
          <p:cNvPr id="341" name="Google Shape;341;g363dde8c2f8_0_7"/>
          <p:cNvPicPr preferRelativeResize="0"/>
          <p:nvPr/>
        </p:nvPicPr>
        <p:blipFill rotWithShape="1">
          <a:blip r:embed="rId3">
            <a:alphaModFix/>
          </a:blip>
          <a:srcRect t="70638"/>
          <a:stretch/>
        </p:blipFill>
        <p:spPr>
          <a:xfrm>
            <a:off x="3038850" y="627450"/>
            <a:ext cx="8536025" cy="5537198"/>
          </a:xfrm>
          <a:prstGeom prst="rect">
            <a:avLst/>
          </a:prstGeom>
          <a:noFill/>
          <a:ln>
            <a:noFill/>
          </a:ln>
        </p:spPr>
      </p:pic>
      <p:sp>
        <p:nvSpPr>
          <p:cNvPr id="342" name="Google Shape;342;g363dde8c2f8_0_7"/>
          <p:cNvSpPr/>
          <p:nvPr/>
        </p:nvSpPr>
        <p:spPr>
          <a:xfrm>
            <a:off x="8659425" y="2327725"/>
            <a:ext cx="2638800" cy="1195800"/>
          </a:xfrm>
          <a:prstGeom prst="rect">
            <a:avLst/>
          </a:prstGeom>
          <a:noFill/>
          <a:ln w="1905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Play"/>
              <a:ea typeface="Play"/>
              <a:cs typeface="Play"/>
              <a:sym typeface="Play"/>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Shape 346"/>
        <p:cNvGrpSpPr/>
        <p:nvPr/>
      </p:nvGrpSpPr>
      <p:grpSpPr>
        <a:xfrm>
          <a:off x="0" y="0"/>
          <a:ext cx="0" cy="0"/>
          <a:chOff x="0" y="0"/>
          <a:chExt cx="0" cy="0"/>
        </a:xfrm>
      </p:grpSpPr>
      <p:sp>
        <p:nvSpPr>
          <p:cNvPr id="347" name="Google Shape;347;g363d8d5656f_0_253"/>
          <p:cNvSpPr txBox="1">
            <a:spLocks noGrp="1"/>
          </p:cNvSpPr>
          <p:nvPr>
            <p:ph type="title"/>
          </p:nvPr>
        </p:nvSpPr>
        <p:spPr>
          <a:xfrm>
            <a:off x="627500" y="627452"/>
            <a:ext cx="9906000" cy="10080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000000"/>
              </a:buClr>
              <a:buSzPts val="4000"/>
              <a:buFont typeface="Helvetica Neue"/>
              <a:buNone/>
            </a:pPr>
            <a:r>
              <a:rPr lang="en-US" b="1">
                <a:solidFill>
                  <a:srgbClr val="000000"/>
                </a:solidFill>
                <a:latin typeface="Helvetica Neue"/>
                <a:ea typeface="Helvetica Neue"/>
                <a:cs typeface="Helvetica Neue"/>
                <a:sym typeface="Helvetica Neue"/>
              </a:rPr>
              <a:t>Results</a:t>
            </a:r>
            <a:endParaRPr b="1">
              <a:latin typeface="Helvetica Neue"/>
              <a:ea typeface="Helvetica Neue"/>
              <a:cs typeface="Helvetica Neue"/>
              <a:sym typeface="Helvetica Neue"/>
            </a:endParaRPr>
          </a:p>
        </p:txBody>
      </p:sp>
      <p:pic>
        <p:nvPicPr>
          <p:cNvPr id="348" name="Google Shape;348;g363d8d5656f_0_253"/>
          <p:cNvPicPr preferRelativeResize="0"/>
          <p:nvPr/>
        </p:nvPicPr>
        <p:blipFill>
          <a:blip r:embed="rId3">
            <a:alphaModFix/>
          </a:blip>
          <a:stretch>
            <a:fillRect/>
          </a:stretch>
        </p:blipFill>
        <p:spPr>
          <a:xfrm>
            <a:off x="5209475" y="276595"/>
            <a:ext cx="5850100" cy="6386452"/>
          </a:xfrm>
          <a:prstGeom prst="rect">
            <a:avLst/>
          </a:prstGeom>
          <a:noFill/>
          <a:ln>
            <a:noFill/>
          </a:ln>
        </p:spPr>
      </p:pic>
      <p:sp>
        <p:nvSpPr>
          <p:cNvPr id="349" name="Google Shape;349;g363d8d5656f_0_253"/>
          <p:cNvSpPr/>
          <p:nvPr/>
        </p:nvSpPr>
        <p:spPr>
          <a:xfrm>
            <a:off x="5311825" y="1998200"/>
            <a:ext cx="5645400" cy="377100"/>
          </a:xfrm>
          <a:prstGeom prst="rect">
            <a:avLst/>
          </a:prstGeom>
          <a:noFill/>
          <a:ln w="1905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Play"/>
              <a:ea typeface="Play"/>
              <a:cs typeface="Play"/>
              <a:sym typeface="Play"/>
            </a:endParaRPr>
          </a:p>
        </p:txBody>
      </p:sp>
      <p:sp>
        <p:nvSpPr>
          <p:cNvPr id="350" name="Google Shape;350;g363d8d5656f_0_253"/>
          <p:cNvSpPr/>
          <p:nvPr/>
        </p:nvSpPr>
        <p:spPr>
          <a:xfrm>
            <a:off x="5311825" y="2503925"/>
            <a:ext cx="5645400" cy="229800"/>
          </a:xfrm>
          <a:prstGeom prst="rect">
            <a:avLst/>
          </a:prstGeom>
          <a:noFill/>
          <a:ln w="1905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Play"/>
              <a:ea typeface="Play"/>
              <a:cs typeface="Play"/>
              <a:sym typeface="Play"/>
            </a:endParaRPr>
          </a:p>
        </p:txBody>
      </p:sp>
      <p:sp>
        <p:nvSpPr>
          <p:cNvPr id="351" name="Google Shape;351;g363d8d5656f_0_253"/>
          <p:cNvSpPr/>
          <p:nvPr/>
        </p:nvSpPr>
        <p:spPr>
          <a:xfrm>
            <a:off x="5311825" y="3429000"/>
            <a:ext cx="5645400" cy="426900"/>
          </a:xfrm>
          <a:prstGeom prst="rect">
            <a:avLst/>
          </a:prstGeom>
          <a:noFill/>
          <a:ln w="1905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Play"/>
              <a:ea typeface="Play"/>
              <a:cs typeface="Play"/>
              <a:sym typeface="Play"/>
            </a:endParaRPr>
          </a:p>
        </p:txBody>
      </p:sp>
      <p:sp>
        <p:nvSpPr>
          <p:cNvPr id="352" name="Google Shape;352;g363d8d5656f_0_253"/>
          <p:cNvSpPr/>
          <p:nvPr/>
        </p:nvSpPr>
        <p:spPr>
          <a:xfrm>
            <a:off x="5317112" y="3875626"/>
            <a:ext cx="5645400" cy="426900"/>
          </a:xfrm>
          <a:prstGeom prst="rect">
            <a:avLst/>
          </a:prstGeom>
          <a:noFill/>
          <a:ln w="1905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Play"/>
              <a:ea typeface="Play"/>
              <a:cs typeface="Play"/>
              <a:sym typeface="Play"/>
            </a:endParaRPr>
          </a:p>
        </p:txBody>
      </p:sp>
      <p:sp>
        <p:nvSpPr>
          <p:cNvPr id="353" name="Google Shape;353;g363d8d5656f_0_253"/>
          <p:cNvSpPr/>
          <p:nvPr/>
        </p:nvSpPr>
        <p:spPr>
          <a:xfrm>
            <a:off x="5311825" y="4551175"/>
            <a:ext cx="5645400" cy="545700"/>
          </a:xfrm>
          <a:prstGeom prst="rect">
            <a:avLst/>
          </a:prstGeom>
          <a:noFill/>
          <a:ln w="1905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Play"/>
              <a:ea typeface="Play"/>
              <a:cs typeface="Play"/>
              <a:sym typeface="Play"/>
            </a:endParaRPr>
          </a:p>
        </p:txBody>
      </p:sp>
      <p:sp>
        <p:nvSpPr>
          <p:cNvPr id="354" name="Google Shape;354;g363d8d5656f_0_253"/>
          <p:cNvSpPr/>
          <p:nvPr/>
        </p:nvSpPr>
        <p:spPr>
          <a:xfrm>
            <a:off x="5311825" y="5096875"/>
            <a:ext cx="5645400" cy="501900"/>
          </a:xfrm>
          <a:prstGeom prst="rect">
            <a:avLst/>
          </a:prstGeom>
          <a:noFill/>
          <a:ln w="1905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Play"/>
              <a:ea typeface="Play"/>
              <a:cs typeface="Play"/>
              <a:sym typeface="Play"/>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9"/>
                                        </p:tgtEl>
                                        <p:attrNameLst>
                                          <p:attrName>style.visibility</p:attrName>
                                        </p:attrNameLst>
                                      </p:cBhvr>
                                      <p:to>
                                        <p:strVal val="visible"/>
                                      </p:to>
                                    </p:set>
                                    <p:animEffect transition="in" filter="fade">
                                      <p:cBhvr>
                                        <p:cTn id="7" dur="1000"/>
                                        <p:tgtEl>
                                          <p:spTgt spid="34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1000"/>
                                        <p:tgtEl>
                                          <p:spTgt spid="349"/>
                                        </p:tgtEl>
                                      </p:cBhvr>
                                    </p:animEffect>
                                    <p:set>
                                      <p:cBhvr>
                                        <p:cTn id="12" dur="1" fill="hold">
                                          <p:stCondLst>
                                            <p:cond delay="1000"/>
                                          </p:stCondLst>
                                        </p:cTn>
                                        <p:tgtEl>
                                          <p:spTgt spid="349"/>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50"/>
                                        </p:tgtEl>
                                        <p:attrNameLst>
                                          <p:attrName>style.visibility</p:attrName>
                                        </p:attrNameLst>
                                      </p:cBhvr>
                                      <p:to>
                                        <p:strVal val="visible"/>
                                      </p:to>
                                    </p:set>
                                    <p:animEffect transition="in" filter="fade">
                                      <p:cBhvr>
                                        <p:cTn id="17" dur="1000"/>
                                        <p:tgtEl>
                                          <p:spTgt spid="35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1000"/>
                                        <p:tgtEl>
                                          <p:spTgt spid="350"/>
                                        </p:tgtEl>
                                      </p:cBhvr>
                                    </p:animEffect>
                                    <p:set>
                                      <p:cBhvr>
                                        <p:cTn id="22" dur="1" fill="hold">
                                          <p:stCondLst>
                                            <p:cond delay="1000"/>
                                          </p:stCondLst>
                                        </p:cTn>
                                        <p:tgtEl>
                                          <p:spTgt spid="350"/>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51"/>
                                        </p:tgtEl>
                                        <p:attrNameLst>
                                          <p:attrName>style.visibility</p:attrName>
                                        </p:attrNameLst>
                                      </p:cBhvr>
                                      <p:to>
                                        <p:strVal val="visible"/>
                                      </p:to>
                                    </p:set>
                                    <p:animEffect transition="in" filter="fade">
                                      <p:cBhvr>
                                        <p:cTn id="27" dur="1000"/>
                                        <p:tgtEl>
                                          <p:spTgt spid="35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nodeType="clickEffect">
                                  <p:stCondLst>
                                    <p:cond delay="0"/>
                                  </p:stCondLst>
                                  <p:childTnLst>
                                    <p:animEffect transition="out" filter="fade">
                                      <p:cBhvr>
                                        <p:cTn id="31" dur="1000"/>
                                        <p:tgtEl>
                                          <p:spTgt spid="351"/>
                                        </p:tgtEl>
                                      </p:cBhvr>
                                    </p:animEffect>
                                    <p:set>
                                      <p:cBhvr>
                                        <p:cTn id="32" dur="1" fill="hold">
                                          <p:stCondLst>
                                            <p:cond delay="1000"/>
                                          </p:stCondLst>
                                        </p:cTn>
                                        <p:tgtEl>
                                          <p:spTgt spid="351"/>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52"/>
                                        </p:tgtEl>
                                        <p:attrNameLst>
                                          <p:attrName>style.visibility</p:attrName>
                                        </p:attrNameLst>
                                      </p:cBhvr>
                                      <p:to>
                                        <p:strVal val="visible"/>
                                      </p:to>
                                    </p:set>
                                    <p:animEffect transition="in" filter="fade">
                                      <p:cBhvr>
                                        <p:cTn id="37" dur="1000"/>
                                        <p:tgtEl>
                                          <p:spTgt spid="352"/>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nodeType="clickEffect">
                                  <p:stCondLst>
                                    <p:cond delay="0"/>
                                  </p:stCondLst>
                                  <p:childTnLst>
                                    <p:animEffect transition="out" filter="fade">
                                      <p:cBhvr>
                                        <p:cTn id="41" dur="1000"/>
                                        <p:tgtEl>
                                          <p:spTgt spid="352"/>
                                        </p:tgtEl>
                                      </p:cBhvr>
                                    </p:animEffect>
                                    <p:set>
                                      <p:cBhvr>
                                        <p:cTn id="42" dur="1" fill="hold">
                                          <p:stCondLst>
                                            <p:cond delay="1000"/>
                                          </p:stCondLst>
                                        </p:cTn>
                                        <p:tgtEl>
                                          <p:spTgt spid="352"/>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53"/>
                                        </p:tgtEl>
                                        <p:attrNameLst>
                                          <p:attrName>style.visibility</p:attrName>
                                        </p:attrNameLst>
                                      </p:cBhvr>
                                      <p:to>
                                        <p:strVal val="visible"/>
                                      </p:to>
                                    </p:set>
                                    <p:animEffect transition="in" filter="fade">
                                      <p:cBhvr>
                                        <p:cTn id="47" dur="1000"/>
                                        <p:tgtEl>
                                          <p:spTgt spid="353"/>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xit" presetSubtype="0" fill="hold" nodeType="clickEffect">
                                  <p:stCondLst>
                                    <p:cond delay="0"/>
                                  </p:stCondLst>
                                  <p:childTnLst>
                                    <p:animEffect transition="out" filter="fade">
                                      <p:cBhvr>
                                        <p:cTn id="51" dur="1000"/>
                                        <p:tgtEl>
                                          <p:spTgt spid="353"/>
                                        </p:tgtEl>
                                      </p:cBhvr>
                                    </p:animEffect>
                                    <p:set>
                                      <p:cBhvr>
                                        <p:cTn id="52" dur="1" fill="hold">
                                          <p:stCondLst>
                                            <p:cond delay="1000"/>
                                          </p:stCondLst>
                                        </p:cTn>
                                        <p:tgtEl>
                                          <p:spTgt spid="353"/>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354"/>
                                        </p:tgtEl>
                                        <p:attrNameLst>
                                          <p:attrName>style.visibility</p:attrName>
                                        </p:attrNameLst>
                                      </p:cBhvr>
                                      <p:to>
                                        <p:strVal val="visible"/>
                                      </p:to>
                                    </p:set>
                                    <p:animEffect transition="in" filter="fade">
                                      <p:cBhvr>
                                        <p:cTn id="57" dur="1000"/>
                                        <p:tgtEl>
                                          <p:spTgt spid="354"/>
                                        </p:tgtEl>
                                      </p:cBhvr>
                                    </p:animEffect>
                                  </p:childTnLst>
                                </p:cTn>
                              </p:par>
                            </p:childTnLst>
                          </p:cTn>
                        </p:par>
                      </p:childTnLst>
                    </p:cTn>
                  </p:par>
                  <p:par>
                    <p:cTn id="58" fill="hold">
                      <p:stCondLst>
                        <p:cond delay="indefinite"/>
                      </p:stCondLst>
                      <p:childTnLst>
                        <p:par>
                          <p:cTn id="59" fill="hold">
                            <p:stCondLst>
                              <p:cond delay="0"/>
                            </p:stCondLst>
                            <p:childTnLst>
                              <p:par>
                                <p:cTn id="60" presetID="1" presetClass="entr" presetSubtype="0" fill="hold" nodeType="clickEffect">
                                  <p:stCondLst>
                                    <p:cond delay="0"/>
                                  </p:stCondLst>
                                  <p:childTnLst>
                                    <p:set>
                                      <p:cBhvr>
                                        <p:cTn id="61" dur="1" fill="hold">
                                          <p:stCondLst>
                                            <p:cond delay="0"/>
                                          </p:stCondLst>
                                        </p:cTn>
                                        <p:tgtEl>
                                          <p:spTgt spid="3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Shape 117"/>
        <p:cNvGrpSpPr/>
        <p:nvPr/>
      </p:nvGrpSpPr>
      <p:grpSpPr>
        <a:xfrm>
          <a:off x="0" y="0"/>
          <a:ext cx="0" cy="0"/>
          <a:chOff x="0" y="0"/>
          <a:chExt cx="0" cy="0"/>
        </a:xfrm>
      </p:grpSpPr>
      <p:sp>
        <p:nvSpPr>
          <p:cNvPr id="118" name="Google Shape;118;g363d8d5656f_0_4"/>
          <p:cNvSpPr txBox="1">
            <a:spLocks noGrp="1"/>
          </p:cNvSpPr>
          <p:nvPr>
            <p:ph type="title"/>
          </p:nvPr>
        </p:nvSpPr>
        <p:spPr>
          <a:xfrm>
            <a:off x="620975" y="457802"/>
            <a:ext cx="9906000" cy="10080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000000"/>
              </a:buClr>
              <a:buSzPts val="4000"/>
              <a:buFont typeface="Helvetica Neue"/>
              <a:buNone/>
            </a:pPr>
            <a:r>
              <a:rPr lang="en-US" b="1">
                <a:solidFill>
                  <a:srgbClr val="000000"/>
                </a:solidFill>
                <a:latin typeface="Helvetica Neue"/>
                <a:ea typeface="Helvetica Neue"/>
                <a:cs typeface="Helvetica Neue"/>
                <a:sym typeface="Helvetica Neue"/>
              </a:rPr>
              <a:t>This Week:</a:t>
            </a:r>
            <a:endParaRPr b="1">
              <a:latin typeface="Helvetica Neue"/>
              <a:ea typeface="Helvetica Neue"/>
              <a:cs typeface="Helvetica Neue"/>
              <a:sym typeface="Helvetica Neue"/>
            </a:endParaRPr>
          </a:p>
        </p:txBody>
      </p:sp>
      <p:sp>
        <p:nvSpPr>
          <p:cNvPr id="119" name="Google Shape;119;g363d8d5656f_0_4"/>
          <p:cNvSpPr txBox="1">
            <a:spLocks noGrp="1"/>
          </p:cNvSpPr>
          <p:nvPr>
            <p:ph type="body" idx="1"/>
          </p:nvPr>
        </p:nvSpPr>
        <p:spPr>
          <a:xfrm>
            <a:off x="756375" y="1776050"/>
            <a:ext cx="10497900" cy="4229100"/>
          </a:xfrm>
          <a:prstGeom prst="rect">
            <a:avLst/>
          </a:prstGeom>
          <a:noFill/>
          <a:ln>
            <a:noFill/>
          </a:ln>
        </p:spPr>
        <p:txBody>
          <a:bodyPr spcFirstLastPara="1" wrap="square" lIns="91425" tIns="45700" rIns="91425" bIns="45700" anchor="t" anchorCtr="0">
            <a:normAutofit/>
          </a:bodyPr>
          <a:lstStyle/>
          <a:p>
            <a:pPr marL="228600" lvl="0" indent="-247650" algn="l" rtl="0">
              <a:lnSpc>
                <a:spcPct val="120000"/>
              </a:lnSpc>
              <a:spcBef>
                <a:spcPts val="1000"/>
              </a:spcBef>
              <a:spcAft>
                <a:spcPts val="0"/>
              </a:spcAft>
              <a:buClr>
                <a:schemeClr val="dk1"/>
              </a:buClr>
              <a:buSzPts val="2300"/>
              <a:buFont typeface="Arial"/>
              <a:buChar char="•"/>
            </a:pPr>
            <a:r>
              <a:rPr lang="en-US" sz="2300">
                <a:solidFill>
                  <a:schemeClr val="dk1"/>
                </a:solidFill>
                <a:latin typeface="Arial"/>
                <a:ea typeface="Arial"/>
                <a:cs typeface="Arial"/>
                <a:sym typeface="Arial"/>
              </a:rPr>
              <a:t>Review the pathophysiology and current guideline-recommended management of secondary mitral regurgitation</a:t>
            </a:r>
            <a:endParaRPr sz="2300">
              <a:solidFill>
                <a:schemeClr val="dk1"/>
              </a:solidFill>
              <a:latin typeface="Arial"/>
              <a:ea typeface="Arial"/>
              <a:cs typeface="Arial"/>
              <a:sym typeface="Arial"/>
            </a:endParaRPr>
          </a:p>
          <a:p>
            <a:pPr marL="228600" lvl="0" indent="-247650" algn="l" rtl="0">
              <a:lnSpc>
                <a:spcPct val="120000"/>
              </a:lnSpc>
              <a:spcBef>
                <a:spcPts val="1000"/>
              </a:spcBef>
              <a:spcAft>
                <a:spcPts val="0"/>
              </a:spcAft>
              <a:buClr>
                <a:schemeClr val="dk1"/>
              </a:buClr>
              <a:buSzPts val="2300"/>
              <a:buFont typeface="Arial"/>
              <a:buChar char="•"/>
            </a:pPr>
            <a:r>
              <a:rPr lang="en-US" sz="2300">
                <a:solidFill>
                  <a:schemeClr val="dk1"/>
                </a:solidFill>
                <a:latin typeface="Arial"/>
                <a:ea typeface="Arial"/>
                <a:cs typeface="Arial"/>
                <a:sym typeface="Arial"/>
              </a:rPr>
              <a:t>Recap of findings from the COAPT and the MITRA-FR trials.</a:t>
            </a:r>
            <a:endParaRPr sz="2300">
              <a:solidFill>
                <a:schemeClr val="dk1"/>
              </a:solidFill>
              <a:latin typeface="Arial"/>
              <a:ea typeface="Arial"/>
              <a:cs typeface="Arial"/>
              <a:sym typeface="Arial"/>
            </a:endParaRPr>
          </a:p>
          <a:p>
            <a:pPr marL="228600" lvl="0" indent="-247650" algn="l" rtl="0">
              <a:lnSpc>
                <a:spcPct val="120000"/>
              </a:lnSpc>
              <a:spcBef>
                <a:spcPts val="1000"/>
              </a:spcBef>
              <a:spcAft>
                <a:spcPts val="0"/>
              </a:spcAft>
              <a:buClr>
                <a:schemeClr val="dk1"/>
              </a:buClr>
              <a:buSzPts val="2300"/>
              <a:buFont typeface="Arial"/>
              <a:buChar char="•"/>
            </a:pPr>
            <a:r>
              <a:rPr lang="en-US" sz="2300">
                <a:solidFill>
                  <a:schemeClr val="dk1"/>
                </a:solidFill>
                <a:latin typeface="Arial"/>
                <a:ea typeface="Arial"/>
                <a:cs typeface="Arial"/>
                <a:sym typeface="Arial"/>
              </a:rPr>
              <a:t>Presentation of the RESHAPE-HF2 trial.</a:t>
            </a:r>
            <a:endParaRPr sz="2300">
              <a:solidFill>
                <a:schemeClr val="dk1"/>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Shape 358"/>
        <p:cNvGrpSpPr/>
        <p:nvPr/>
      </p:nvGrpSpPr>
      <p:grpSpPr>
        <a:xfrm>
          <a:off x="0" y="0"/>
          <a:ext cx="0" cy="0"/>
          <a:chOff x="0" y="0"/>
          <a:chExt cx="0" cy="0"/>
        </a:xfrm>
      </p:grpSpPr>
      <p:sp>
        <p:nvSpPr>
          <p:cNvPr id="359" name="Google Shape;359;g363d8d5656f_0_264"/>
          <p:cNvSpPr txBox="1">
            <a:spLocks noGrp="1"/>
          </p:cNvSpPr>
          <p:nvPr>
            <p:ph type="title"/>
          </p:nvPr>
        </p:nvSpPr>
        <p:spPr>
          <a:xfrm>
            <a:off x="627500" y="627452"/>
            <a:ext cx="9906000" cy="10080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000000"/>
              </a:buClr>
              <a:buSzPts val="4000"/>
              <a:buFont typeface="Helvetica Neue"/>
              <a:buNone/>
            </a:pPr>
            <a:r>
              <a:rPr lang="en-US" b="1">
                <a:solidFill>
                  <a:srgbClr val="000000"/>
                </a:solidFill>
                <a:latin typeface="Helvetica Neue"/>
                <a:ea typeface="Helvetica Neue"/>
                <a:cs typeface="Helvetica Neue"/>
                <a:sym typeface="Helvetica Neue"/>
              </a:rPr>
              <a:t>Results</a:t>
            </a:r>
            <a:endParaRPr b="1">
              <a:latin typeface="Helvetica Neue"/>
              <a:ea typeface="Helvetica Neue"/>
              <a:cs typeface="Helvetica Neue"/>
              <a:sym typeface="Helvetica Neue"/>
            </a:endParaRPr>
          </a:p>
        </p:txBody>
      </p:sp>
      <p:pic>
        <p:nvPicPr>
          <p:cNvPr id="360" name="Google Shape;360;g363d8d5656f_0_264"/>
          <p:cNvPicPr preferRelativeResize="0"/>
          <p:nvPr/>
        </p:nvPicPr>
        <p:blipFill>
          <a:blip r:embed="rId3">
            <a:alphaModFix/>
          </a:blip>
          <a:stretch>
            <a:fillRect/>
          </a:stretch>
        </p:blipFill>
        <p:spPr>
          <a:xfrm>
            <a:off x="3806525" y="627450"/>
            <a:ext cx="6539274" cy="5917723"/>
          </a:xfrm>
          <a:prstGeom prst="rect">
            <a:avLst/>
          </a:prstGeom>
          <a:noFill/>
          <a:ln>
            <a:noFill/>
          </a:ln>
        </p:spPr>
      </p:pic>
      <p:sp>
        <p:nvSpPr>
          <p:cNvPr id="361" name="Google Shape;361;g363d8d5656f_0_264"/>
          <p:cNvSpPr/>
          <p:nvPr/>
        </p:nvSpPr>
        <p:spPr>
          <a:xfrm>
            <a:off x="3914250" y="1967525"/>
            <a:ext cx="6363900" cy="545700"/>
          </a:xfrm>
          <a:prstGeom prst="rect">
            <a:avLst/>
          </a:prstGeom>
          <a:noFill/>
          <a:ln w="1905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Play"/>
              <a:ea typeface="Play"/>
              <a:cs typeface="Play"/>
              <a:sym typeface="Play"/>
            </a:endParaRPr>
          </a:p>
        </p:txBody>
      </p:sp>
      <p:sp>
        <p:nvSpPr>
          <p:cNvPr id="362" name="Google Shape;362;g363d8d5656f_0_264"/>
          <p:cNvSpPr/>
          <p:nvPr/>
        </p:nvSpPr>
        <p:spPr>
          <a:xfrm>
            <a:off x="3873575" y="3600225"/>
            <a:ext cx="6363900" cy="862200"/>
          </a:xfrm>
          <a:prstGeom prst="rect">
            <a:avLst/>
          </a:prstGeom>
          <a:noFill/>
          <a:ln w="1905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Play"/>
              <a:ea typeface="Play"/>
              <a:cs typeface="Play"/>
              <a:sym typeface="Play"/>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61"/>
                                        </p:tgtEl>
                                        <p:attrNameLst>
                                          <p:attrName>style.visibility</p:attrName>
                                        </p:attrNameLst>
                                      </p:cBhvr>
                                      <p:to>
                                        <p:strVal val="visible"/>
                                      </p:to>
                                    </p:set>
                                    <p:animEffect transition="in" filter="fade">
                                      <p:cBhvr>
                                        <p:cTn id="7" dur="1000"/>
                                        <p:tgtEl>
                                          <p:spTgt spid="36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1"/>
                                        <p:tgtEl>
                                          <p:spTgt spid="361"/>
                                        </p:tgtEl>
                                      </p:cBhvr>
                                    </p:animEffect>
                                    <p:set>
                                      <p:cBhvr>
                                        <p:cTn id="12" dur="1" fill="hold">
                                          <p:stCondLst>
                                            <p:cond delay="0"/>
                                          </p:stCondLst>
                                        </p:cTn>
                                        <p:tgtEl>
                                          <p:spTgt spid="361"/>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62"/>
                                        </p:tgtEl>
                                        <p:attrNameLst>
                                          <p:attrName>style.visibility</p:attrName>
                                        </p:attrNameLst>
                                      </p:cBhvr>
                                      <p:to>
                                        <p:strVal val="visible"/>
                                      </p:to>
                                    </p:set>
                                    <p:animEffect transition="in" filter="fade">
                                      <p:cBhvr>
                                        <p:cTn id="17" dur="1000"/>
                                        <p:tgtEl>
                                          <p:spTgt spid="3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Shape 366"/>
        <p:cNvGrpSpPr/>
        <p:nvPr/>
      </p:nvGrpSpPr>
      <p:grpSpPr>
        <a:xfrm>
          <a:off x="0" y="0"/>
          <a:ext cx="0" cy="0"/>
          <a:chOff x="0" y="0"/>
          <a:chExt cx="0" cy="0"/>
        </a:xfrm>
      </p:grpSpPr>
      <p:sp>
        <p:nvSpPr>
          <p:cNvPr id="367" name="Google Shape;367;g363d8d5656f_0_259"/>
          <p:cNvSpPr txBox="1">
            <a:spLocks noGrp="1"/>
          </p:cNvSpPr>
          <p:nvPr>
            <p:ph type="title"/>
          </p:nvPr>
        </p:nvSpPr>
        <p:spPr>
          <a:xfrm>
            <a:off x="627500" y="627452"/>
            <a:ext cx="9906000" cy="10080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000000"/>
              </a:buClr>
              <a:buSzPts val="4000"/>
              <a:buFont typeface="Helvetica Neue"/>
              <a:buNone/>
            </a:pPr>
            <a:r>
              <a:rPr lang="en-US" b="1">
                <a:solidFill>
                  <a:srgbClr val="000000"/>
                </a:solidFill>
                <a:latin typeface="Helvetica Neue"/>
                <a:ea typeface="Helvetica Neue"/>
                <a:cs typeface="Helvetica Neue"/>
                <a:sym typeface="Helvetica Neue"/>
              </a:rPr>
              <a:t>Results</a:t>
            </a:r>
            <a:endParaRPr b="1">
              <a:latin typeface="Helvetica Neue"/>
              <a:ea typeface="Helvetica Neue"/>
              <a:cs typeface="Helvetica Neue"/>
              <a:sym typeface="Helvetica Neue"/>
            </a:endParaRPr>
          </a:p>
        </p:txBody>
      </p:sp>
      <p:pic>
        <p:nvPicPr>
          <p:cNvPr id="368" name="Google Shape;368;g363d8d5656f_0_259"/>
          <p:cNvPicPr preferRelativeResize="0"/>
          <p:nvPr/>
        </p:nvPicPr>
        <p:blipFill>
          <a:blip r:embed="rId3">
            <a:alphaModFix/>
          </a:blip>
          <a:stretch>
            <a:fillRect/>
          </a:stretch>
        </p:blipFill>
        <p:spPr>
          <a:xfrm>
            <a:off x="3791028" y="627450"/>
            <a:ext cx="6778249" cy="5964474"/>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Shape 372"/>
        <p:cNvGrpSpPr/>
        <p:nvPr/>
      </p:nvGrpSpPr>
      <p:grpSpPr>
        <a:xfrm>
          <a:off x="0" y="0"/>
          <a:ext cx="0" cy="0"/>
          <a:chOff x="0" y="0"/>
          <a:chExt cx="0" cy="0"/>
        </a:xfrm>
      </p:grpSpPr>
      <p:sp>
        <p:nvSpPr>
          <p:cNvPr id="373" name="Google Shape;373;g363dde8c2f8_1_13"/>
          <p:cNvSpPr txBox="1">
            <a:spLocks noGrp="1"/>
          </p:cNvSpPr>
          <p:nvPr>
            <p:ph type="title"/>
          </p:nvPr>
        </p:nvSpPr>
        <p:spPr>
          <a:xfrm>
            <a:off x="627500" y="627452"/>
            <a:ext cx="9906000" cy="10080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000000"/>
              </a:buClr>
              <a:buSzPts val="4000"/>
              <a:buFont typeface="Helvetica Neue"/>
              <a:buNone/>
            </a:pPr>
            <a:r>
              <a:rPr lang="en-US" b="1">
                <a:solidFill>
                  <a:srgbClr val="000000"/>
                </a:solidFill>
                <a:latin typeface="Helvetica Neue"/>
                <a:ea typeface="Helvetica Neue"/>
                <a:cs typeface="Helvetica Neue"/>
                <a:sym typeface="Helvetica Neue"/>
              </a:rPr>
              <a:t>Summary of Findings</a:t>
            </a:r>
            <a:endParaRPr b="1">
              <a:latin typeface="Helvetica Neue"/>
              <a:ea typeface="Helvetica Neue"/>
              <a:cs typeface="Helvetica Neue"/>
              <a:sym typeface="Helvetica Neue"/>
            </a:endParaRPr>
          </a:p>
        </p:txBody>
      </p:sp>
      <p:sp>
        <p:nvSpPr>
          <p:cNvPr id="374" name="Google Shape;374;g363dde8c2f8_1_13"/>
          <p:cNvSpPr txBox="1">
            <a:spLocks noGrp="1"/>
          </p:cNvSpPr>
          <p:nvPr>
            <p:ph type="body" idx="1"/>
          </p:nvPr>
        </p:nvSpPr>
        <p:spPr>
          <a:xfrm>
            <a:off x="756375" y="1776050"/>
            <a:ext cx="10497900" cy="4229100"/>
          </a:xfrm>
          <a:prstGeom prst="rect">
            <a:avLst/>
          </a:prstGeom>
          <a:noFill/>
          <a:ln>
            <a:noFill/>
          </a:ln>
        </p:spPr>
        <p:txBody>
          <a:bodyPr spcFirstLastPara="1" wrap="square" lIns="91425" tIns="45700" rIns="91425" bIns="45700" anchor="t" anchorCtr="0">
            <a:noAutofit/>
          </a:bodyPr>
          <a:lstStyle/>
          <a:p>
            <a:pPr marL="457200" lvl="0" indent="-368300" algn="l" rtl="0">
              <a:lnSpc>
                <a:spcPct val="120000"/>
              </a:lnSpc>
              <a:spcBef>
                <a:spcPts val="1000"/>
              </a:spcBef>
              <a:spcAft>
                <a:spcPts val="0"/>
              </a:spcAft>
              <a:buClr>
                <a:schemeClr val="dk1"/>
              </a:buClr>
              <a:buSzPts val="2200"/>
              <a:buFont typeface="Helvetica Neue"/>
              <a:buChar char="●"/>
            </a:pPr>
            <a:r>
              <a:rPr lang="en-US" sz="2200">
                <a:solidFill>
                  <a:schemeClr val="dk1"/>
                </a:solidFill>
                <a:highlight>
                  <a:srgbClr val="FFFFFF"/>
                </a:highlight>
                <a:latin typeface="Helvetica Neue"/>
                <a:ea typeface="Helvetica Neue"/>
                <a:cs typeface="Helvetica Neue"/>
                <a:sym typeface="Helvetica Neue"/>
              </a:rPr>
              <a:t>The RESHAPE-HF2 trial, which involved patients with moderate to severe functional mitral regurgitation who remained symptomatic despite medical therapy, M-TEER led to a lower rate of first or recurrent hospitalization for heart failure or death from cardiovascular causes during 24 months, as well as a lower rate of first or recurrent hospitalization for heart failure during 24 months and a greater increase from baseline to 12 months in the KCCQ-OS score, than medical therapy alone.</a:t>
            </a:r>
            <a:endParaRPr sz="2200">
              <a:solidFill>
                <a:schemeClr val="dk1"/>
              </a:solidFill>
              <a:latin typeface="Helvetica Neue"/>
              <a:ea typeface="Helvetica Neue"/>
              <a:cs typeface="Helvetica Neue"/>
              <a:sym typeface="Helvetica Neue"/>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Shape 378"/>
        <p:cNvGrpSpPr/>
        <p:nvPr/>
      </p:nvGrpSpPr>
      <p:grpSpPr>
        <a:xfrm>
          <a:off x="0" y="0"/>
          <a:ext cx="0" cy="0"/>
          <a:chOff x="0" y="0"/>
          <a:chExt cx="0" cy="0"/>
        </a:xfrm>
      </p:grpSpPr>
      <p:sp>
        <p:nvSpPr>
          <p:cNvPr id="379" name="Google Shape;379;g363d8d5656f_0_277"/>
          <p:cNvSpPr txBox="1">
            <a:spLocks noGrp="1"/>
          </p:cNvSpPr>
          <p:nvPr>
            <p:ph type="title"/>
          </p:nvPr>
        </p:nvSpPr>
        <p:spPr>
          <a:xfrm>
            <a:off x="627500" y="627452"/>
            <a:ext cx="9906000" cy="10080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000000"/>
              </a:buClr>
              <a:buSzPts val="4000"/>
              <a:buFont typeface="Helvetica Neue"/>
              <a:buNone/>
            </a:pPr>
            <a:r>
              <a:rPr lang="en-US" b="1">
                <a:solidFill>
                  <a:srgbClr val="000000"/>
                </a:solidFill>
                <a:latin typeface="Helvetica Neue"/>
                <a:ea typeface="Helvetica Neue"/>
                <a:cs typeface="Helvetica Neue"/>
                <a:sym typeface="Helvetica Neue"/>
              </a:rPr>
              <a:t>Summary of Findings</a:t>
            </a:r>
            <a:endParaRPr b="1">
              <a:latin typeface="Helvetica Neue"/>
              <a:ea typeface="Helvetica Neue"/>
              <a:cs typeface="Helvetica Neue"/>
              <a:sym typeface="Helvetica Neue"/>
            </a:endParaRPr>
          </a:p>
        </p:txBody>
      </p:sp>
      <p:sp>
        <p:nvSpPr>
          <p:cNvPr id="380" name="Google Shape;380;g363d8d5656f_0_277"/>
          <p:cNvSpPr txBox="1">
            <a:spLocks noGrp="1"/>
          </p:cNvSpPr>
          <p:nvPr>
            <p:ph type="body" idx="1"/>
          </p:nvPr>
        </p:nvSpPr>
        <p:spPr>
          <a:xfrm>
            <a:off x="756375" y="1776050"/>
            <a:ext cx="10497900" cy="4229100"/>
          </a:xfrm>
          <a:prstGeom prst="rect">
            <a:avLst/>
          </a:prstGeom>
          <a:noFill/>
          <a:ln>
            <a:noFill/>
          </a:ln>
        </p:spPr>
        <p:txBody>
          <a:bodyPr spcFirstLastPara="1" wrap="square" lIns="91425" tIns="45700" rIns="91425" bIns="45700" anchor="t" anchorCtr="0">
            <a:noAutofit/>
          </a:bodyPr>
          <a:lstStyle/>
          <a:p>
            <a:pPr marL="457200" lvl="0" indent="-368300" algn="l" rtl="0">
              <a:lnSpc>
                <a:spcPct val="120000"/>
              </a:lnSpc>
              <a:spcBef>
                <a:spcPts val="1000"/>
              </a:spcBef>
              <a:spcAft>
                <a:spcPts val="0"/>
              </a:spcAft>
              <a:buClr>
                <a:schemeClr val="dk1"/>
              </a:buClr>
              <a:buSzPts val="2200"/>
              <a:buFont typeface="Helvetica Neue"/>
              <a:buChar char="●"/>
            </a:pPr>
            <a:r>
              <a:rPr lang="en-US" sz="2200">
                <a:solidFill>
                  <a:schemeClr val="dk1"/>
                </a:solidFill>
                <a:highlight>
                  <a:srgbClr val="FFFFFF"/>
                </a:highlight>
                <a:latin typeface="Helvetica Neue"/>
                <a:ea typeface="Helvetica Neue"/>
                <a:cs typeface="Helvetica Neue"/>
                <a:sym typeface="Helvetica Neue"/>
              </a:rPr>
              <a:t>The RESHAPE-HF2 trial, which involved patients with moderate to severe functional mitral regurgitation who remained symptomatic despite medical therapy, M-TEER led to a </a:t>
            </a:r>
            <a:r>
              <a:rPr lang="en-US" sz="2200" b="1">
                <a:solidFill>
                  <a:schemeClr val="dk1"/>
                </a:solidFill>
                <a:highlight>
                  <a:srgbClr val="FFFFFF"/>
                </a:highlight>
                <a:latin typeface="Helvetica Neue"/>
                <a:ea typeface="Helvetica Neue"/>
                <a:cs typeface="Helvetica Neue"/>
                <a:sym typeface="Helvetica Neue"/>
              </a:rPr>
              <a:t>lower rate of first or recurrent hospitalization for heart failure or death from cardiovascular causes</a:t>
            </a:r>
            <a:r>
              <a:rPr lang="en-US" sz="2200">
                <a:solidFill>
                  <a:schemeClr val="dk1"/>
                </a:solidFill>
                <a:highlight>
                  <a:srgbClr val="FFFFFF"/>
                </a:highlight>
                <a:latin typeface="Helvetica Neue"/>
                <a:ea typeface="Helvetica Neue"/>
                <a:cs typeface="Helvetica Neue"/>
                <a:sym typeface="Helvetica Neue"/>
              </a:rPr>
              <a:t> during 24 months, as well as a lower rate of first or recurrent hospitalization for heart failure during 24 months and a greater increase from baseline to 12 months in the KCCQ-OS score, than medical therapy alone.</a:t>
            </a:r>
            <a:endParaRPr sz="2200">
              <a:solidFill>
                <a:schemeClr val="dk1"/>
              </a:solidFill>
              <a:latin typeface="Helvetica Neue"/>
              <a:ea typeface="Helvetica Neue"/>
              <a:cs typeface="Helvetica Neue"/>
              <a:sym typeface="Helvetica Neue"/>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Shape 384"/>
        <p:cNvGrpSpPr/>
        <p:nvPr/>
      </p:nvGrpSpPr>
      <p:grpSpPr>
        <a:xfrm>
          <a:off x="0" y="0"/>
          <a:ext cx="0" cy="0"/>
          <a:chOff x="0" y="0"/>
          <a:chExt cx="0" cy="0"/>
        </a:xfrm>
      </p:grpSpPr>
      <p:sp>
        <p:nvSpPr>
          <p:cNvPr id="385" name="Google Shape;385;g363dde8c2f8_1_18"/>
          <p:cNvSpPr txBox="1">
            <a:spLocks noGrp="1"/>
          </p:cNvSpPr>
          <p:nvPr>
            <p:ph type="title"/>
          </p:nvPr>
        </p:nvSpPr>
        <p:spPr>
          <a:xfrm>
            <a:off x="627500" y="627452"/>
            <a:ext cx="9906000" cy="10080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000000"/>
              </a:buClr>
              <a:buSzPts val="4000"/>
              <a:buFont typeface="Helvetica Neue"/>
              <a:buNone/>
            </a:pPr>
            <a:r>
              <a:rPr lang="en-US" b="1">
                <a:solidFill>
                  <a:srgbClr val="000000"/>
                </a:solidFill>
                <a:latin typeface="Helvetica Neue"/>
                <a:ea typeface="Helvetica Neue"/>
                <a:cs typeface="Helvetica Neue"/>
                <a:sym typeface="Helvetica Neue"/>
              </a:rPr>
              <a:t>Summary of Findings</a:t>
            </a:r>
            <a:endParaRPr b="1">
              <a:latin typeface="Helvetica Neue"/>
              <a:ea typeface="Helvetica Neue"/>
              <a:cs typeface="Helvetica Neue"/>
              <a:sym typeface="Helvetica Neue"/>
            </a:endParaRPr>
          </a:p>
        </p:txBody>
      </p:sp>
      <p:sp>
        <p:nvSpPr>
          <p:cNvPr id="386" name="Google Shape;386;g363dde8c2f8_1_18"/>
          <p:cNvSpPr txBox="1">
            <a:spLocks noGrp="1"/>
          </p:cNvSpPr>
          <p:nvPr>
            <p:ph type="body" idx="1"/>
          </p:nvPr>
        </p:nvSpPr>
        <p:spPr>
          <a:xfrm>
            <a:off x="756375" y="1776050"/>
            <a:ext cx="10497900" cy="4229100"/>
          </a:xfrm>
          <a:prstGeom prst="rect">
            <a:avLst/>
          </a:prstGeom>
          <a:noFill/>
          <a:ln>
            <a:noFill/>
          </a:ln>
        </p:spPr>
        <p:txBody>
          <a:bodyPr spcFirstLastPara="1" wrap="square" lIns="91425" tIns="45700" rIns="91425" bIns="45700" anchor="t" anchorCtr="0">
            <a:noAutofit/>
          </a:bodyPr>
          <a:lstStyle/>
          <a:p>
            <a:pPr marL="457200" lvl="0" indent="-368300" algn="l" rtl="0">
              <a:lnSpc>
                <a:spcPct val="120000"/>
              </a:lnSpc>
              <a:spcBef>
                <a:spcPts val="1000"/>
              </a:spcBef>
              <a:spcAft>
                <a:spcPts val="0"/>
              </a:spcAft>
              <a:buClr>
                <a:schemeClr val="dk1"/>
              </a:buClr>
              <a:buSzPts val="2200"/>
              <a:buFont typeface="Helvetica Neue"/>
              <a:buChar char="●"/>
            </a:pPr>
            <a:r>
              <a:rPr lang="en-US" sz="2200">
                <a:solidFill>
                  <a:schemeClr val="dk1"/>
                </a:solidFill>
                <a:highlight>
                  <a:srgbClr val="FFFFFF"/>
                </a:highlight>
                <a:latin typeface="Helvetica Neue"/>
                <a:ea typeface="Helvetica Neue"/>
                <a:cs typeface="Helvetica Neue"/>
                <a:sym typeface="Helvetica Neue"/>
              </a:rPr>
              <a:t>The RESHAPE-HF2 trial, which involved patients with moderate to severe functional mitral regurgitation who remained symptomatic despite medical therapy, M-TEER led to a </a:t>
            </a:r>
            <a:r>
              <a:rPr lang="en-US" sz="2200" b="1">
                <a:solidFill>
                  <a:schemeClr val="dk1"/>
                </a:solidFill>
                <a:highlight>
                  <a:srgbClr val="FFFFFF"/>
                </a:highlight>
                <a:latin typeface="Helvetica Neue"/>
                <a:ea typeface="Helvetica Neue"/>
                <a:cs typeface="Helvetica Neue"/>
                <a:sym typeface="Helvetica Neue"/>
              </a:rPr>
              <a:t>lower rate of first or recurrent hospitalization for heart failure or death from cardiovascular causes</a:t>
            </a:r>
            <a:r>
              <a:rPr lang="en-US" sz="2200">
                <a:solidFill>
                  <a:schemeClr val="dk1"/>
                </a:solidFill>
                <a:highlight>
                  <a:srgbClr val="FFFFFF"/>
                </a:highlight>
                <a:latin typeface="Helvetica Neue"/>
                <a:ea typeface="Helvetica Neue"/>
                <a:cs typeface="Helvetica Neue"/>
                <a:sym typeface="Helvetica Neue"/>
              </a:rPr>
              <a:t> during 24 months, as well as a </a:t>
            </a:r>
            <a:r>
              <a:rPr lang="en-US" sz="2200" b="1">
                <a:solidFill>
                  <a:schemeClr val="dk1"/>
                </a:solidFill>
                <a:highlight>
                  <a:srgbClr val="FFFFFF"/>
                </a:highlight>
                <a:latin typeface="Helvetica Neue"/>
                <a:ea typeface="Helvetica Neue"/>
                <a:cs typeface="Helvetica Neue"/>
                <a:sym typeface="Helvetica Neue"/>
              </a:rPr>
              <a:t>lower rate of first or recurrent hospitalization for heart failure</a:t>
            </a:r>
            <a:r>
              <a:rPr lang="en-US" sz="2200">
                <a:solidFill>
                  <a:schemeClr val="dk1"/>
                </a:solidFill>
                <a:highlight>
                  <a:srgbClr val="FFFFFF"/>
                </a:highlight>
                <a:latin typeface="Helvetica Neue"/>
                <a:ea typeface="Helvetica Neue"/>
                <a:cs typeface="Helvetica Neue"/>
                <a:sym typeface="Helvetica Neue"/>
              </a:rPr>
              <a:t> during 24 months and a greater increase from baseline to 12 months in the KCCQ-OS score, than medical therapy alone.</a:t>
            </a:r>
            <a:endParaRPr sz="2200">
              <a:solidFill>
                <a:schemeClr val="dk1"/>
              </a:solidFill>
              <a:latin typeface="Helvetica Neue"/>
              <a:ea typeface="Helvetica Neue"/>
              <a:cs typeface="Helvetica Neue"/>
              <a:sym typeface="Helvetica Neue"/>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Shape 390"/>
        <p:cNvGrpSpPr/>
        <p:nvPr/>
      </p:nvGrpSpPr>
      <p:grpSpPr>
        <a:xfrm>
          <a:off x="0" y="0"/>
          <a:ext cx="0" cy="0"/>
          <a:chOff x="0" y="0"/>
          <a:chExt cx="0" cy="0"/>
        </a:xfrm>
      </p:grpSpPr>
      <p:sp>
        <p:nvSpPr>
          <p:cNvPr id="391" name="Google Shape;391;g363dde8c2f8_1_23"/>
          <p:cNvSpPr txBox="1">
            <a:spLocks noGrp="1"/>
          </p:cNvSpPr>
          <p:nvPr>
            <p:ph type="title"/>
          </p:nvPr>
        </p:nvSpPr>
        <p:spPr>
          <a:xfrm>
            <a:off x="627500" y="627452"/>
            <a:ext cx="9906000" cy="10080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000000"/>
              </a:buClr>
              <a:buSzPts val="4000"/>
              <a:buFont typeface="Helvetica Neue"/>
              <a:buNone/>
            </a:pPr>
            <a:r>
              <a:rPr lang="en-US" b="1">
                <a:solidFill>
                  <a:srgbClr val="000000"/>
                </a:solidFill>
                <a:latin typeface="Helvetica Neue"/>
                <a:ea typeface="Helvetica Neue"/>
                <a:cs typeface="Helvetica Neue"/>
                <a:sym typeface="Helvetica Neue"/>
              </a:rPr>
              <a:t>Summary of Findings</a:t>
            </a:r>
            <a:endParaRPr b="1">
              <a:latin typeface="Helvetica Neue"/>
              <a:ea typeface="Helvetica Neue"/>
              <a:cs typeface="Helvetica Neue"/>
              <a:sym typeface="Helvetica Neue"/>
            </a:endParaRPr>
          </a:p>
        </p:txBody>
      </p:sp>
      <p:sp>
        <p:nvSpPr>
          <p:cNvPr id="392" name="Google Shape;392;g363dde8c2f8_1_23"/>
          <p:cNvSpPr txBox="1">
            <a:spLocks noGrp="1"/>
          </p:cNvSpPr>
          <p:nvPr>
            <p:ph type="body" idx="1"/>
          </p:nvPr>
        </p:nvSpPr>
        <p:spPr>
          <a:xfrm>
            <a:off x="756375" y="1776050"/>
            <a:ext cx="10497900" cy="4229100"/>
          </a:xfrm>
          <a:prstGeom prst="rect">
            <a:avLst/>
          </a:prstGeom>
          <a:noFill/>
          <a:ln>
            <a:noFill/>
          </a:ln>
        </p:spPr>
        <p:txBody>
          <a:bodyPr spcFirstLastPara="1" wrap="square" lIns="91425" tIns="45700" rIns="91425" bIns="45700" anchor="t" anchorCtr="0">
            <a:noAutofit/>
          </a:bodyPr>
          <a:lstStyle/>
          <a:p>
            <a:pPr marL="457200" lvl="0" indent="-368300" algn="l" rtl="0">
              <a:lnSpc>
                <a:spcPct val="120000"/>
              </a:lnSpc>
              <a:spcBef>
                <a:spcPts val="1000"/>
              </a:spcBef>
              <a:spcAft>
                <a:spcPts val="0"/>
              </a:spcAft>
              <a:buClr>
                <a:schemeClr val="dk1"/>
              </a:buClr>
              <a:buSzPts val="2200"/>
              <a:buFont typeface="Helvetica Neue"/>
              <a:buChar char="●"/>
            </a:pPr>
            <a:r>
              <a:rPr lang="en-US" sz="2200">
                <a:solidFill>
                  <a:schemeClr val="dk1"/>
                </a:solidFill>
                <a:highlight>
                  <a:srgbClr val="FFFFFF"/>
                </a:highlight>
                <a:latin typeface="Helvetica Neue"/>
                <a:ea typeface="Helvetica Neue"/>
                <a:cs typeface="Helvetica Neue"/>
                <a:sym typeface="Helvetica Neue"/>
              </a:rPr>
              <a:t>The RESHAPE-HF2 trial, which involved patients with moderate to severe functional mitral regurgitation who remained symptomatic despite medical therapy, M-TEER led to a </a:t>
            </a:r>
            <a:r>
              <a:rPr lang="en-US" sz="2200" b="1">
                <a:solidFill>
                  <a:schemeClr val="dk1"/>
                </a:solidFill>
                <a:highlight>
                  <a:srgbClr val="FFFFFF"/>
                </a:highlight>
                <a:latin typeface="Helvetica Neue"/>
                <a:ea typeface="Helvetica Neue"/>
                <a:cs typeface="Helvetica Neue"/>
                <a:sym typeface="Helvetica Neue"/>
              </a:rPr>
              <a:t>lower rate of first or recurrent hospitalization for heart failure or death from cardiovascular causes</a:t>
            </a:r>
            <a:r>
              <a:rPr lang="en-US" sz="2200">
                <a:solidFill>
                  <a:schemeClr val="dk1"/>
                </a:solidFill>
                <a:highlight>
                  <a:srgbClr val="FFFFFF"/>
                </a:highlight>
                <a:latin typeface="Helvetica Neue"/>
                <a:ea typeface="Helvetica Neue"/>
                <a:cs typeface="Helvetica Neue"/>
                <a:sym typeface="Helvetica Neue"/>
              </a:rPr>
              <a:t> during 24 months, as well as a </a:t>
            </a:r>
            <a:r>
              <a:rPr lang="en-US" sz="2200" b="1">
                <a:solidFill>
                  <a:schemeClr val="dk1"/>
                </a:solidFill>
                <a:highlight>
                  <a:srgbClr val="FFFFFF"/>
                </a:highlight>
                <a:latin typeface="Helvetica Neue"/>
                <a:ea typeface="Helvetica Neue"/>
                <a:cs typeface="Helvetica Neue"/>
                <a:sym typeface="Helvetica Neue"/>
              </a:rPr>
              <a:t>lower rate of first or recurrent hospitalization for heart failure</a:t>
            </a:r>
            <a:r>
              <a:rPr lang="en-US" sz="2200">
                <a:solidFill>
                  <a:schemeClr val="dk1"/>
                </a:solidFill>
                <a:highlight>
                  <a:srgbClr val="FFFFFF"/>
                </a:highlight>
                <a:latin typeface="Helvetica Neue"/>
                <a:ea typeface="Helvetica Neue"/>
                <a:cs typeface="Helvetica Neue"/>
                <a:sym typeface="Helvetica Neue"/>
              </a:rPr>
              <a:t> during 24 months and a </a:t>
            </a:r>
            <a:r>
              <a:rPr lang="en-US" sz="2200" b="1">
                <a:solidFill>
                  <a:schemeClr val="dk1"/>
                </a:solidFill>
                <a:highlight>
                  <a:srgbClr val="FFFFFF"/>
                </a:highlight>
                <a:latin typeface="Helvetica Neue"/>
                <a:ea typeface="Helvetica Neue"/>
                <a:cs typeface="Helvetica Neue"/>
                <a:sym typeface="Helvetica Neue"/>
              </a:rPr>
              <a:t>greater increase from baseline to 12 months in the KCCQ-OS score</a:t>
            </a:r>
            <a:r>
              <a:rPr lang="en-US" sz="2200">
                <a:solidFill>
                  <a:schemeClr val="dk1"/>
                </a:solidFill>
                <a:highlight>
                  <a:srgbClr val="FFFFFF"/>
                </a:highlight>
                <a:latin typeface="Helvetica Neue"/>
                <a:ea typeface="Helvetica Neue"/>
                <a:cs typeface="Helvetica Neue"/>
                <a:sym typeface="Helvetica Neue"/>
              </a:rPr>
              <a:t>, than medical therapy alone.</a:t>
            </a:r>
            <a:endParaRPr sz="2200">
              <a:solidFill>
                <a:schemeClr val="dk1"/>
              </a:solidFill>
              <a:latin typeface="Helvetica Neue"/>
              <a:ea typeface="Helvetica Neue"/>
              <a:cs typeface="Helvetica Neue"/>
              <a:sym typeface="Helvetica Neue"/>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Shape 396"/>
        <p:cNvGrpSpPr/>
        <p:nvPr/>
      </p:nvGrpSpPr>
      <p:grpSpPr>
        <a:xfrm>
          <a:off x="0" y="0"/>
          <a:ext cx="0" cy="0"/>
          <a:chOff x="0" y="0"/>
          <a:chExt cx="0" cy="0"/>
        </a:xfrm>
      </p:grpSpPr>
      <p:sp>
        <p:nvSpPr>
          <p:cNvPr id="397" name="Google Shape;397;g363dde8c2f8_1_6"/>
          <p:cNvSpPr txBox="1">
            <a:spLocks noGrp="1"/>
          </p:cNvSpPr>
          <p:nvPr>
            <p:ph type="title"/>
          </p:nvPr>
        </p:nvSpPr>
        <p:spPr>
          <a:xfrm>
            <a:off x="627500" y="627452"/>
            <a:ext cx="9906000" cy="10080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000000"/>
              </a:buClr>
              <a:buSzPts val="4000"/>
              <a:buFont typeface="Helvetica Neue"/>
              <a:buNone/>
            </a:pPr>
            <a:r>
              <a:rPr lang="en-US" b="1">
                <a:solidFill>
                  <a:srgbClr val="000000"/>
                </a:solidFill>
                <a:latin typeface="Helvetica Neue"/>
                <a:ea typeface="Helvetica Neue"/>
                <a:cs typeface="Helvetica Neue"/>
                <a:sym typeface="Helvetica Neue"/>
              </a:rPr>
              <a:t>Study Limitations</a:t>
            </a:r>
            <a:endParaRPr b="1">
              <a:latin typeface="Helvetica Neue"/>
              <a:ea typeface="Helvetica Neue"/>
              <a:cs typeface="Helvetica Neue"/>
              <a:sym typeface="Helvetica Neue"/>
            </a:endParaRPr>
          </a:p>
        </p:txBody>
      </p:sp>
      <p:sp>
        <p:nvSpPr>
          <p:cNvPr id="398" name="Google Shape;398;g363dde8c2f8_1_6"/>
          <p:cNvSpPr txBox="1">
            <a:spLocks noGrp="1"/>
          </p:cNvSpPr>
          <p:nvPr>
            <p:ph type="body" idx="1"/>
          </p:nvPr>
        </p:nvSpPr>
        <p:spPr>
          <a:xfrm>
            <a:off x="756375" y="1776050"/>
            <a:ext cx="10497900" cy="4229100"/>
          </a:xfrm>
          <a:prstGeom prst="rect">
            <a:avLst/>
          </a:prstGeom>
          <a:noFill/>
          <a:ln>
            <a:noFill/>
          </a:ln>
        </p:spPr>
        <p:txBody>
          <a:bodyPr spcFirstLastPara="1" wrap="square" lIns="91425" tIns="45700" rIns="91425" bIns="45700" anchor="t" anchorCtr="0">
            <a:noAutofit/>
          </a:bodyPr>
          <a:lstStyle/>
          <a:p>
            <a:pPr marL="457200" lvl="0" indent="-374650" algn="l" rtl="0">
              <a:lnSpc>
                <a:spcPct val="120000"/>
              </a:lnSpc>
              <a:spcBef>
                <a:spcPts val="1000"/>
              </a:spcBef>
              <a:spcAft>
                <a:spcPts val="0"/>
              </a:spcAft>
              <a:buClr>
                <a:schemeClr val="dk1"/>
              </a:buClr>
              <a:buSzPts val="2300"/>
              <a:buFont typeface="Helvetica Neue"/>
              <a:buChar char="●"/>
            </a:pPr>
            <a:r>
              <a:rPr lang="en-US" sz="2300">
                <a:solidFill>
                  <a:schemeClr val="dk1"/>
                </a:solidFill>
                <a:highlight>
                  <a:srgbClr val="FFFFFF"/>
                </a:highlight>
                <a:latin typeface="Helvetica Neue"/>
                <a:ea typeface="Helvetica Neue"/>
                <a:cs typeface="Helvetica Neue"/>
                <a:sym typeface="Helvetica Neue"/>
              </a:rPr>
              <a:t>Although randomization was performed in a blinded manner, the participants, investigators, and echocardiographers were not unaware of subsequent treatments, which could have created bias, especially for quality-of-life assessments recorded by patients. </a:t>
            </a:r>
            <a:endParaRPr sz="2300">
              <a:solidFill>
                <a:schemeClr val="dk1"/>
              </a:solidFill>
              <a:highlight>
                <a:srgbClr val="FFFFFF"/>
              </a:highlight>
              <a:latin typeface="Helvetica Neue"/>
              <a:ea typeface="Helvetica Neue"/>
              <a:cs typeface="Helvetica Neue"/>
              <a:sym typeface="Helvetica Neue"/>
            </a:endParaRPr>
          </a:p>
          <a:p>
            <a:pPr marL="457200" lvl="0" indent="-374650" algn="l" rtl="0">
              <a:lnSpc>
                <a:spcPct val="120000"/>
              </a:lnSpc>
              <a:spcBef>
                <a:spcPts val="0"/>
              </a:spcBef>
              <a:spcAft>
                <a:spcPts val="0"/>
              </a:spcAft>
              <a:buClr>
                <a:schemeClr val="dk1"/>
              </a:buClr>
              <a:buSzPts val="2300"/>
              <a:buFont typeface="Helvetica Neue"/>
              <a:buChar char="●"/>
            </a:pPr>
            <a:r>
              <a:rPr lang="en-US" sz="2300">
                <a:solidFill>
                  <a:schemeClr val="dk1"/>
                </a:solidFill>
                <a:highlight>
                  <a:srgbClr val="FFFFFF"/>
                </a:highlight>
                <a:latin typeface="Helvetica Neue"/>
                <a:ea typeface="Helvetica Neue"/>
                <a:cs typeface="Helvetica Neue"/>
                <a:sym typeface="Helvetica Neue"/>
              </a:rPr>
              <a:t>Some patients who had been assigned to receive medical therapy alone underwent transcatheter mitral-valve repair, which could have diluted the observed treatment effect. </a:t>
            </a:r>
            <a:endParaRPr sz="2300">
              <a:solidFill>
                <a:schemeClr val="dk1"/>
              </a:solidFill>
              <a:highlight>
                <a:srgbClr val="FFFFFF"/>
              </a:highlight>
              <a:latin typeface="Helvetica Neue"/>
              <a:ea typeface="Helvetica Neue"/>
              <a:cs typeface="Helvetica Neue"/>
              <a:sym typeface="Helvetica Neue"/>
            </a:endParaRPr>
          </a:p>
          <a:p>
            <a:pPr marL="457200" lvl="0" indent="-374650" algn="l" rtl="0">
              <a:lnSpc>
                <a:spcPct val="120000"/>
              </a:lnSpc>
              <a:spcBef>
                <a:spcPts val="0"/>
              </a:spcBef>
              <a:spcAft>
                <a:spcPts val="0"/>
              </a:spcAft>
              <a:buClr>
                <a:schemeClr val="dk1"/>
              </a:buClr>
              <a:buSzPts val="2300"/>
              <a:buFont typeface="Helvetica Neue"/>
              <a:buChar char="●"/>
            </a:pPr>
            <a:r>
              <a:rPr lang="en-US" sz="2300">
                <a:solidFill>
                  <a:schemeClr val="dk1"/>
                </a:solidFill>
                <a:highlight>
                  <a:srgbClr val="FFFFFF"/>
                </a:highlight>
                <a:latin typeface="Helvetica Neue"/>
                <a:ea typeface="Helvetica Neue"/>
                <a:cs typeface="Helvetica Neue"/>
                <a:sym typeface="Helvetica Neue"/>
              </a:rPr>
              <a:t>Finally, the trial was not designed to show differences in mortality.</a:t>
            </a:r>
            <a:endParaRPr sz="2300">
              <a:solidFill>
                <a:schemeClr val="dk1"/>
              </a:solidFill>
              <a:latin typeface="Helvetica Neue"/>
              <a:ea typeface="Helvetica Neue"/>
              <a:cs typeface="Helvetica Neue"/>
              <a:sym typeface="Helvetica Neue"/>
            </a:endParaRPr>
          </a:p>
        </p:txBody>
      </p:sp>
      <p:cxnSp>
        <p:nvCxnSpPr>
          <p:cNvPr id="399" name="Google Shape;399;g363dde8c2f8_1_6"/>
          <p:cNvCxnSpPr/>
          <p:nvPr/>
        </p:nvCxnSpPr>
        <p:spPr>
          <a:xfrm>
            <a:off x="8791900" y="2614211"/>
            <a:ext cx="1592700" cy="0"/>
          </a:xfrm>
          <a:prstGeom prst="straightConnector1">
            <a:avLst/>
          </a:prstGeom>
          <a:noFill/>
          <a:ln w="28575" cap="flat" cmpd="sng">
            <a:solidFill>
              <a:srgbClr val="FF0000"/>
            </a:solidFill>
            <a:prstDash val="solid"/>
            <a:round/>
            <a:headEnd type="none" w="med" len="med"/>
            <a:tailEnd type="none" w="med" len="med"/>
          </a:ln>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99"/>
                                        </p:tgtEl>
                                        <p:attrNameLst>
                                          <p:attrName>style.visibility</p:attrName>
                                        </p:attrNameLst>
                                      </p:cBhvr>
                                      <p:to>
                                        <p:strVal val="visible"/>
                                      </p:to>
                                    </p:set>
                                    <p:animEffect transition="in" filter="fade">
                                      <p:cBhvr>
                                        <p:cTn id="7" dur="1000"/>
                                        <p:tgtEl>
                                          <p:spTgt spid="3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Shape 403"/>
        <p:cNvGrpSpPr/>
        <p:nvPr/>
      </p:nvGrpSpPr>
      <p:grpSpPr>
        <a:xfrm>
          <a:off x="0" y="0"/>
          <a:ext cx="0" cy="0"/>
          <a:chOff x="0" y="0"/>
          <a:chExt cx="0" cy="0"/>
        </a:xfrm>
      </p:grpSpPr>
      <p:sp>
        <p:nvSpPr>
          <p:cNvPr id="404" name="Google Shape;404;g363dde8c2f8_1_29"/>
          <p:cNvSpPr txBox="1">
            <a:spLocks noGrp="1"/>
          </p:cNvSpPr>
          <p:nvPr>
            <p:ph type="title"/>
          </p:nvPr>
        </p:nvSpPr>
        <p:spPr>
          <a:xfrm>
            <a:off x="1143000" y="1125600"/>
            <a:ext cx="9906000" cy="46068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000000"/>
              </a:buClr>
              <a:buSzPts val="4000"/>
              <a:buFont typeface="Helvetica Neue"/>
              <a:buNone/>
            </a:pPr>
            <a:r>
              <a:rPr lang="en-US" b="1">
                <a:solidFill>
                  <a:srgbClr val="000000"/>
                </a:solidFill>
                <a:latin typeface="Helvetica Neue"/>
                <a:ea typeface="Helvetica Neue"/>
                <a:cs typeface="Helvetica Neue"/>
                <a:sym typeface="Helvetica Neue"/>
              </a:rPr>
              <a:t>Why the differences between MITRA-FR, COAPT, and RESHAPE-HF2</a:t>
            </a:r>
            <a:endParaRPr b="1">
              <a:solidFill>
                <a:srgbClr val="000000"/>
              </a:solidFill>
              <a:latin typeface="Helvetica Neue"/>
              <a:ea typeface="Helvetica Neue"/>
              <a:cs typeface="Helvetica Neue"/>
              <a:sym typeface="Helvetica Neue"/>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Shape 408"/>
        <p:cNvGrpSpPr/>
        <p:nvPr/>
      </p:nvGrpSpPr>
      <p:grpSpPr>
        <a:xfrm>
          <a:off x="0" y="0"/>
          <a:ext cx="0" cy="0"/>
          <a:chOff x="0" y="0"/>
          <a:chExt cx="0" cy="0"/>
        </a:xfrm>
      </p:grpSpPr>
      <p:pic>
        <p:nvPicPr>
          <p:cNvPr id="409" name="Google Shape;409;g363d8d5656f_0_269"/>
          <p:cNvPicPr preferRelativeResize="0"/>
          <p:nvPr/>
        </p:nvPicPr>
        <p:blipFill rotWithShape="1">
          <a:blip r:embed="rId3">
            <a:alphaModFix/>
          </a:blip>
          <a:srcRect b="28428"/>
          <a:stretch/>
        </p:blipFill>
        <p:spPr>
          <a:xfrm>
            <a:off x="1719050" y="508425"/>
            <a:ext cx="8753899" cy="5841151"/>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Shape 413"/>
        <p:cNvGrpSpPr/>
        <p:nvPr/>
      </p:nvGrpSpPr>
      <p:grpSpPr>
        <a:xfrm>
          <a:off x="0" y="0"/>
          <a:ext cx="0" cy="0"/>
          <a:chOff x="0" y="0"/>
          <a:chExt cx="0" cy="0"/>
        </a:xfrm>
      </p:grpSpPr>
      <p:pic>
        <p:nvPicPr>
          <p:cNvPr id="414" name="Google Shape;414;g363dde8c2f8_2_1"/>
          <p:cNvPicPr preferRelativeResize="0"/>
          <p:nvPr/>
        </p:nvPicPr>
        <p:blipFill>
          <a:blip r:embed="rId3">
            <a:alphaModFix/>
          </a:blip>
          <a:stretch>
            <a:fillRect/>
          </a:stretch>
        </p:blipFill>
        <p:spPr>
          <a:xfrm>
            <a:off x="3170950" y="235770"/>
            <a:ext cx="5850100" cy="6386452"/>
          </a:xfrm>
          <a:prstGeom prst="rect">
            <a:avLst/>
          </a:prstGeom>
          <a:noFill/>
          <a:ln>
            <a:noFill/>
          </a:ln>
        </p:spPr>
      </p:pic>
      <p:sp>
        <p:nvSpPr>
          <p:cNvPr id="415" name="Google Shape;415;g363dde8c2f8_2_1"/>
          <p:cNvSpPr/>
          <p:nvPr/>
        </p:nvSpPr>
        <p:spPr>
          <a:xfrm>
            <a:off x="3273300" y="4499600"/>
            <a:ext cx="5645400" cy="545700"/>
          </a:xfrm>
          <a:prstGeom prst="rect">
            <a:avLst/>
          </a:prstGeom>
          <a:noFill/>
          <a:ln w="1905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Play"/>
              <a:ea typeface="Play"/>
              <a:cs typeface="Play"/>
              <a:sym typeface="Play"/>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15"/>
                                        </p:tgtEl>
                                        <p:attrNameLst>
                                          <p:attrName>style.visibility</p:attrName>
                                        </p:attrNameLst>
                                      </p:cBhvr>
                                      <p:to>
                                        <p:strVal val="visible"/>
                                      </p:to>
                                    </p:set>
                                    <p:animEffect transition="in" filter="fade">
                                      <p:cBhvr>
                                        <p:cTn id="7" dur="1000"/>
                                        <p:tgtEl>
                                          <p:spTgt spid="4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1000"/>
                                        <p:tgtEl>
                                          <p:spTgt spid="415"/>
                                        </p:tgtEl>
                                      </p:cBhvr>
                                    </p:animEffect>
                                    <p:set>
                                      <p:cBhvr>
                                        <p:cTn id="12" dur="1" fill="hold">
                                          <p:stCondLst>
                                            <p:cond delay="1000"/>
                                          </p:stCondLst>
                                        </p:cTn>
                                        <p:tgtEl>
                                          <p:spTgt spid="4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Shape 123"/>
        <p:cNvGrpSpPr/>
        <p:nvPr/>
      </p:nvGrpSpPr>
      <p:grpSpPr>
        <a:xfrm>
          <a:off x="0" y="0"/>
          <a:ext cx="0" cy="0"/>
          <a:chOff x="0" y="0"/>
          <a:chExt cx="0" cy="0"/>
        </a:xfrm>
      </p:grpSpPr>
      <p:sp>
        <p:nvSpPr>
          <p:cNvPr id="124" name="Google Shape;124;g363d8d5656f_0_9"/>
          <p:cNvSpPr txBox="1">
            <a:spLocks noGrp="1"/>
          </p:cNvSpPr>
          <p:nvPr>
            <p:ph type="title"/>
          </p:nvPr>
        </p:nvSpPr>
        <p:spPr>
          <a:xfrm>
            <a:off x="627550" y="431702"/>
            <a:ext cx="9906000" cy="10080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000000"/>
              </a:buClr>
              <a:buSzPts val="4000"/>
              <a:buFont typeface="Helvetica Neue"/>
              <a:buNone/>
            </a:pPr>
            <a:r>
              <a:rPr lang="en-US" b="1">
                <a:solidFill>
                  <a:srgbClr val="000000"/>
                </a:solidFill>
                <a:latin typeface="Helvetica Neue"/>
                <a:ea typeface="Helvetica Neue"/>
                <a:cs typeface="Helvetica Neue"/>
                <a:sym typeface="Helvetica Neue"/>
              </a:rPr>
              <a:t>Anatomy of Secondary MR</a:t>
            </a:r>
            <a:endParaRPr b="1">
              <a:latin typeface="Helvetica Neue"/>
              <a:ea typeface="Helvetica Neue"/>
              <a:cs typeface="Helvetica Neue"/>
              <a:sym typeface="Helvetica Neue"/>
            </a:endParaRPr>
          </a:p>
        </p:txBody>
      </p:sp>
      <p:pic>
        <p:nvPicPr>
          <p:cNvPr id="125" name="Google Shape;125;g363d8d5656f_0_9"/>
          <p:cNvPicPr preferRelativeResize="0"/>
          <p:nvPr/>
        </p:nvPicPr>
        <p:blipFill>
          <a:blip r:embed="rId3">
            <a:alphaModFix/>
          </a:blip>
          <a:stretch>
            <a:fillRect/>
          </a:stretch>
        </p:blipFill>
        <p:spPr>
          <a:xfrm>
            <a:off x="3166750" y="1677350"/>
            <a:ext cx="4933125" cy="4699975"/>
          </a:xfrm>
          <a:prstGeom prst="rect">
            <a:avLst/>
          </a:prstGeom>
          <a:noFill/>
          <a:ln>
            <a:noFill/>
          </a:ln>
        </p:spPr>
      </p:pic>
      <p:sp>
        <p:nvSpPr>
          <p:cNvPr id="126" name="Google Shape;126;g363d8d5656f_0_9"/>
          <p:cNvSpPr txBox="1"/>
          <p:nvPr/>
        </p:nvSpPr>
        <p:spPr>
          <a:xfrm>
            <a:off x="3061150" y="6377325"/>
            <a:ext cx="50388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900"/>
              <a:t>(From Otto CM. Evaluation and management of chronic mitral regurgitation. N Engl J Med. 2001;345:740-746.</a:t>
            </a:r>
            <a:endParaRPr sz="900"/>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Shape 419"/>
        <p:cNvGrpSpPr/>
        <p:nvPr/>
      </p:nvGrpSpPr>
      <p:grpSpPr>
        <a:xfrm>
          <a:off x="0" y="0"/>
          <a:ext cx="0" cy="0"/>
          <a:chOff x="0" y="0"/>
          <a:chExt cx="0" cy="0"/>
        </a:xfrm>
      </p:grpSpPr>
      <p:sp>
        <p:nvSpPr>
          <p:cNvPr id="420" name="Google Shape;420;g363dde8c2f8_3_31"/>
          <p:cNvSpPr txBox="1">
            <a:spLocks noGrp="1"/>
          </p:cNvSpPr>
          <p:nvPr>
            <p:ph type="title"/>
          </p:nvPr>
        </p:nvSpPr>
        <p:spPr>
          <a:xfrm>
            <a:off x="627500" y="627452"/>
            <a:ext cx="9906000" cy="10080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000000"/>
              </a:buClr>
              <a:buSzPts val="4000"/>
              <a:buFont typeface="Helvetica Neue"/>
              <a:buNone/>
            </a:pPr>
            <a:r>
              <a:rPr lang="en-US" b="1">
                <a:solidFill>
                  <a:srgbClr val="000000"/>
                </a:solidFill>
                <a:latin typeface="Helvetica Neue"/>
                <a:ea typeface="Helvetica Neue"/>
                <a:cs typeface="Helvetica Neue"/>
                <a:sym typeface="Helvetica Neue"/>
              </a:rPr>
              <a:t>Clinical Implication</a:t>
            </a:r>
            <a:endParaRPr b="1">
              <a:latin typeface="Helvetica Neue"/>
              <a:ea typeface="Helvetica Neue"/>
              <a:cs typeface="Helvetica Neue"/>
              <a:sym typeface="Helvetica Neue"/>
            </a:endParaRPr>
          </a:p>
        </p:txBody>
      </p:sp>
      <p:sp>
        <p:nvSpPr>
          <p:cNvPr id="421" name="Google Shape;421;g363dde8c2f8_3_31"/>
          <p:cNvSpPr txBox="1">
            <a:spLocks noGrp="1"/>
          </p:cNvSpPr>
          <p:nvPr>
            <p:ph type="body" idx="1"/>
          </p:nvPr>
        </p:nvSpPr>
        <p:spPr>
          <a:xfrm>
            <a:off x="756375" y="1776050"/>
            <a:ext cx="10497900" cy="4229100"/>
          </a:xfrm>
          <a:prstGeom prst="rect">
            <a:avLst/>
          </a:prstGeom>
          <a:noFill/>
          <a:ln>
            <a:noFill/>
          </a:ln>
        </p:spPr>
        <p:txBody>
          <a:bodyPr spcFirstLastPara="1" wrap="square" lIns="91425" tIns="45700" rIns="91425" bIns="45700" anchor="t" anchorCtr="0">
            <a:noAutofit/>
          </a:bodyPr>
          <a:lstStyle/>
          <a:p>
            <a:pPr marL="457200" lvl="0" indent="-381000" algn="l" rtl="0">
              <a:lnSpc>
                <a:spcPct val="115000"/>
              </a:lnSpc>
              <a:spcBef>
                <a:spcPts val="1000"/>
              </a:spcBef>
              <a:spcAft>
                <a:spcPts val="0"/>
              </a:spcAft>
              <a:buClr>
                <a:schemeClr val="dk1"/>
              </a:buClr>
              <a:buSzPts val="2400"/>
              <a:buFont typeface="Helvetica Neue"/>
              <a:buChar char="●"/>
            </a:pPr>
            <a:r>
              <a:rPr lang="en-US" sz="2400">
                <a:solidFill>
                  <a:srgbClr val="333333"/>
                </a:solidFill>
                <a:highlight>
                  <a:srgbClr val="FFFFFF"/>
                </a:highlight>
                <a:latin typeface="Helvetica Neue"/>
                <a:ea typeface="Helvetica Neue"/>
                <a:cs typeface="Helvetica Neue"/>
                <a:sym typeface="Helvetica Neue"/>
              </a:rPr>
              <a:t>M-TEER is beneficial in reducing hospitalization and improving symptoms/QoL among patients with heart failure and secondary MR; it may have a beneficial effect on mortality.</a:t>
            </a:r>
            <a:endParaRPr sz="2400">
              <a:solidFill>
                <a:srgbClr val="333333"/>
              </a:solidFill>
              <a:highlight>
                <a:srgbClr val="FFFFFF"/>
              </a:highlight>
              <a:latin typeface="Helvetica Neue"/>
              <a:ea typeface="Helvetica Neue"/>
              <a:cs typeface="Helvetica Neue"/>
              <a:sym typeface="Helvetica Neue"/>
            </a:endParaRPr>
          </a:p>
          <a:p>
            <a:pPr marL="457200" lvl="0" indent="-381000" algn="l" rtl="0">
              <a:lnSpc>
                <a:spcPct val="115000"/>
              </a:lnSpc>
              <a:spcBef>
                <a:spcPts val="0"/>
              </a:spcBef>
              <a:spcAft>
                <a:spcPts val="0"/>
              </a:spcAft>
              <a:buClr>
                <a:schemeClr val="dk1"/>
              </a:buClr>
              <a:buSzPts val="2400"/>
              <a:buFont typeface="Helvetica Neue"/>
              <a:buChar char="●"/>
            </a:pPr>
            <a:r>
              <a:rPr lang="en-US" sz="2400">
                <a:solidFill>
                  <a:srgbClr val="333333"/>
                </a:solidFill>
                <a:highlight>
                  <a:srgbClr val="FFFFFF"/>
                </a:highlight>
                <a:latin typeface="Helvetica Neue"/>
                <a:ea typeface="Helvetica Neue"/>
                <a:cs typeface="Helvetica Neue"/>
                <a:sym typeface="Helvetica Neue"/>
              </a:rPr>
              <a:t>These benefits may be driven largely by the extent of LV remodelling at the the time of M-TEER.</a:t>
            </a:r>
            <a:endParaRPr sz="2400">
              <a:solidFill>
                <a:srgbClr val="333333"/>
              </a:solidFill>
              <a:highlight>
                <a:srgbClr val="FFFFFF"/>
              </a:highlight>
              <a:latin typeface="Helvetica Neue"/>
              <a:ea typeface="Helvetica Neue"/>
              <a:cs typeface="Helvetica Neue"/>
              <a:sym typeface="Helvetica Neue"/>
            </a:endParaRPr>
          </a:p>
          <a:p>
            <a:pPr marL="457200" lvl="0" indent="-381000" algn="l" rtl="0">
              <a:lnSpc>
                <a:spcPct val="115000"/>
              </a:lnSpc>
              <a:spcBef>
                <a:spcPts val="0"/>
              </a:spcBef>
              <a:spcAft>
                <a:spcPts val="0"/>
              </a:spcAft>
              <a:buClr>
                <a:schemeClr val="dk1"/>
              </a:buClr>
              <a:buSzPts val="2400"/>
              <a:buFont typeface="Helvetica Neue"/>
              <a:buChar char="●"/>
            </a:pPr>
            <a:r>
              <a:rPr lang="en-US" sz="2400">
                <a:solidFill>
                  <a:srgbClr val="333333"/>
                </a:solidFill>
                <a:highlight>
                  <a:srgbClr val="FFFFFF"/>
                </a:highlight>
                <a:latin typeface="Helvetica Neue"/>
                <a:ea typeface="Helvetica Neue"/>
                <a:cs typeface="Helvetica Neue"/>
                <a:sym typeface="Helvetica Neue"/>
              </a:rPr>
              <a:t>It is critical to emphasize the importance of robust medical therapy to cause LV reverse remodeling and thus reduce the displacement of the mitral valve–supporting structures that leads to FMR. </a:t>
            </a:r>
            <a:endParaRPr sz="2400">
              <a:solidFill>
                <a:schemeClr val="dk1"/>
              </a:solidFill>
              <a:latin typeface="Helvetica Neue"/>
              <a:ea typeface="Helvetica Neue"/>
              <a:cs typeface="Helvetica Neue"/>
              <a:sym typeface="Helvetica Neue"/>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2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2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2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426"/>
        <p:cNvGrpSpPr/>
        <p:nvPr/>
      </p:nvGrpSpPr>
      <p:grpSpPr>
        <a:xfrm>
          <a:off x="0" y="0"/>
          <a:ext cx="0" cy="0"/>
          <a:chOff x="0" y="0"/>
          <a:chExt cx="0" cy="0"/>
        </a:xfrm>
      </p:grpSpPr>
      <p:sp>
        <p:nvSpPr>
          <p:cNvPr id="427" name="Google Shape;427;g370759edcaa_2_271"/>
          <p:cNvSpPr txBox="1">
            <a:spLocks noGrp="1"/>
          </p:cNvSpPr>
          <p:nvPr>
            <p:ph type="title"/>
          </p:nvPr>
        </p:nvSpPr>
        <p:spPr>
          <a:xfrm>
            <a:off x="1143000" y="2748610"/>
            <a:ext cx="9906000" cy="13608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SzPts val="1800"/>
              <a:buNone/>
            </a:pPr>
            <a:r>
              <a:rPr lang="en-US"/>
              <a:t>Than</a:t>
            </a:r>
            <a:endParaRPr/>
          </a:p>
        </p:txBody>
      </p:sp>
      <p:sp>
        <p:nvSpPr>
          <p:cNvPr id="428" name="Google Shape;428;g370759edcaa_2_271"/>
          <p:cNvSpPr txBox="1"/>
          <p:nvPr/>
        </p:nvSpPr>
        <p:spPr>
          <a:xfrm>
            <a:off x="3602250" y="2859450"/>
            <a:ext cx="4987500" cy="11391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6200"/>
              <a:buFont typeface="Arial"/>
              <a:buNone/>
            </a:pPr>
            <a:r>
              <a:rPr lang="en-US" sz="6200" b="0" i="0" u="none" strike="noStrike" cap="none">
                <a:solidFill>
                  <a:schemeClr val="dk1"/>
                </a:solidFill>
                <a:latin typeface="Pacifico"/>
                <a:ea typeface="Pacifico"/>
                <a:cs typeface="Pacifico"/>
                <a:sym typeface="Pacifico"/>
              </a:rPr>
              <a:t>Thank You </a:t>
            </a:r>
            <a:endParaRPr sz="6200" b="0" i="0" u="none" strike="noStrike" cap="none">
              <a:solidFill>
                <a:schemeClr val="dk1"/>
              </a:solidFill>
              <a:latin typeface="Pacifico"/>
              <a:ea typeface="Pacifico"/>
              <a:cs typeface="Pacifico"/>
              <a:sym typeface="Pacifico"/>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433"/>
        <p:cNvGrpSpPr/>
        <p:nvPr/>
      </p:nvGrpSpPr>
      <p:grpSpPr>
        <a:xfrm>
          <a:off x="0" y="0"/>
          <a:ext cx="0" cy="0"/>
          <a:chOff x="0" y="0"/>
          <a:chExt cx="0" cy="0"/>
        </a:xfrm>
      </p:grpSpPr>
      <p:sp>
        <p:nvSpPr>
          <p:cNvPr id="434" name="Google Shape;434;g363dde8c2f8_3_6"/>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Play"/>
              <a:ea typeface="Play"/>
              <a:cs typeface="Play"/>
              <a:sym typeface="Play"/>
            </a:endParaRPr>
          </a:p>
        </p:txBody>
      </p:sp>
      <p:sp>
        <p:nvSpPr>
          <p:cNvPr id="435" name="Google Shape;435;g363dde8c2f8_3_6"/>
          <p:cNvSpPr/>
          <p:nvPr/>
        </p:nvSpPr>
        <p:spPr>
          <a:xfrm>
            <a:off x="2956725" y="33075"/>
            <a:ext cx="9227932" cy="6858000"/>
          </a:xfrm>
          <a:custGeom>
            <a:avLst/>
            <a:gdLst/>
            <a:ahLst/>
            <a:cxnLst/>
            <a:rect l="l" t="t" r="r" b="b"/>
            <a:pathLst>
              <a:path w="6873692" h="6858000" extrusionOk="0">
                <a:moveTo>
                  <a:pt x="6010592" y="0"/>
                </a:moveTo>
                <a:lnTo>
                  <a:pt x="6873692" y="0"/>
                </a:lnTo>
                <a:lnTo>
                  <a:pt x="6873692" y="6858000"/>
                </a:lnTo>
                <a:lnTo>
                  <a:pt x="0" y="6858000"/>
                </a:lnTo>
                <a:lnTo>
                  <a:pt x="6010589" y="4"/>
                </a:lnTo>
                <a:cubicBezTo>
                  <a:pt x="6010589" y="3"/>
                  <a:pt x="6010590" y="3"/>
                  <a:pt x="6010590" y="2"/>
                </a:cubicBezTo>
                <a:lnTo>
                  <a:pt x="6010592" y="0"/>
                </a:lnTo>
                <a:close/>
              </a:path>
            </a:pathLst>
          </a:custGeom>
          <a:solidFill>
            <a:srgbClr val="0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Play"/>
              <a:ea typeface="Play"/>
              <a:cs typeface="Play"/>
              <a:sym typeface="Play"/>
            </a:endParaRPr>
          </a:p>
        </p:txBody>
      </p:sp>
      <p:pic>
        <p:nvPicPr>
          <p:cNvPr id="436" name="Google Shape;436;g363dde8c2f8_3_6"/>
          <p:cNvPicPr preferRelativeResize="0"/>
          <p:nvPr/>
        </p:nvPicPr>
        <p:blipFill>
          <a:blip r:embed="rId3">
            <a:alphaModFix/>
          </a:blip>
          <a:stretch>
            <a:fillRect/>
          </a:stretch>
        </p:blipFill>
        <p:spPr>
          <a:xfrm>
            <a:off x="6440700" y="-1225"/>
            <a:ext cx="5743951" cy="6892300"/>
          </a:xfrm>
          <a:prstGeom prst="rect">
            <a:avLst/>
          </a:prstGeom>
          <a:noFill/>
          <a:ln>
            <a:noFill/>
          </a:ln>
        </p:spPr>
      </p:pic>
      <p:sp>
        <p:nvSpPr>
          <p:cNvPr id="437" name="Google Shape;437;g363dde8c2f8_3_6"/>
          <p:cNvSpPr/>
          <p:nvPr/>
        </p:nvSpPr>
        <p:spPr>
          <a:xfrm>
            <a:off x="9684750" y="-17150"/>
            <a:ext cx="2499900" cy="1785600"/>
          </a:xfrm>
          <a:prstGeom prst="rect">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Play"/>
              <a:ea typeface="Play"/>
              <a:cs typeface="Play"/>
              <a:sym typeface="Play"/>
            </a:endParaRPr>
          </a:p>
        </p:txBody>
      </p:sp>
      <p:sp>
        <p:nvSpPr>
          <p:cNvPr id="438" name="Google Shape;438;g363dde8c2f8_3_6"/>
          <p:cNvSpPr/>
          <p:nvPr/>
        </p:nvSpPr>
        <p:spPr>
          <a:xfrm>
            <a:off x="-31725" y="-17150"/>
            <a:ext cx="11463728" cy="6892290"/>
          </a:xfrm>
          <a:custGeom>
            <a:avLst/>
            <a:gdLst/>
            <a:ahLst/>
            <a:cxnLst/>
            <a:rect l="l" t="t" r="r" b="b"/>
            <a:pathLst>
              <a:path w="11322200" h="6858000" extrusionOk="0">
                <a:moveTo>
                  <a:pt x="0" y="0"/>
                </a:moveTo>
                <a:lnTo>
                  <a:pt x="11322200" y="0"/>
                </a:lnTo>
                <a:lnTo>
                  <a:pt x="11322198" y="2"/>
                </a:lnTo>
                <a:cubicBezTo>
                  <a:pt x="11322198" y="3"/>
                  <a:pt x="11322197" y="3"/>
                  <a:pt x="11322197" y="4"/>
                </a:cubicBezTo>
                <a:lnTo>
                  <a:pt x="5311608" y="6858000"/>
                </a:lnTo>
                <a:lnTo>
                  <a:pt x="0" y="6858000"/>
                </a:lnTo>
                <a:lnTo>
                  <a:pt x="0" y="0"/>
                </a:lnTo>
                <a:close/>
              </a:path>
            </a:pathLst>
          </a:cu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Play"/>
              <a:ea typeface="Play"/>
              <a:cs typeface="Play"/>
              <a:sym typeface="Play"/>
            </a:endParaRPr>
          </a:p>
        </p:txBody>
      </p:sp>
      <p:sp>
        <p:nvSpPr>
          <p:cNvPr id="439" name="Google Shape;439;g363dde8c2f8_3_6"/>
          <p:cNvSpPr txBox="1">
            <a:spLocks noGrp="1"/>
          </p:cNvSpPr>
          <p:nvPr>
            <p:ph type="subTitle" idx="1"/>
          </p:nvPr>
        </p:nvSpPr>
        <p:spPr>
          <a:xfrm>
            <a:off x="1143000" y="5453796"/>
            <a:ext cx="4496700" cy="7329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Clr>
                <a:schemeClr val="lt1"/>
              </a:buClr>
              <a:buSzPts val="1800"/>
              <a:buNone/>
            </a:pPr>
            <a:r>
              <a:rPr lang="en-US" b="1">
                <a:latin typeface="Helvetica Neue"/>
                <a:ea typeface="Helvetica Neue"/>
                <a:cs typeface="Helvetica Neue"/>
                <a:sym typeface="Helvetica Neue"/>
              </a:rPr>
              <a:t>Joseph Michael-Salami</a:t>
            </a:r>
            <a:endParaRPr/>
          </a:p>
          <a:p>
            <a:pPr marL="0" lvl="0" indent="0" algn="l" rtl="0">
              <a:lnSpc>
                <a:spcPct val="100000"/>
              </a:lnSpc>
              <a:spcBef>
                <a:spcPts val="1000"/>
              </a:spcBef>
              <a:spcAft>
                <a:spcPts val="0"/>
              </a:spcAft>
              <a:buClr>
                <a:schemeClr val="lt1"/>
              </a:buClr>
              <a:buSzPts val="1200"/>
              <a:buNone/>
            </a:pPr>
            <a:r>
              <a:rPr lang="en-US" sz="1200">
                <a:latin typeface="Helvetica Neue"/>
                <a:ea typeface="Helvetica Neue"/>
                <a:cs typeface="Helvetica Neue"/>
                <a:sym typeface="Helvetica Neue"/>
              </a:rPr>
              <a:t>FAU Cardiology Fellow, PGY-5</a:t>
            </a:r>
            <a:endParaRPr/>
          </a:p>
        </p:txBody>
      </p:sp>
      <p:cxnSp>
        <p:nvCxnSpPr>
          <p:cNvPr id="440" name="Google Shape;440;g363dde8c2f8_3_6"/>
          <p:cNvCxnSpPr/>
          <p:nvPr/>
        </p:nvCxnSpPr>
        <p:spPr>
          <a:xfrm>
            <a:off x="1188357" y="5151666"/>
            <a:ext cx="5668500" cy="18300"/>
          </a:xfrm>
          <a:prstGeom prst="straightConnector1">
            <a:avLst/>
          </a:prstGeom>
          <a:noFill/>
          <a:ln w="12700" cap="flat" cmpd="sng">
            <a:solidFill>
              <a:schemeClr val="lt1"/>
            </a:solidFill>
            <a:prstDash val="solid"/>
            <a:miter lim="800000"/>
            <a:headEnd type="none" w="sm" len="sm"/>
            <a:tailEnd type="none" w="sm" len="sm"/>
          </a:ln>
        </p:spPr>
      </p:cxnSp>
      <p:sp>
        <p:nvSpPr>
          <p:cNvPr id="441" name="Google Shape;441;g363dde8c2f8_3_6"/>
          <p:cNvSpPr txBox="1">
            <a:spLocks noGrp="1"/>
          </p:cNvSpPr>
          <p:nvPr>
            <p:ph type="ctrTitle"/>
          </p:nvPr>
        </p:nvSpPr>
        <p:spPr>
          <a:xfrm>
            <a:off x="1143000" y="1878100"/>
            <a:ext cx="7014600" cy="25980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sz="3300" b="1">
                <a:latin typeface="Helvetica Neue"/>
                <a:ea typeface="Helvetica Neue"/>
                <a:cs typeface="Helvetica Neue"/>
                <a:sym typeface="Helvetica Neue"/>
              </a:rPr>
              <a:t>RESHAPE-HF2 Trial: </a:t>
            </a:r>
            <a:endParaRPr sz="3300" b="1">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r>
              <a:rPr lang="en-US" sz="3300" b="1">
                <a:latin typeface="Helvetica Neue"/>
                <a:ea typeface="Helvetica Neue"/>
                <a:cs typeface="Helvetica Neue"/>
                <a:sym typeface="Helvetica Neue"/>
              </a:rPr>
              <a:t>Transcatheter Valve Repair in Heart Failure with Moderate to Severe Mitral Regurgitation</a:t>
            </a:r>
            <a:endParaRPr sz="3300" b="1">
              <a:latin typeface="Helvetica Neue"/>
              <a:ea typeface="Helvetica Neue"/>
              <a:cs typeface="Helvetica Neue"/>
              <a:sym typeface="Helvetica Neue"/>
            </a:endParaRPr>
          </a:p>
          <a:p>
            <a:pPr marL="0" lvl="0" indent="0" algn="l" rtl="0">
              <a:lnSpc>
                <a:spcPct val="115000"/>
              </a:lnSpc>
              <a:spcBef>
                <a:spcPts val="600"/>
              </a:spcBef>
              <a:spcAft>
                <a:spcPts val="0"/>
              </a:spcAft>
              <a:buClr>
                <a:schemeClr val="dk1"/>
              </a:buClr>
              <a:buSzPts val="1100"/>
              <a:buFont typeface="Arial"/>
              <a:buNone/>
            </a:pPr>
            <a:endParaRPr sz="3300" b="1">
              <a:latin typeface="Helvetica Neue"/>
              <a:ea typeface="Helvetica Neue"/>
              <a:cs typeface="Helvetica Neue"/>
              <a:sym typeface="Helvetica Neue"/>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Shape 130"/>
        <p:cNvGrpSpPr/>
        <p:nvPr/>
      </p:nvGrpSpPr>
      <p:grpSpPr>
        <a:xfrm>
          <a:off x="0" y="0"/>
          <a:ext cx="0" cy="0"/>
          <a:chOff x="0" y="0"/>
          <a:chExt cx="0" cy="0"/>
        </a:xfrm>
      </p:grpSpPr>
      <p:sp>
        <p:nvSpPr>
          <p:cNvPr id="131" name="Google Shape;131;g363d8d5656f_0_14"/>
          <p:cNvSpPr txBox="1">
            <a:spLocks noGrp="1"/>
          </p:cNvSpPr>
          <p:nvPr>
            <p:ph type="title"/>
          </p:nvPr>
        </p:nvSpPr>
        <p:spPr>
          <a:xfrm>
            <a:off x="627500" y="627452"/>
            <a:ext cx="9906000" cy="10080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000000"/>
              </a:buClr>
              <a:buSzPts val="4000"/>
              <a:buFont typeface="Helvetica Neue"/>
              <a:buNone/>
            </a:pPr>
            <a:r>
              <a:rPr lang="en-US" b="1">
                <a:solidFill>
                  <a:srgbClr val="000000"/>
                </a:solidFill>
                <a:latin typeface="Helvetica Neue"/>
                <a:ea typeface="Helvetica Neue"/>
                <a:cs typeface="Helvetica Neue"/>
                <a:sym typeface="Helvetica Neue"/>
              </a:rPr>
              <a:t>Pathophysiology of Secondary MR</a:t>
            </a:r>
            <a:endParaRPr b="1">
              <a:latin typeface="Helvetica Neue"/>
              <a:ea typeface="Helvetica Neue"/>
              <a:cs typeface="Helvetica Neue"/>
              <a:sym typeface="Helvetica Neue"/>
            </a:endParaRPr>
          </a:p>
        </p:txBody>
      </p:sp>
      <p:sp>
        <p:nvSpPr>
          <p:cNvPr id="132" name="Google Shape;132;g363d8d5656f_0_14"/>
          <p:cNvSpPr txBox="1">
            <a:spLocks noGrp="1"/>
          </p:cNvSpPr>
          <p:nvPr>
            <p:ph type="body" idx="1"/>
          </p:nvPr>
        </p:nvSpPr>
        <p:spPr>
          <a:xfrm>
            <a:off x="756375" y="1776050"/>
            <a:ext cx="10497900" cy="4229100"/>
          </a:xfrm>
          <a:prstGeom prst="rect">
            <a:avLst/>
          </a:prstGeom>
          <a:noFill/>
          <a:ln>
            <a:noFill/>
          </a:ln>
        </p:spPr>
        <p:txBody>
          <a:bodyPr spcFirstLastPara="1" wrap="square" lIns="91425" tIns="45700" rIns="91425" bIns="45700" anchor="t" anchorCtr="0">
            <a:normAutofit/>
          </a:bodyPr>
          <a:lstStyle/>
          <a:p>
            <a:pPr marL="228600" lvl="0" indent="-254000" algn="l" rtl="0">
              <a:lnSpc>
                <a:spcPct val="120000"/>
              </a:lnSpc>
              <a:spcBef>
                <a:spcPts val="1000"/>
              </a:spcBef>
              <a:spcAft>
                <a:spcPts val="0"/>
              </a:spcAft>
              <a:buClr>
                <a:schemeClr val="dk1"/>
              </a:buClr>
              <a:buSzPts val="2400"/>
              <a:buFont typeface="Arial"/>
              <a:buChar char="•"/>
            </a:pPr>
            <a:r>
              <a:rPr lang="en-US" sz="2400">
                <a:solidFill>
                  <a:schemeClr val="dk1"/>
                </a:solidFill>
                <a:latin typeface="Arial"/>
                <a:ea typeface="Arial"/>
                <a:cs typeface="Arial"/>
                <a:sym typeface="Arial"/>
              </a:rPr>
              <a:t>Two main etiologies: </a:t>
            </a:r>
            <a:endParaRPr sz="2400">
              <a:solidFill>
                <a:schemeClr val="dk1"/>
              </a:solidFill>
              <a:latin typeface="Arial"/>
              <a:ea typeface="Arial"/>
              <a:cs typeface="Arial"/>
              <a:sym typeface="Arial"/>
            </a:endParaRPr>
          </a:p>
          <a:p>
            <a:pPr marL="914400" lvl="1" indent="-228600" algn="l" rtl="0">
              <a:lnSpc>
                <a:spcPct val="120000"/>
              </a:lnSpc>
              <a:spcBef>
                <a:spcPts val="1000"/>
              </a:spcBef>
              <a:spcAft>
                <a:spcPts val="0"/>
              </a:spcAft>
              <a:buClr>
                <a:schemeClr val="dk1"/>
              </a:buClr>
              <a:buSzPts val="2400"/>
              <a:buFont typeface="Arial"/>
              <a:buNone/>
            </a:pPr>
            <a:r>
              <a:rPr lang="en-US" sz="2400">
                <a:solidFill>
                  <a:schemeClr val="dk1"/>
                </a:solidFill>
                <a:latin typeface="Arial"/>
                <a:ea typeface="Arial"/>
                <a:cs typeface="Arial"/>
                <a:sym typeface="Arial"/>
              </a:rPr>
              <a:t>(1) Annular dilation,  (2) Leaflet tethering from a ventricular disease</a:t>
            </a:r>
            <a:endParaRPr sz="2400">
              <a:solidFill>
                <a:schemeClr val="dk1"/>
              </a:solidFill>
              <a:latin typeface="Arial"/>
              <a:ea typeface="Arial"/>
              <a:cs typeface="Arial"/>
              <a:sym typeface="Arial"/>
            </a:endParaRPr>
          </a:p>
          <a:p>
            <a:pPr marL="457200" lvl="0" indent="-381000" algn="l" rtl="0">
              <a:lnSpc>
                <a:spcPct val="120000"/>
              </a:lnSpc>
              <a:spcBef>
                <a:spcPts val="1000"/>
              </a:spcBef>
              <a:spcAft>
                <a:spcPts val="0"/>
              </a:spcAft>
              <a:buClr>
                <a:schemeClr val="dk1"/>
              </a:buClr>
              <a:buSzPts val="2400"/>
              <a:buFont typeface="Arial"/>
              <a:buChar char="•"/>
            </a:pPr>
            <a:r>
              <a:rPr lang="en-US" sz="2400">
                <a:solidFill>
                  <a:schemeClr val="dk1"/>
                </a:solidFill>
                <a:latin typeface="Arial"/>
                <a:ea typeface="Arial"/>
                <a:cs typeface="Arial"/>
                <a:sym typeface="Arial"/>
              </a:rPr>
              <a:t>Secondary MR stemming from LV dilation and systolic dysfunction, often with concomitant mitral annular dilation, is a common consequence of ischemic and nonischemic cardiomyopathies</a:t>
            </a:r>
            <a:endParaRPr sz="2400">
              <a:solidFill>
                <a:schemeClr val="dk1"/>
              </a:solidFill>
              <a:latin typeface="Arial"/>
              <a:ea typeface="Arial"/>
              <a:cs typeface="Arial"/>
              <a:sym typeface="Arial"/>
            </a:endParaRPr>
          </a:p>
          <a:p>
            <a:pPr marL="457200" lvl="0" indent="-381000" algn="l" rtl="0">
              <a:lnSpc>
                <a:spcPct val="120000"/>
              </a:lnSpc>
              <a:spcBef>
                <a:spcPts val="1000"/>
              </a:spcBef>
              <a:spcAft>
                <a:spcPts val="0"/>
              </a:spcAft>
              <a:buClr>
                <a:schemeClr val="dk1"/>
              </a:buClr>
              <a:buSzPts val="2400"/>
              <a:buFont typeface="Arial"/>
              <a:buChar char="•"/>
            </a:pPr>
            <a:r>
              <a:rPr lang="en-US" sz="2400">
                <a:solidFill>
                  <a:schemeClr val="dk1"/>
                </a:solidFill>
                <a:latin typeface="Arial"/>
                <a:ea typeface="Arial"/>
                <a:cs typeface="Arial"/>
                <a:sym typeface="Arial"/>
              </a:rPr>
              <a:t>Results from displacement of the papillary muscles, tethering of the MV leaflets, and alteration of annular mechanics.</a:t>
            </a:r>
            <a:endParaRPr sz="2400">
              <a:solidFill>
                <a:schemeClr val="dk1"/>
              </a:solidFill>
              <a:latin typeface="Arial"/>
              <a:ea typeface="Arial"/>
              <a:cs typeface="Arial"/>
              <a:sym typeface="Arial"/>
            </a:endParaRPr>
          </a:p>
          <a:p>
            <a:pPr marL="0" lvl="0" indent="0" algn="l" rtl="0">
              <a:lnSpc>
                <a:spcPct val="120000"/>
              </a:lnSpc>
              <a:spcBef>
                <a:spcPts val="1000"/>
              </a:spcBef>
              <a:spcAft>
                <a:spcPts val="0"/>
              </a:spcAft>
              <a:buNone/>
            </a:pPr>
            <a:endParaRPr sz="2400">
              <a:solidFill>
                <a:schemeClr val="dk1"/>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Shape 136"/>
        <p:cNvGrpSpPr/>
        <p:nvPr/>
      </p:nvGrpSpPr>
      <p:grpSpPr>
        <a:xfrm>
          <a:off x="0" y="0"/>
          <a:ext cx="0" cy="0"/>
          <a:chOff x="0" y="0"/>
          <a:chExt cx="0" cy="0"/>
        </a:xfrm>
      </p:grpSpPr>
      <p:sp>
        <p:nvSpPr>
          <p:cNvPr id="137" name="Google Shape;137;g363d8d5656f_0_27"/>
          <p:cNvSpPr txBox="1">
            <a:spLocks noGrp="1"/>
          </p:cNvSpPr>
          <p:nvPr>
            <p:ph type="title"/>
          </p:nvPr>
        </p:nvSpPr>
        <p:spPr>
          <a:xfrm>
            <a:off x="627500" y="627452"/>
            <a:ext cx="9906000" cy="10080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000000"/>
              </a:buClr>
              <a:buSzPts val="4000"/>
              <a:buFont typeface="Helvetica Neue"/>
              <a:buNone/>
            </a:pPr>
            <a:r>
              <a:rPr lang="en-US" b="1">
                <a:solidFill>
                  <a:srgbClr val="000000"/>
                </a:solidFill>
                <a:latin typeface="Helvetica Neue"/>
                <a:ea typeface="Helvetica Neue"/>
                <a:cs typeface="Helvetica Neue"/>
                <a:sym typeface="Helvetica Neue"/>
              </a:rPr>
              <a:t>Pathophysiology of Secondary MR</a:t>
            </a:r>
            <a:endParaRPr b="1">
              <a:latin typeface="Helvetica Neue"/>
              <a:ea typeface="Helvetica Neue"/>
              <a:cs typeface="Helvetica Neue"/>
              <a:sym typeface="Helvetica Neue"/>
            </a:endParaRPr>
          </a:p>
        </p:txBody>
      </p:sp>
      <p:pic>
        <p:nvPicPr>
          <p:cNvPr id="138" name="Google Shape;138;g363d8d5656f_0_27"/>
          <p:cNvPicPr preferRelativeResize="0"/>
          <p:nvPr/>
        </p:nvPicPr>
        <p:blipFill>
          <a:blip r:embed="rId3">
            <a:alphaModFix/>
          </a:blip>
          <a:stretch>
            <a:fillRect/>
          </a:stretch>
        </p:blipFill>
        <p:spPr>
          <a:xfrm>
            <a:off x="2861113" y="1676927"/>
            <a:ext cx="5438775" cy="41529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Shape 142"/>
        <p:cNvGrpSpPr/>
        <p:nvPr/>
      </p:nvGrpSpPr>
      <p:grpSpPr>
        <a:xfrm>
          <a:off x="0" y="0"/>
          <a:ext cx="0" cy="0"/>
          <a:chOff x="0" y="0"/>
          <a:chExt cx="0" cy="0"/>
        </a:xfrm>
      </p:grpSpPr>
      <p:sp>
        <p:nvSpPr>
          <p:cNvPr id="143" name="Google Shape;143;g363d8d5656f_0_40"/>
          <p:cNvSpPr txBox="1">
            <a:spLocks noGrp="1"/>
          </p:cNvSpPr>
          <p:nvPr>
            <p:ph type="title"/>
          </p:nvPr>
        </p:nvSpPr>
        <p:spPr>
          <a:xfrm>
            <a:off x="627500" y="627452"/>
            <a:ext cx="9906000" cy="10080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000000"/>
              </a:buClr>
              <a:buSzPts val="4000"/>
              <a:buFont typeface="Helvetica Neue"/>
              <a:buNone/>
            </a:pPr>
            <a:r>
              <a:rPr lang="en-US" b="1">
                <a:solidFill>
                  <a:srgbClr val="000000"/>
                </a:solidFill>
                <a:latin typeface="Helvetica Neue"/>
                <a:ea typeface="Helvetica Neue"/>
                <a:cs typeface="Helvetica Neue"/>
                <a:sym typeface="Helvetica Neue"/>
              </a:rPr>
              <a:t>Management of Secondary MR</a:t>
            </a:r>
            <a:endParaRPr b="1">
              <a:latin typeface="Helvetica Neue"/>
              <a:ea typeface="Helvetica Neue"/>
              <a:cs typeface="Helvetica Neue"/>
              <a:sym typeface="Helvetica Neue"/>
            </a:endParaRPr>
          </a:p>
        </p:txBody>
      </p:sp>
      <p:pic>
        <p:nvPicPr>
          <p:cNvPr id="144" name="Google Shape;144;g363d8d5656f_0_40"/>
          <p:cNvPicPr preferRelativeResize="0"/>
          <p:nvPr/>
        </p:nvPicPr>
        <p:blipFill>
          <a:blip r:embed="rId3">
            <a:alphaModFix/>
          </a:blip>
          <a:stretch>
            <a:fillRect/>
          </a:stretch>
        </p:blipFill>
        <p:spPr>
          <a:xfrm>
            <a:off x="152400" y="1787852"/>
            <a:ext cx="9515475" cy="481012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Shape 148"/>
        <p:cNvGrpSpPr/>
        <p:nvPr/>
      </p:nvGrpSpPr>
      <p:grpSpPr>
        <a:xfrm>
          <a:off x="0" y="0"/>
          <a:ext cx="0" cy="0"/>
          <a:chOff x="0" y="0"/>
          <a:chExt cx="0" cy="0"/>
        </a:xfrm>
      </p:grpSpPr>
      <p:pic>
        <p:nvPicPr>
          <p:cNvPr id="149" name="Google Shape;149;g363d8d5656f_0_46"/>
          <p:cNvPicPr preferRelativeResize="0"/>
          <p:nvPr/>
        </p:nvPicPr>
        <p:blipFill>
          <a:blip r:embed="rId3">
            <a:alphaModFix/>
          </a:blip>
          <a:stretch>
            <a:fillRect/>
          </a:stretch>
        </p:blipFill>
        <p:spPr>
          <a:xfrm>
            <a:off x="3707879" y="200088"/>
            <a:ext cx="5706450" cy="6457826"/>
          </a:xfrm>
          <a:prstGeom prst="rect">
            <a:avLst/>
          </a:prstGeom>
          <a:noFill/>
          <a:ln>
            <a:noFill/>
          </a:ln>
        </p:spPr>
      </p:pic>
      <p:pic>
        <p:nvPicPr>
          <p:cNvPr id="150" name="Google Shape;150;g363d8d5656f_0_46"/>
          <p:cNvPicPr preferRelativeResize="0"/>
          <p:nvPr/>
        </p:nvPicPr>
        <p:blipFill>
          <a:blip r:embed="rId4">
            <a:alphaModFix/>
          </a:blip>
          <a:stretch>
            <a:fillRect/>
          </a:stretch>
        </p:blipFill>
        <p:spPr>
          <a:xfrm>
            <a:off x="315525" y="267476"/>
            <a:ext cx="3008526" cy="1520825"/>
          </a:xfrm>
          <a:prstGeom prst="rect">
            <a:avLst/>
          </a:prstGeom>
          <a:noFill/>
          <a:ln>
            <a:noFill/>
          </a:ln>
        </p:spPr>
      </p:pic>
    </p:spTree>
  </p:cSld>
  <p:clrMapOvr>
    <a:masterClrMapping/>
  </p:clrMapOvr>
</p:sld>
</file>

<file path=ppt/theme/theme1.xml><?xml version="1.0" encoding="utf-8"?>
<a:theme xmlns:a="http://schemas.openxmlformats.org/drawingml/2006/main" name="RegattaVTI">
  <a:themeElements>
    <a:clrScheme name="Regatta Yellow">
      <a:dk1>
        <a:srgbClr val="000000"/>
      </a:dk1>
      <a:lt1>
        <a:srgbClr val="FFFFFF"/>
      </a:lt1>
      <a:dk2>
        <a:srgbClr val="181C30"/>
      </a:dk2>
      <a:lt2>
        <a:srgbClr val="C8E1F4"/>
      </a:lt2>
      <a:accent1>
        <a:srgbClr val="217ED3"/>
      </a:accent1>
      <a:accent2>
        <a:srgbClr val="B92525"/>
      </a:accent2>
      <a:accent3>
        <a:srgbClr val="18558C"/>
      </a:accent3>
      <a:accent4>
        <a:srgbClr val="1D8B35"/>
      </a:accent4>
      <a:accent5>
        <a:srgbClr val="EA75AA"/>
      </a:accent5>
      <a:accent6>
        <a:srgbClr val="F5A700"/>
      </a:accent6>
      <a:hlink>
        <a:srgbClr val="DB0000"/>
      </a:hlink>
      <a:folHlink>
        <a:srgbClr val="066BB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3472</Words>
  <Application>Microsoft Office PowerPoint</Application>
  <PresentationFormat>Widescreen</PresentationFormat>
  <Paragraphs>196</Paragraphs>
  <Slides>52</Slides>
  <Notes>52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52</vt:i4>
      </vt:variant>
    </vt:vector>
  </HeadingPairs>
  <TitlesOfParts>
    <vt:vector size="57" baseType="lpstr">
      <vt:lpstr>Helvetica Neue</vt:lpstr>
      <vt:lpstr>Pacifico</vt:lpstr>
      <vt:lpstr>Arial</vt:lpstr>
      <vt:lpstr>Play</vt:lpstr>
      <vt:lpstr>RegattaVTI</vt:lpstr>
      <vt:lpstr>RESHAPE-HF2 Trial:  Transcatheter Valve Repair in Heart Failure with Moderate to Severe Mitral Regurgitation </vt:lpstr>
      <vt:lpstr>Disclosures</vt:lpstr>
      <vt:lpstr>Last Week:</vt:lpstr>
      <vt:lpstr>This Week:</vt:lpstr>
      <vt:lpstr>Anatomy of Secondary MR</vt:lpstr>
      <vt:lpstr>Pathophysiology of Secondary MR</vt:lpstr>
      <vt:lpstr>Pathophysiology of Secondary MR</vt:lpstr>
      <vt:lpstr>Management of Secondary MR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Should we just do as we are told by the guidelines?   Beyond the meds, is there a role for invasive intervention in the management of Secondary MR?</vt:lpstr>
      <vt:lpstr>The MITRA-FR Trial</vt:lpstr>
      <vt:lpstr>The COAPT Trial</vt:lpstr>
      <vt:lpstr>The COAPT Trial</vt:lpstr>
      <vt:lpstr>PowerPoint Presentation</vt:lpstr>
      <vt:lpstr>Two Landmark trials essentially evaluated the same question but gave different answers.  We need another trial!</vt:lpstr>
      <vt:lpstr>The RESHAPE-HF2 Trial</vt:lpstr>
      <vt:lpstr>Trial Design</vt:lpstr>
      <vt:lpstr>Patient Selection</vt:lpstr>
      <vt:lpstr>Patient Selection</vt:lpstr>
      <vt:lpstr>Study Procedure</vt:lpstr>
      <vt:lpstr>Study Procedure</vt:lpstr>
      <vt:lpstr>Trial Outcomes</vt:lpstr>
      <vt:lpstr>Trial Outcomes</vt:lpstr>
      <vt:lpstr>Statistical Analysis</vt:lpstr>
      <vt:lpstr>Results</vt:lpstr>
      <vt:lpstr>Results</vt:lpstr>
      <vt:lpstr>Results</vt:lpstr>
      <vt:lpstr>Results</vt:lpstr>
      <vt:lpstr>Results</vt:lpstr>
      <vt:lpstr>Results</vt:lpstr>
      <vt:lpstr>Results</vt:lpstr>
      <vt:lpstr>Results</vt:lpstr>
      <vt:lpstr>Results</vt:lpstr>
      <vt:lpstr>Results</vt:lpstr>
      <vt:lpstr>Results</vt:lpstr>
      <vt:lpstr>Summary of Findings</vt:lpstr>
      <vt:lpstr>Summary of Findings</vt:lpstr>
      <vt:lpstr>Summary of Findings</vt:lpstr>
      <vt:lpstr>Summary of Findings</vt:lpstr>
      <vt:lpstr>Study Limitations</vt:lpstr>
      <vt:lpstr>Why the differences between MITRA-FR, COAPT, and RESHAPE-HF2</vt:lpstr>
      <vt:lpstr>PowerPoint Presentation</vt:lpstr>
      <vt:lpstr>PowerPoint Presentation</vt:lpstr>
      <vt:lpstr>Clinical Implication</vt:lpstr>
      <vt:lpstr>Than</vt:lpstr>
      <vt:lpstr>RESHAPE-HF2 Trial:  Transcatheter Valve Repair in Heart Failure with Moderate to Severe Mitral Regurgitation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Joseph Michael-Salami</dc:creator>
  <cp:lastModifiedBy>Bhatia-nunez, Ritu</cp:lastModifiedBy>
  <cp:revision>1</cp:revision>
  <dcterms:created xsi:type="dcterms:W3CDTF">2025-02-28T04:20:33Z</dcterms:created>
  <dcterms:modified xsi:type="dcterms:W3CDTF">2025-08-08T17:13:53Z</dcterms:modified>
</cp:coreProperties>
</file>