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handoutMasterIdLst>
    <p:handoutMasterId r:id="rId4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296400"/>
  <p:embeddedFontLst>
    <p:embeddedFont>
      <p:font typeface="Open Sans" panose="020B0606030504020204" pitchFamily="34" charset="0"/>
      <p:regular r:id="rId50"/>
      <p:bold r:id="rId51"/>
      <p:italic r:id="rId52"/>
      <p:boldItalic r:id="rId53"/>
    </p:embeddedFont>
    <p:embeddedFont>
      <p:font typeface="Roboto" panose="02000000000000000000"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jzjK7G5wa3L4cdZR4F5yr61Jt5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F737EF-EE13-F44F-48F9-9E3F05A28108}"/>
              </a:ext>
            </a:extLst>
          </p:cNvPr>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C09F89-AD56-C0C1-1051-85908ECC6C79}"/>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69D76175-69DE-57EA-1A7E-F1B297E4257C}"/>
              </a:ext>
            </a:extLst>
          </p:cNvPr>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8551B8E-41E6-E7AA-0697-F8F6398F595C}"/>
              </a:ext>
            </a:extLst>
          </p:cNvPr>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9804EE2B-B92B-489B-B2F8-0AC0F6DA97AA}" type="slidenum">
              <a:rPr lang="en-US" smtClean="0"/>
              <a:t>‹#›</a:t>
            </a:fld>
            <a:endParaRPr lang="en-US"/>
          </a:p>
        </p:txBody>
      </p:sp>
    </p:spTree>
    <p:extLst>
      <p:ext uri="{BB962C8B-B14F-4D97-AF65-F5344CB8AC3E}">
        <p14:creationId xmlns:p14="http://schemas.microsoft.com/office/powerpoint/2010/main" val="72198894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hf hdr="0" ftr="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jacc.org/doi/10.1016/j.jacc.2015.10.018"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acc.org/Latest-in-Cardiology/Clinical-Trials/2014/07/06/19/45/EVEREST-II"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oogle.com/search?sca_esv=9cc9d8b9600304b9&amp;cs=0&amp;sxsrf=AE3TifOfFR3_NQgXlNtHrojqVaS-hUIULA%3A1753822865398&amp;q=degenerative+mitral+regurgitation&amp;sa=X&amp;ved=2ahUKEwi18vCm--KOAxXDjYkEHY8yJFMQxccNegQIAhAC&amp;mstk=AUtExfC7K56HOg-mzz_EDsdAFPilW6sumTW5ioFUAD4O6l_Fxgp1l_R-IsLCmostO6TBtGPU-tDukhfEPrZfSjYkIwVKMuffQvh8UZAmQDjsBQIGMML8v011Z5WFhxA8mNri6HFj_0wgdromM-p7A6Dsb10J_ivC0EMUSDgUrIC8IuDipGY&amp;csui=3"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google.com/search?sca_esv=9cc9d8b9600304b9&amp;cs=0&amp;sxsrf=AE3TifOfFR3_NQgXlNtHrojqVaS-hUIULA%3A1753822865398&amp;q=COAPT+trial&amp;sa=X&amp;ved=2ahUKEwi18vCm--KOAxXDjYkEHY8yJFMQxccNegQIBRAB&amp;mstk=AUtExfC7K56HOg-mzz_EDsdAFPilW6sumTW5ioFUAD4O6l_Fxgp1l_R-IsLCmostO6TBtGPU-tDukhfEPrZfSjYkIwVKMuffQvh8UZAmQDjsBQIGMML8v011Z5WFhxA8mNri6HFj_0wgdromM-p7A6Dsb10J_ivC0EMUSDgUrIC8IuDipGY&amp;csui=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10: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M-TEER group - 178 patients who were treated in the percutaneous- repair group, 41 (23%) had grade 3+ or 4+ mitral regurgitation on assessment before hospital discharge and were referred for surgery</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rPr>
              <a:t>Of the 41 -&gt; 28 had surgery -&gt;15 MVr and 13 MVR</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rPr>
              <a:t>Rates of death and grade +3/+4 MR was similar</a:t>
            </a: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rPr>
              <a:t>MV surgery was more common in M-TEER, surgery occurred in 20% in the M-TEER and 2.2% in the surgery group</a:t>
            </a:r>
            <a:endParaRPr sz="13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Surgery group, 80 had &lt; +2 MR before hospital discharge, 11 had MVR and 69 had MVr</a:t>
            </a:r>
            <a:endParaRPr sz="13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11: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https://www.jacc.org/doi/10.1016/j.jacc.2015.10.018</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u="sng">
                <a:solidFill>
                  <a:schemeClr val="hlink"/>
                </a:solidFill>
                <a:hlinkClick r:id="rId4"/>
              </a:rPr>
              <a:t>https://www.acc.org/Latest-in-Cardiology/Clinical-Trials/2014/07/06/19/45/EVEREST-II</a:t>
            </a:r>
            <a:endParaRPr u="sng">
              <a:solidFill>
                <a:schemeClr val="hlink"/>
              </a:solidFill>
            </a:endParaRPr>
          </a:p>
          <a:p>
            <a:pPr marL="0" lvl="0" indent="0" algn="l" rtl="0">
              <a:lnSpc>
                <a:spcPct val="100000"/>
              </a:lnSpc>
              <a:spcBef>
                <a:spcPts val="0"/>
              </a:spcBef>
              <a:spcAft>
                <a:spcPts val="0"/>
              </a:spcAft>
              <a:buSzPts val="1100"/>
              <a:buNone/>
            </a:pPr>
            <a:endParaRPr u="sng">
              <a:solidFill>
                <a:schemeClr val="hlink"/>
              </a:solidFill>
            </a:endParaRPr>
          </a:p>
          <a:p>
            <a:pPr marL="0" lvl="0" indent="0" algn="l" rtl="0">
              <a:lnSpc>
                <a:spcPct val="100000"/>
              </a:lnSpc>
              <a:spcBef>
                <a:spcPts val="0"/>
              </a:spcBef>
              <a:spcAft>
                <a:spcPts val="0"/>
              </a:spcAft>
              <a:buSzPts val="1100"/>
              <a:buNone/>
            </a:pPr>
            <a:r>
              <a:rPr lang="en" b="0" i="0">
                <a:solidFill>
                  <a:schemeClr val="dk1"/>
                </a:solidFill>
                <a:latin typeface="Arial"/>
                <a:ea typeface="Arial"/>
                <a:cs typeface="Arial"/>
                <a:sym typeface="Arial"/>
              </a:rPr>
              <a:t>Transcatheter mitral-leaflet approximation with the MitraClip device (Abbott) was safer than surgical mitral-valve repair but was not as effective in reducing the severity of mitral regurgitation</a:t>
            </a:r>
            <a:r>
              <a:rPr lang="en">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r>
              <a:rPr lang="en" b="0" i="0">
                <a:solidFill>
                  <a:schemeClr val="dk1"/>
                </a:solidFill>
                <a:latin typeface="Arial"/>
                <a:ea typeface="Arial"/>
                <a:cs typeface="Arial"/>
                <a:sym typeface="Arial"/>
              </a:rPr>
              <a:t>However, device-based and surgical mitral-valve repair were associated with similar outcomes in the small subgroup of patients with secondary mitral regurgitation.</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2: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Clr>
                <a:schemeClr val="dk1"/>
              </a:buClr>
              <a:buSzPts val="1300"/>
              <a:buChar char="●"/>
            </a:pPr>
            <a:r>
              <a:rPr lang="en" sz="1300">
                <a:solidFill>
                  <a:schemeClr val="dk1"/>
                </a:solidFill>
              </a:rPr>
              <a:t>At 5 years, freedom from death and surgery for MV dysfunction was 60.6% with the device versus 73.3% in the surgery group (p = 0.03) </a:t>
            </a:r>
            <a:endParaRPr sz="1300">
              <a:solidFill>
                <a:schemeClr val="dk1"/>
              </a:solidFill>
            </a:endParaRPr>
          </a:p>
          <a:p>
            <a:pPr marL="457200" lvl="0" indent="-311150" algn="l" rtl="0">
              <a:lnSpc>
                <a:spcPct val="100000"/>
              </a:lnSpc>
              <a:spcBef>
                <a:spcPts val="0"/>
              </a:spcBef>
              <a:spcAft>
                <a:spcPts val="0"/>
              </a:spcAft>
              <a:buClr>
                <a:schemeClr val="dk1"/>
              </a:buClr>
              <a:buSzPts val="1300"/>
              <a:buChar char="●"/>
            </a:pPr>
            <a:r>
              <a:rPr lang="en" sz="1300">
                <a:solidFill>
                  <a:schemeClr val="dk1"/>
                </a:solidFill>
              </a:rPr>
              <a:t>Survivors in both groups demonstrated significant reduction in MR from baseline to 12 months (paired p &lt; 0.001 for both groups) and from baseline to 5 years (paired p &lt; 0.001 for both groups), demonstrating the durability of MV repair with both the surgical and the percutaneous approaches.</a:t>
            </a:r>
            <a:endParaRPr sz="1300">
              <a:solidFill>
                <a:schemeClr val="dk1"/>
              </a:solidFill>
            </a:endParaRPr>
          </a:p>
          <a:p>
            <a:pPr marL="457200" lvl="0" indent="-311150" algn="l" rtl="0">
              <a:lnSpc>
                <a:spcPct val="100000"/>
              </a:lnSpc>
              <a:spcBef>
                <a:spcPts val="0"/>
              </a:spcBef>
              <a:spcAft>
                <a:spcPts val="0"/>
              </a:spcAft>
              <a:buClr>
                <a:schemeClr val="dk1"/>
              </a:buClr>
              <a:buSzPts val="1300"/>
              <a:buChar char="●"/>
            </a:pPr>
            <a:r>
              <a:rPr lang="en" sz="1300">
                <a:solidFill>
                  <a:schemeClr val="dk1"/>
                </a:solidFill>
              </a:rPr>
              <a:t>Primary finding of the EVEREST II 5-year follow-up is the durability of MR reduction with this device. </a:t>
            </a:r>
            <a:endParaRPr sz="1300">
              <a:solidFill>
                <a:schemeClr val="dk1"/>
              </a:solidFill>
            </a:endParaRPr>
          </a:p>
          <a:p>
            <a:pPr marL="457200" lvl="0" indent="-311150" algn="l" rtl="0">
              <a:lnSpc>
                <a:spcPct val="100000"/>
              </a:lnSpc>
              <a:spcBef>
                <a:spcPts val="0"/>
              </a:spcBef>
              <a:spcAft>
                <a:spcPts val="0"/>
              </a:spcAft>
              <a:buClr>
                <a:schemeClr val="dk1"/>
              </a:buClr>
              <a:buSzPts val="1300"/>
              <a:buChar char="●"/>
            </a:pPr>
            <a:r>
              <a:rPr lang="en" sz="1300">
                <a:solidFill>
                  <a:schemeClr val="dk1"/>
                </a:solidFill>
              </a:rPr>
              <a:t>Despite early imbalance in rates of 3+ or 4+ MR and of subsequent surgery for MV dysfunction, few patients (n = 10 of 43) experienced worsening MR or surgery after 6-month follow-up. </a:t>
            </a:r>
            <a:endParaRPr sz="1300">
              <a:solidFill>
                <a:schemeClr val="dk1"/>
              </a:solidFill>
            </a:endParaRPr>
          </a:p>
          <a:p>
            <a:pPr marL="457200" lvl="0" indent="-311150" algn="l" rtl="0">
              <a:lnSpc>
                <a:spcPct val="100000"/>
              </a:lnSpc>
              <a:spcBef>
                <a:spcPts val="0"/>
              </a:spcBef>
              <a:spcAft>
                <a:spcPts val="0"/>
              </a:spcAft>
              <a:buClr>
                <a:schemeClr val="dk1"/>
              </a:buClr>
              <a:buSzPts val="1300"/>
              <a:buChar char="●"/>
            </a:pPr>
            <a:r>
              <a:rPr lang="en" sz="1300">
                <a:solidFill>
                  <a:schemeClr val="dk1"/>
                </a:solidFill>
              </a:rPr>
              <a:t>In addition, even when there was more severe residual MR after device placement, there was no difference in long-term survival after percutaneous repair compared with surgery </a:t>
            </a:r>
            <a:endParaRPr sz="13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13: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Clr>
                <a:schemeClr val="dk1"/>
              </a:buClr>
              <a:buSzPts val="1300"/>
              <a:buChar char="●"/>
            </a:pPr>
            <a:r>
              <a:rPr lang="en" sz="1100">
                <a:solidFill>
                  <a:schemeClr val="dk1"/>
                </a:solidFill>
              </a:rPr>
              <a:t>An early hazard for surgery for MV dysfunction was observed after percutaneous repair; specifically, 78% of surgeries (33 of 43) occurred by 6-month follow-up. </a:t>
            </a:r>
            <a:endParaRPr/>
          </a:p>
          <a:p>
            <a:pPr marL="457200" lvl="0" indent="-311150" algn="l" rtl="0">
              <a:lnSpc>
                <a:spcPct val="100000"/>
              </a:lnSpc>
              <a:spcBef>
                <a:spcPts val="0"/>
              </a:spcBef>
              <a:spcAft>
                <a:spcPts val="0"/>
              </a:spcAft>
              <a:buClr>
                <a:schemeClr val="dk1"/>
              </a:buClr>
              <a:buSzPts val="1300"/>
              <a:buChar char="●"/>
            </a:pPr>
            <a:r>
              <a:rPr lang="en" sz="1100">
                <a:solidFill>
                  <a:schemeClr val="dk1"/>
                </a:solidFill>
              </a:rPr>
              <a:t>Beyond 6 months through 5 years, there was no difference in the rate of freedom from surgery for MV dysfunction (77.7% with percutaneous repair vs. 76.2% with surgery; p = 0.77)</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4: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500"/>
              <a:t>https://www.acc.org/Latest-in-Cardiology/Clinical-Trials/2018/09/21/20/12/COAPT</a:t>
            </a:r>
            <a:endParaRPr sz="15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5: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1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16: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Char char="●"/>
            </a:pPr>
            <a:r>
              <a:rPr lang="en" sz="1100">
                <a:solidFill>
                  <a:schemeClr val="dk1"/>
                </a:solidFill>
              </a:rPr>
              <a:t>A total of 160 hospitalizations for heart failure occurred in 92 patients in the device group, and a total of 283 hospitalizations for heart failure occurred in 151 patients in the control group.</a:t>
            </a:r>
            <a:endParaRPr/>
          </a:p>
          <a:p>
            <a:pPr marL="0" lvl="0" indent="0" algn="l" rtl="0">
              <a:lnSpc>
                <a:spcPct val="115000"/>
              </a:lnSpc>
              <a:spcBef>
                <a:spcPts val="0"/>
              </a:spcBef>
              <a:spcAft>
                <a:spcPts val="0"/>
              </a:spcAft>
              <a:buSzPts val="1100"/>
              <a:buNone/>
            </a:pPr>
            <a:endParaRPr sz="11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100">
                <a:solidFill>
                  <a:schemeClr val="dk1"/>
                </a:solidFill>
              </a:rPr>
              <a:t>The lower rate of hospitalization for heart failure with device-based treatment emerged within 30 days after treatment. </a:t>
            </a:r>
            <a:endParaRPr u="sng">
              <a:solidFill>
                <a:schemeClr val="dk1"/>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u="sng">
              <a:solidFill>
                <a:schemeClr val="dk1"/>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 u="sng">
                <a:solidFill>
                  <a:schemeClr val="dk1"/>
                </a:solidFill>
                <a:latin typeface="Open Sans"/>
                <a:ea typeface="Open Sans"/>
                <a:cs typeface="Open Sans"/>
                <a:sym typeface="Open Sans"/>
              </a:rPr>
              <a:t>Hospitalizations:</a:t>
            </a:r>
            <a:r>
              <a:rPr lang="en">
                <a:solidFill>
                  <a:schemeClr val="dk1"/>
                </a:solidFill>
                <a:latin typeface="Open Sans"/>
                <a:ea typeface="Open Sans"/>
                <a:cs typeface="Open Sans"/>
                <a:sym typeface="Open Sans"/>
              </a:rPr>
              <a:t> At 2 years, all-cause hospitalization for MitraClip + GDMT vs. GDMT alone: 68.6% vs. 80.7% (p = 0.004)</a:t>
            </a:r>
            <a:endParaRPr>
              <a:solidFill>
                <a:schemeClr val="dk1"/>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
                <a:solidFill>
                  <a:schemeClr val="dk1"/>
                </a:solidFill>
                <a:latin typeface="Open Sans"/>
                <a:ea typeface="Open Sans"/>
                <a:cs typeface="Open Sans"/>
                <a:sym typeface="Open Sans"/>
              </a:rPr>
              <a:t>CV hospitalization: 50.2% vs. 66.8% (p &lt; 0.0001)</a:t>
            </a:r>
            <a:endParaRPr>
              <a:solidFill>
                <a:schemeClr val="dk1"/>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
                <a:solidFill>
                  <a:schemeClr val="dk1"/>
                </a:solidFill>
                <a:latin typeface="Open Sans"/>
                <a:ea typeface="Open Sans"/>
                <a:cs typeface="Open Sans"/>
                <a:sym typeface="Open Sans"/>
              </a:rPr>
              <a:t>HF hospitalization: 34.8% vs. 56.4% (p &lt; 0.0001)</a:t>
            </a:r>
            <a:endParaRPr>
              <a:solidFill>
                <a:schemeClr val="dk1"/>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
                <a:solidFill>
                  <a:schemeClr val="dk1"/>
                </a:solidFill>
                <a:latin typeface="Open Sans"/>
                <a:ea typeface="Open Sans"/>
                <a:cs typeface="Open Sans"/>
                <a:sym typeface="Open Sans"/>
              </a:rPr>
              <a:t>Total all-cause hospitalization: 102.3/100 patient-year (P-Y) vs. 143.3/100 P-Y (p &lt; 0.0001)</a:t>
            </a:r>
            <a:endParaRPr>
              <a:solidFill>
                <a:schemeClr val="dk1"/>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
                <a:solidFill>
                  <a:schemeClr val="dk1"/>
                </a:solidFill>
                <a:latin typeface="Open Sans"/>
                <a:ea typeface="Open Sans"/>
                <a:cs typeface="Open Sans"/>
                <a:sym typeface="Open Sans"/>
              </a:rPr>
              <a:t>Fatal all-cause hospitalizations: 7.8 vs. 14.5/100 P-Y (p = 0.002)</a:t>
            </a:r>
            <a:endParaRPr>
              <a:solidFill>
                <a:schemeClr val="dk1"/>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
                <a:solidFill>
                  <a:schemeClr val="dk1"/>
                </a:solidFill>
                <a:latin typeface="Open Sans"/>
                <a:ea typeface="Open Sans"/>
                <a:cs typeface="Open Sans"/>
                <a:sym typeface="Open Sans"/>
              </a:rPr>
              <a:t>Total CV hospitalizations: 54.9 vs. 88.0/100 P-Y (p &lt; 0.0001)</a:t>
            </a:r>
            <a:endParaRPr>
              <a:solidFill>
                <a:schemeClr val="dk1"/>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
                <a:solidFill>
                  <a:schemeClr val="dk1"/>
                </a:solidFill>
                <a:latin typeface="Open Sans"/>
                <a:ea typeface="Open Sans"/>
                <a:cs typeface="Open Sans"/>
                <a:sym typeface="Open Sans"/>
              </a:rPr>
              <a:t>CV non-HF hospitalization: 20.0% vs. 22.1% (p = 0.50).</a:t>
            </a:r>
            <a:endParaRPr u="sng">
              <a:solidFill>
                <a:schemeClr val="dk1"/>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u="sng">
              <a:solidFill>
                <a:schemeClr val="dk1"/>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a:solidFill>
                <a:schemeClr val="dk1"/>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a:solidFill>
                <a:schemeClr val="dk1"/>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7: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a:solidFill>
                  <a:schemeClr val="dk1"/>
                </a:solidFill>
              </a:rPr>
              <a:t>The lower mortality predominantly emerged more than 1 year after treatment, a delayed response consistent with long-term benefits from a durable decrease in the severity of left ventricular volume overload.</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8: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9: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800">
                <a:solidFill>
                  <a:srgbClr val="595959"/>
                </a:solidFill>
              </a:rPr>
              <a:t>https://www.nejm.org/doi/full/10.1056/NEJMoa1805374</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20: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200">
                <a:solidFill>
                  <a:schemeClr val="dk1"/>
                </a:solidFill>
              </a:rPr>
              <a:t>Among patients with severe secondary mitral regurgitation, percutaneous mitral regurgitation repair (MitraClip) was not beneficial. </a:t>
            </a:r>
            <a:endParaRPr/>
          </a:p>
          <a:p>
            <a:pPr marL="0" lvl="0" indent="0" algn="l" rtl="0">
              <a:lnSpc>
                <a:spcPct val="115000"/>
              </a:lnSpc>
              <a:spcBef>
                <a:spcPts val="1400"/>
              </a:spcBef>
              <a:spcAft>
                <a:spcPts val="0"/>
              </a:spcAft>
              <a:buClr>
                <a:schemeClr val="dk1"/>
              </a:buClr>
              <a:buSzPts val="1100"/>
              <a:buFont typeface="Arial"/>
              <a:buNone/>
            </a:pPr>
            <a:r>
              <a:rPr lang="en" sz="1200">
                <a:solidFill>
                  <a:schemeClr val="dk1"/>
                </a:solidFill>
              </a:rPr>
              <a:t>The MitraClip device was not associated with a reduction in the composite (or individual components) of death or hospitalization for heart failure. </a:t>
            </a:r>
            <a:endParaRPr/>
          </a:p>
          <a:p>
            <a:pPr marL="0" lvl="0" indent="0" algn="l" rtl="0">
              <a:lnSpc>
                <a:spcPct val="115000"/>
              </a:lnSpc>
              <a:spcBef>
                <a:spcPts val="1400"/>
              </a:spcBef>
              <a:spcAft>
                <a:spcPts val="0"/>
              </a:spcAft>
              <a:buClr>
                <a:schemeClr val="dk1"/>
              </a:buClr>
              <a:buSzPts val="1100"/>
              <a:buFont typeface="Arial"/>
              <a:buNone/>
            </a:pPr>
            <a:r>
              <a:rPr lang="en" sz="1200">
                <a:solidFill>
                  <a:schemeClr val="dk1"/>
                </a:solidFill>
              </a:rPr>
              <a:t>The MitraClip device was effective since 92% of patients experienced a reduction in mitral regurgitation of at least 2 grades; however, follow-up echocardiographic data were incompletely reported. </a:t>
            </a:r>
            <a:endParaRPr/>
          </a:p>
          <a:p>
            <a:pPr marL="0" lvl="0" indent="0" algn="l" rtl="0">
              <a:lnSpc>
                <a:spcPct val="115000"/>
              </a:lnSpc>
              <a:spcBef>
                <a:spcPts val="1400"/>
              </a:spcBef>
              <a:spcAft>
                <a:spcPts val="0"/>
              </a:spcAft>
              <a:buClr>
                <a:schemeClr val="dk1"/>
              </a:buClr>
              <a:buSzPts val="1100"/>
              <a:buFont typeface="Arial"/>
              <a:buNone/>
            </a:pPr>
            <a:r>
              <a:rPr lang="en" sz="1200">
                <a:solidFill>
                  <a:schemeClr val="dk1"/>
                </a:solidFill>
              </a:rPr>
              <a:t>The lack of benefit was likely due to the poor prognosis of the severe underlying cardiomyopathy.</a:t>
            </a:r>
            <a:endParaRPr sz="120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200">
                <a:solidFill>
                  <a:schemeClr val="dk1"/>
                </a:solidFill>
              </a:rPr>
              <a:t>This trial contrasts with the COAPT trial, which documented benefit from MitraClip therapy for secondary mitral regurgitation. </a:t>
            </a:r>
            <a:endParaRPr/>
          </a:p>
          <a:p>
            <a:pPr marL="0" lvl="0" indent="0" algn="l" rtl="0">
              <a:lnSpc>
                <a:spcPct val="115000"/>
              </a:lnSpc>
              <a:spcBef>
                <a:spcPts val="1400"/>
              </a:spcBef>
              <a:spcAft>
                <a:spcPts val="0"/>
              </a:spcAft>
              <a:buClr>
                <a:schemeClr val="dk1"/>
              </a:buClr>
              <a:buSzPts val="1100"/>
              <a:buFont typeface="Arial"/>
              <a:buNone/>
            </a:pPr>
            <a:r>
              <a:rPr lang="en" sz="1200">
                <a:solidFill>
                  <a:schemeClr val="dk1"/>
                </a:solidFill>
              </a:rPr>
              <a:t>One reason postulated for this difference is that patients in COAPT had more mitral regurgitation per unit of ventricular volume (i.e., disproportionate mitral regurgitation). </a:t>
            </a:r>
            <a:endParaRPr/>
          </a:p>
          <a:p>
            <a:pPr marL="0" lvl="0" indent="0" algn="l" rtl="0">
              <a:lnSpc>
                <a:spcPct val="115000"/>
              </a:lnSpc>
              <a:spcBef>
                <a:spcPts val="1400"/>
              </a:spcBef>
              <a:spcAft>
                <a:spcPts val="0"/>
              </a:spcAft>
              <a:buClr>
                <a:schemeClr val="dk1"/>
              </a:buClr>
              <a:buSzPts val="1100"/>
              <a:buFont typeface="Arial"/>
              <a:buNone/>
            </a:pPr>
            <a:r>
              <a:rPr lang="en" sz="1200">
                <a:solidFill>
                  <a:schemeClr val="dk1"/>
                </a:solidFill>
              </a:rPr>
              <a:t>In COAPT, the mean EROA was 41 mm</a:t>
            </a:r>
            <a:r>
              <a:rPr lang="en" sz="1200" baseline="30000">
                <a:solidFill>
                  <a:schemeClr val="dk1"/>
                </a:solidFill>
              </a:rPr>
              <a:t>2</a:t>
            </a:r>
            <a:r>
              <a:rPr lang="en" sz="1200">
                <a:solidFill>
                  <a:schemeClr val="dk1"/>
                </a:solidFill>
              </a:rPr>
              <a:t> and the mean LVEDV was 194 cc versus MITRA-FR, where the mean EROA was 31 mm</a:t>
            </a:r>
            <a:r>
              <a:rPr lang="en" sz="1200" baseline="30000">
                <a:solidFill>
                  <a:schemeClr val="dk1"/>
                </a:solidFill>
              </a:rPr>
              <a:t>2</a:t>
            </a:r>
            <a:r>
              <a:rPr lang="en" sz="1200">
                <a:solidFill>
                  <a:schemeClr val="dk1"/>
                </a:solidFill>
              </a:rPr>
              <a:t> and the mean LVEDV was 272 cc.</a:t>
            </a:r>
            <a:endParaRPr sz="1200">
              <a:solidFill>
                <a:schemeClr val="dk1"/>
              </a:solidFill>
            </a:endParaRPr>
          </a:p>
          <a:p>
            <a:pPr marL="0" lvl="0" indent="0" algn="l" rtl="0">
              <a:lnSpc>
                <a:spcPct val="100000"/>
              </a:lnSpc>
              <a:spcBef>
                <a:spcPts val="1400"/>
              </a:spcBef>
              <a:spcAft>
                <a:spcPts val="0"/>
              </a:spcAft>
              <a:buSzPts val="1100"/>
              <a:buNone/>
            </a:pPr>
            <a:endParaRPr sz="12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1: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2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22: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MITRA-FR, the underlying cardiomyopathy (myocardial or LV disease) was likely the predominant cause of the heart failure and thus the main determinant of the poor clinical outcome.  And in this context, the MR was probably more bystander than the actual cause of the HF. </a:t>
            </a:r>
            <a:endParaRPr/>
          </a:p>
          <a:p>
            <a:pPr marL="457200" lvl="0" indent="-298450" algn="l" rtl="0">
              <a:lnSpc>
                <a:spcPct val="100000"/>
              </a:lnSpc>
              <a:spcBef>
                <a:spcPts val="0"/>
              </a:spcBef>
              <a:spcAft>
                <a:spcPts val="0"/>
              </a:spcAft>
              <a:buSzPts val="1100"/>
              <a:buChar char="●"/>
            </a:pPr>
            <a:r>
              <a:rPr lang="en"/>
              <a:t>On the other hand, in COAPT, HF was in large related to he MR (more severe) while LV disease (smaller size and higher LVEF) was less advanced. In COAPT, MR was important contributor to the HF and clinical outcomes whereas in Mitra FR, LV dysfunction was probably the main determinant of clinical outcomes.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3: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2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24: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25: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26: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27: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28: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29: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https://www.ncbi.nlm.nih.gov/books/NBK553135/</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30: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31: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3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32: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33: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34: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35: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Within 1 year after the procedure, 16 patients (16.7%) in the intervention group and 20 patients (22.5%) in the surgery group had a</a:t>
            </a: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primary efficacy end-point event (estimated mean difference, −6 percentage points; 95% confidence interval [CI], −17 to 6; P&lt;0.001 for noninferiority) (Table 2 and Fig. S4).</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Panel A: shows the cumulative percentage of patients who were free from a primary end-point event among patients with secondary mitral regurgitation who underwent transcatheter edge-to-edge repair (intervention group) and among patients who underwent surgery (surgery group).</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36: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mean difference of the estimated proportions was -0.06 with an 95% confidence interval of -0.17 to 0.06. This confidence interval is below 0.175, thereby meeting non-inferiority. The study protocol defined that the upper boundary of the 90% confidence interval of the mean difference of the estimated proportions had to be below the non-inferiority margin to fulfil non-inferiority.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37: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Panel B shows the freedom from death from any cause in the two groups.</a:t>
            </a: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38: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39: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4: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4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40: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Panel C shows the percentage of patients in the two groups who did not have a primary safety end-point event at 30 days after the procedure (dashed line) and over the entire trial period.</a:t>
            </a: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42: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4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41: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71e041e7ef_0_5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71e041e7ef_0_55: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7206f80d5f_0_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7206f80d5f_0_7: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72613ce180_0_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72613ce180_0_0: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FDA approved May 27, 2025</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71e041e7ef_0_11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71e041e7ef_0_115: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5: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edge-to-edge repair has been used as a surgical technique in open chest, arrested heart surgery for the treatment of MR since the early 1990s. The edge-to-edge suture is placed in the middle of the valve, the valve will have a functional double orifice during diastole, hence the alternate name for the procedure:  “Double Orifice Repair”, MV can still open on both sides during diastole, known as the Alfieri surgical repair and today we use the MitraClip</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6: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Char char="●"/>
            </a:pPr>
            <a:r>
              <a:rPr lang="en" sz="1200">
                <a:solidFill>
                  <a:schemeClr val="dk1"/>
                </a:solidFill>
              </a:rPr>
              <a:t>Adequate reduction of mitral regurgitation to a grade of 2+ or less is assessed with the use of echocardiography.</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If the reduction in mitral regurgitation is inadequate with one device, the device may be removed or a second device placed.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Patients with grade 3+ or 4+ mitral regurgitation despite device treatment were referred for elective valve surgery.</a:t>
            </a: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7: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8: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9: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solidFill>
                  <a:srgbClr val="001D35"/>
                </a:solidFill>
              </a:rPr>
              <a:t>The MitraClip device first received FDA approval in 2013 for treating </a:t>
            </a:r>
            <a:r>
              <a:rPr lang="en" sz="1400" u="sng">
                <a:solidFill>
                  <a:schemeClr val="hlink"/>
                </a:solidFill>
                <a:hlinkClick r:id="rId3"/>
              </a:rPr>
              <a:t>degenerative mitral regurgitation</a:t>
            </a:r>
            <a:r>
              <a:rPr lang="en" sz="1400">
                <a:solidFill>
                  <a:srgbClr val="001D35"/>
                </a:solidFill>
              </a:rPr>
              <a:t> in patients at high risk for open-heart surgery. </a:t>
            </a:r>
            <a:endParaRPr sz="1400">
              <a:solidFill>
                <a:srgbClr val="001D35"/>
              </a:solidFill>
            </a:endParaRPr>
          </a:p>
          <a:p>
            <a:pPr marL="0" lvl="0" indent="0" algn="l" rtl="0">
              <a:lnSpc>
                <a:spcPct val="100000"/>
              </a:lnSpc>
              <a:spcBef>
                <a:spcPts val="0"/>
              </a:spcBef>
              <a:spcAft>
                <a:spcPts val="0"/>
              </a:spcAft>
              <a:buSzPts val="1100"/>
              <a:buNone/>
            </a:pPr>
            <a:r>
              <a:rPr lang="en" sz="1400">
                <a:solidFill>
                  <a:srgbClr val="001D35"/>
                </a:solidFill>
              </a:rPr>
              <a:t>An expanded indication for secondary mitral regurgitation in heart failure patients was approved in 2019 based on the </a:t>
            </a:r>
            <a:r>
              <a:rPr lang="en" sz="1400" u="sng">
                <a:solidFill>
                  <a:schemeClr val="hlink"/>
                </a:solidFill>
                <a:hlinkClick r:id="rId4"/>
              </a:rPr>
              <a:t>COAPT trial</a:t>
            </a:r>
            <a:r>
              <a:rPr lang="en" sz="1400">
                <a:solidFill>
                  <a:srgbClr val="001D35"/>
                </a:solidFill>
              </a:rPr>
              <a:t>.</a:t>
            </a:r>
            <a:r>
              <a:rPr lang="en" sz="1350">
                <a:solidFill>
                  <a:srgbClr val="001D35"/>
                </a:solidFill>
                <a:highlight>
                  <a:srgbClr val="FFFFFF"/>
                </a:highlight>
                <a:latin typeface="Roboto"/>
                <a:ea typeface="Roboto"/>
                <a:cs typeface="Roboto"/>
                <a:sym typeface="Roboto"/>
              </a:rPr>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5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5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5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
        <p:cNvGrpSpPr/>
        <p:nvPr/>
      </p:nvGrpSpPr>
      <p:grpSpPr>
        <a:xfrm>
          <a:off x="0" y="0"/>
          <a:ext cx="0" cy="0"/>
          <a:chOff x="0" y="0"/>
          <a:chExt cx="0" cy="0"/>
        </a:xfrm>
      </p:grpSpPr>
      <p:sp>
        <p:nvSpPr>
          <p:cNvPr id="18" name="Google Shape;18;p4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9" name="Google Shape;19;p4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 name="Google Shape;20;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4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3" name="Google Shape;33;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5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5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5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2" name="Google Shape;42;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snKjA9eX-0Y"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hyperlink" Target="http://www.youtube.com/watch?v=IVFPsA0wxuo" TargetMode="External"/><Relationship Id="rId4" Type="http://schemas.openxmlformats.org/officeDocument/2006/relationships/image" Target="../media/image36.jpg"/></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1XSLwckhR7U"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hyperlink" Target="http://www.youtube.com/watch?v=DEzAHI8fznQ" TargetMode="External"/><Relationship Id="rId4" Type="http://schemas.openxmlformats.org/officeDocument/2006/relationships/image" Target="../media/image38.jpg"/></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2cus49rs9JY"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311700" y="2937509"/>
            <a:ext cx="8520600" cy="91122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2200">
                <a:solidFill>
                  <a:schemeClr val="lt1"/>
                </a:solidFill>
              </a:rPr>
              <a:t>Multicenter Mitral Valve Reconstruction for Advanced Insufficiency of Functional or Ischemic Origin (MATTERHORN)</a:t>
            </a:r>
            <a:endParaRPr sz="2200">
              <a:solidFill>
                <a:schemeClr val="lt1"/>
              </a:solidFill>
            </a:endParaRPr>
          </a:p>
        </p:txBody>
      </p:sp>
      <p:sp>
        <p:nvSpPr>
          <p:cNvPr id="55" name="Google Shape;55;p1"/>
          <p:cNvSpPr txBox="1">
            <a:spLocks noGrp="1"/>
          </p:cNvSpPr>
          <p:nvPr>
            <p:ph type="subTitle" idx="1"/>
          </p:nvPr>
        </p:nvSpPr>
        <p:spPr>
          <a:xfrm>
            <a:off x="311700" y="4002625"/>
            <a:ext cx="8520600" cy="792600"/>
          </a:xfrm>
          <a:prstGeom prst="rect">
            <a:avLst/>
          </a:prstGeom>
          <a:noFill/>
          <a:ln>
            <a:noFill/>
          </a:ln>
        </p:spPr>
        <p:txBody>
          <a:bodyPr spcFirstLastPara="1" wrap="square" lIns="91425" tIns="91425" rIns="91425" bIns="91425" anchor="t" anchorCtr="0">
            <a:normAutofit/>
          </a:bodyPr>
          <a:lstStyle/>
          <a:p>
            <a:pPr marL="457200" lvl="0" indent="-342900" algn="ctr" rtl="0">
              <a:lnSpc>
                <a:spcPct val="100000"/>
              </a:lnSpc>
              <a:spcBef>
                <a:spcPts val="0"/>
              </a:spcBef>
              <a:spcAft>
                <a:spcPts val="0"/>
              </a:spcAft>
              <a:buSzPts val="2800"/>
              <a:buNone/>
            </a:pPr>
            <a:r>
              <a:rPr lang="en" sz="1800">
                <a:solidFill>
                  <a:schemeClr val="lt1"/>
                </a:solidFill>
              </a:rPr>
              <a:t>Priya Patel, MD PGY-6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Endpoint/Results</a:t>
            </a:r>
            <a:endParaRPr/>
          </a:p>
        </p:txBody>
      </p:sp>
      <p:sp>
        <p:nvSpPr>
          <p:cNvPr id="119" name="Google Shape;119;p10"/>
          <p:cNvSpPr txBox="1">
            <a:spLocks noGrp="1"/>
          </p:cNvSpPr>
          <p:nvPr>
            <p:ph type="body" idx="4294967295"/>
          </p:nvPr>
        </p:nvSpPr>
        <p:spPr>
          <a:xfrm>
            <a:off x="311700" y="1152475"/>
            <a:ext cx="2912400" cy="2475000"/>
          </a:xfrm>
          <a:prstGeom prst="rect">
            <a:avLst/>
          </a:prstGeom>
          <a:noFill/>
          <a:ln>
            <a:noFill/>
          </a:ln>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Clr>
                <a:schemeClr val="dk1"/>
              </a:buClr>
              <a:buSzPts val="1400"/>
              <a:buChar char="●"/>
            </a:pPr>
            <a:r>
              <a:rPr lang="en" sz="1400">
                <a:solidFill>
                  <a:schemeClr val="dk1"/>
                </a:solidFill>
              </a:rPr>
              <a:t>Primary endpoint for efficacy was freedom from death, MV surgery and from grade 3+/4+ MR at 12 months </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Primary safety endpoint was rate of major adverse effects at 30 </a:t>
            </a:r>
            <a:endParaRPr sz="1400"/>
          </a:p>
        </p:txBody>
      </p:sp>
      <p:pic>
        <p:nvPicPr>
          <p:cNvPr id="120" name="Google Shape;120;p10" title="Screen Shot 2025-07-21 at 6.54.17 PM.png"/>
          <p:cNvPicPr preferRelativeResize="0"/>
          <p:nvPr/>
        </p:nvPicPr>
        <p:blipFill rotWithShape="1">
          <a:blip r:embed="rId3">
            <a:alphaModFix/>
          </a:blip>
          <a:srcRect/>
          <a:stretch/>
        </p:blipFill>
        <p:spPr>
          <a:xfrm>
            <a:off x="3742500" y="135254"/>
            <a:ext cx="5310450" cy="4864296"/>
          </a:xfrm>
          <a:prstGeom prst="rect">
            <a:avLst/>
          </a:prstGeom>
          <a:noFill/>
          <a:ln>
            <a:noFill/>
          </a:ln>
        </p:spPr>
      </p:pic>
      <p:sp>
        <p:nvSpPr>
          <p:cNvPr id="121" name="Google Shape;121;p10"/>
          <p:cNvSpPr/>
          <p:nvPr/>
        </p:nvSpPr>
        <p:spPr>
          <a:xfrm>
            <a:off x="3794400" y="1719500"/>
            <a:ext cx="5206650" cy="211175"/>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0"/>
          <p:cNvSpPr/>
          <p:nvPr/>
        </p:nvSpPr>
        <p:spPr>
          <a:xfrm>
            <a:off x="3794400" y="4727825"/>
            <a:ext cx="5206650" cy="211175"/>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Outcome</a:t>
            </a:r>
            <a:endParaRPr/>
          </a:p>
        </p:txBody>
      </p:sp>
      <p:sp>
        <p:nvSpPr>
          <p:cNvPr id="128" name="Google Shape;128;p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23850" algn="l" rtl="0">
              <a:lnSpc>
                <a:spcPct val="115000"/>
              </a:lnSpc>
              <a:spcBef>
                <a:spcPts val="0"/>
              </a:spcBef>
              <a:spcAft>
                <a:spcPts val="0"/>
              </a:spcAft>
              <a:buClr>
                <a:schemeClr val="dk1"/>
              </a:buClr>
              <a:buSzPts val="1500"/>
              <a:buChar char="●"/>
            </a:pPr>
            <a:r>
              <a:rPr lang="en" sz="1500">
                <a:solidFill>
                  <a:schemeClr val="dk1"/>
                </a:solidFill>
              </a:rPr>
              <a:t>The primary effectiveness outcome favored surgery at 1 year due to more complete resolution of mitral regurgitation.</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However, beyond 1 year, the need for surgery or moderate to severe mitral regurgitation was similar between the groups. </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This therapy demonstrated improved safety at 30 days compared with surgery, largely by reducing the need for blood transfusion. </a:t>
            </a:r>
            <a:endParaRPr sz="1500">
              <a:solidFill>
                <a:schemeClr val="dk1"/>
              </a:solidFill>
            </a:endParaRPr>
          </a:p>
          <a:p>
            <a:pPr marL="457200" lvl="0" indent="0" algn="l" rtl="0">
              <a:lnSpc>
                <a:spcPct val="115000"/>
              </a:lnSpc>
              <a:spcBef>
                <a:spcPts val="1200"/>
              </a:spcBef>
              <a:spcAft>
                <a:spcPts val="1200"/>
              </a:spcAft>
              <a:buSzPts val="1800"/>
              <a:buNone/>
            </a:pPr>
            <a:endParaRPr sz="1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311700" y="1582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EVEREST II 5 - year follow up </a:t>
            </a:r>
            <a:endParaRPr/>
          </a:p>
        </p:txBody>
      </p:sp>
      <p:pic>
        <p:nvPicPr>
          <p:cNvPr id="134" name="Google Shape;134;p12" descr="A screenshot of a graph&#10;&#10;Description automatically generated"/>
          <p:cNvPicPr preferRelativeResize="0"/>
          <p:nvPr/>
        </p:nvPicPr>
        <p:blipFill rotWithShape="1">
          <a:blip r:embed="rId3">
            <a:alphaModFix/>
          </a:blip>
          <a:srcRect/>
          <a:stretch/>
        </p:blipFill>
        <p:spPr>
          <a:xfrm>
            <a:off x="384294" y="822364"/>
            <a:ext cx="8325365" cy="35043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3"/>
          <p:cNvPicPr preferRelativeResize="0"/>
          <p:nvPr/>
        </p:nvPicPr>
        <p:blipFill rotWithShape="1">
          <a:blip r:embed="rId3">
            <a:alphaModFix/>
          </a:blip>
          <a:srcRect/>
          <a:stretch/>
        </p:blipFill>
        <p:spPr>
          <a:xfrm>
            <a:off x="423099" y="525780"/>
            <a:ext cx="8038669" cy="35890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COAPT Trial</a:t>
            </a:r>
            <a:endParaRPr/>
          </a:p>
        </p:txBody>
      </p:sp>
      <p:sp>
        <p:nvSpPr>
          <p:cNvPr id="145" name="Google Shape;145;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a:bodyPr>
          <a:lstStyle/>
          <a:p>
            <a:pPr marL="457200" lvl="0" indent="-314325" algn="l" rtl="0">
              <a:lnSpc>
                <a:spcPct val="115000"/>
              </a:lnSpc>
              <a:spcBef>
                <a:spcPts val="0"/>
              </a:spcBef>
              <a:spcAft>
                <a:spcPts val="0"/>
              </a:spcAft>
              <a:buClr>
                <a:schemeClr val="dk1"/>
              </a:buClr>
              <a:buSzPct val="112266"/>
              <a:buFont typeface="Arial"/>
              <a:buChar char="•"/>
            </a:pPr>
            <a:r>
              <a:rPr lang="en" sz="1300">
                <a:solidFill>
                  <a:schemeClr val="dk1"/>
                </a:solidFill>
              </a:rPr>
              <a:t>Evaluate the safety and effectiveness of the M-TEER in patients with HF and secondary MR who remained symptomatic despite GDMT.</a:t>
            </a:r>
            <a:endParaRPr sz="1300">
              <a:solidFill>
                <a:schemeClr val="dk1"/>
              </a:solidFill>
            </a:endParaRPr>
          </a:p>
          <a:p>
            <a:pPr marL="457200" lvl="0" indent="-314325" algn="l" rtl="0">
              <a:lnSpc>
                <a:spcPct val="115000"/>
              </a:lnSpc>
              <a:spcBef>
                <a:spcPts val="0"/>
              </a:spcBef>
              <a:spcAft>
                <a:spcPts val="0"/>
              </a:spcAft>
              <a:buClr>
                <a:schemeClr val="dk1"/>
              </a:buClr>
              <a:buSzPct val="112266"/>
              <a:buFont typeface="Arial"/>
              <a:buChar char="•"/>
            </a:pPr>
            <a:r>
              <a:rPr lang="en" sz="1300">
                <a:solidFill>
                  <a:schemeClr val="dk1"/>
                </a:solidFill>
              </a:rPr>
              <a:t>Multicenter, randomized, open label trial across 78 centers in the US and Canada from Dec 2012 to June 2017.</a:t>
            </a:r>
            <a:endParaRPr sz="1300">
              <a:solidFill>
                <a:schemeClr val="dk1"/>
              </a:solidFill>
            </a:endParaRPr>
          </a:p>
          <a:p>
            <a:pPr marL="457200" lvl="0" indent="-314325" algn="l" rtl="0">
              <a:lnSpc>
                <a:spcPct val="115000"/>
              </a:lnSpc>
              <a:spcBef>
                <a:spcPts val="0"/>
              </a:spcBef>
              <a:spcAft>
                <a:spcPts val="0"/>
              </a:spcAft>
              <a:buClr>
                <a:schemeClr val="dk1"/>
              </a:buClr>
              <a:buSzPct val="112266"/>
              <a:buFont typeface="Arial"/>
              <a:buChar char="•"/>
            </a:pPr>
            <a:r>
              <a:rPr lang="en" sz="1300">
                <a:solidFill>
                  <a:schemeClr val="dk1"/>
                </a:solidFill>
              </a:rPr>
              <a:t>Randomized 614 patients in a 1:1 fashion to MitraClip + GDMT vs GDMT only </a:t>
            </a:r>
            <a:endParaRPr sz="1300">
              <a:solidFill>
                <a:schemeClr val="dk1"/>
              </a:solidFill>
            </a:endParaRPr>
          </a:p>
          <a:p>
            <a:pPr marL="457200" lvl="0" indent="-314325" algn="l" rtl="0">
              <a:lnSpc>
                <a:spcPct val="115000"/>
              </a:lnSpc>
              <a:spcBef>
                <a:spcPts val="0"/>
              </a:spcBef>
              <a:spcAft>
                <a:spcPts val="0"/>
              </a:spcAft>
              <a:buClr>
                <a:schemeClr val="dk1"/>
              </a:buClr>
              <a:buSzPct val="112266"/>
              <a:buFont typeface="Arial"/>
              <a:buChar char="•"/>
            </a:pPr>
            <a:r>
              <a:rPr lang="en" sz="1300">
                <a:solidFill>
                  <a:schemeClr val="dk1"/>
                </a:solidFill>
              </a:rPr>
              <a:t>Eligible patients:</a:t>
            </a:r>
            <a:endParaRPr sz="1300">
              <a:solidFill>
                <a:schemeClr val="dk1"/>
              </a:solidFill>
            </a:endParaRPr>
          </a:p>
          <a:p>
            <a:pPr marL="914400" lvl="1" indent="-314325" algn="l" rtl="0">
              <a:lnSpc>
                <a:spcPct val="115000"/>
              </a:lnSpc>
              <a:spcBef>
                <a:spcPts val="0"/>
              </a:spcBef>
              <a:spcAft>
                <a:spcPts val="0"/>
              </a:spcAft>
              <a:buClr>
                <a:schemeClr val="dk1"/>
              </a:buClr>
              <a:buSzPct val="112266"/>
              <a:buFont typeface="Arial"/>
              <a:buChar char="•"/>
            </a:pPr>
            <a:r>
              <a:rPr lang="en" sz="1300">
                <a:solidFill>
                  <a:schemeClr val="dk1"/>
                </a:solidFill>
              </a:rPr>
              <a:t>Ischemic and non- ischemic cardiomyopathy with LVEF 20-50% with moderate to severe (+3/+4) secondary MR confirmed by central echo lab</a:t>
            </a:r>
            <a:endParaRPr sz="1300">
              <a:solidFill>
                <a:schemeClr val="dk1"/>
              </a:solidFill>
            </a:endParaRPr>
          </a:p>
          <a:p>
            <a:pPr marL="914400" lvl="1" indent="-314325" algn="l" rtl="0">
              <a:lnSpc>
                <a:spcPct val="115000"/>
              </a:lnSpc>
              <a:spcBef>
                <a:spcPts val="0"/>
              </a:spcBef>
              <a:spcAft>
                <a:spcPts val="0"/>
              </a:spcAft>
              <a:buClr>
                <a:schemeClr val="dk1"/>
              </a:buClr>
              <a:buSzPct val="112266"/>
              <a:buFont typeface="Arial"/>
              <a:buChar char="•"/>
            </a:pPr>
            <a:r>
              <a:rPr lang="en" sz="1300">
                <a:solidFill>
                  <a:schemeClr val="dk1"/>
                </a:solidFill>
              </a:rPr>
              <a:t>Symptomatic -  NYHA II, III and IVa (ambulatory) despite optimal GDMT </a:t>
            </a:r>
            <a:endParaRPr sz="1300">
              <a:solidFill>
                <a:schemeClr val="dk1"/>
              </a:solidFill>
            </a:endParaRPr>
          </a:p>
          <a:p>
            <a:pPr marL="914400" lvl="1" indent="-314325" algn="l" rtl="0">
              <a:lnSpc>
                <a:spcPct val="115000"/>
              </a:lnSpc>
              <a:spcBef>
                <a:spcPts val="0"/>
              </a:spcBef>
              <a:spcAft>
                <a:spcPts val="0"/>
              </a:spcAft>
              <a:buClr>
                <a:schemeClr val="dk1"/>
              </a:buClr>
              <a:buSzPct val="112266"/>
              <a:buFont typeface="Arial"/>
              <a:buChar char="•"/>
            </a:pPr>
            <a:r>
              <a:rPr lang="en" sz="1300">
                <a:solidFill>
                  <a:schemeClr val="dk1"/>
                </a:solidFill>
              </a:rPr>
              <a:t>LVESd </a:t>
            </a:r>
            <a:r>
              <a:rPr lang="en" sz="1300" u="sng">
                <a:solidFill>
                  <a:schemeClr val="dk1"/>
                </a:solidFill>
              </a:rPr>
              <a:t>&lt;</a:t>
            </a:r>
            <a:r>
              <a:rPr lang="en" sz="1300">
                <a:solidFill>
                  <a:schemeClr val="dk1"/>
                </a:solidFill>
              </a:rPr>
              <a:t> 70 mm </a:t>
            </a:r>
            <a:endParaRPr sz="1300">
              <a:solidFill>
                <a:schemeClr val="dk1"/>
              </a:solidFill>
            </a:endParaRPr>
          </a:p>
          <a:p>
            <a:pPr marL="914400" lvl="1" indent="-314325" algn="l" rtl="0">
              <a:lnSpc>
                <a:spcPct val="115000"/>
              </a:lnSpc>
              <a:spcBef>
                <a:spcPts val="0"/>
              </a:spcBef>
              <a:spcAft>
                <a:spcPts val="0"/>
              </a:spcAft>
              <a:buClr>
                <a:schemeClr val="dk1"/>
              </a:buClr>
              <a:buSzPct val="112266"/>
              <a:buFont typeface="Arial"/>
              <a:buChar char="•"/>
            </a:pPr>
            <a:r>
              <a:rPr lang="en" sz="1300">
                <a:solidFill>
                  <a:schemeClr val="dk1"/>
                </a:solidFill>
              </a:rPr>
              <a:t>STS score for MV replacement &gt; 8%</a:t>
            </a:r>
            <a:endParaRPr/>
          </a:p>
          <a:p>
            <a:pPr marL="457200" lvl="0" indent="-314325" algn="l" rtl="0">
              <a:lnSpc>
                <a:spcPct val="115000"/>
              </a:lnSpc>
              <a:spcBef>
                <a:spcPts val="0"/>
              </a:spcBef>
              <a:spcAft>
                <a:spcPts val="0"/>
              </a:spcAft>
              <a:buClr>
                <a:schemeClr val="dk1"/>
              </a:buClr>
              <a:buSzPct val="112266"/>
              <a:buFont typeface="Arial"/>
              <a:buChar char="•"/>
            </a:pPr>
            <a:r>
              <a:rPr lang="en" sz="1300">
                <a:solidFill>
                  <a:schemeClr val="dk1"/>
                </a:solidFill>
              </a:rPr>
              <a:t>Exclusion: PASP &gt; 70 mmHg, inotrope or MCS, MV area &lt; 4 cm2 by TTE</a:t>
            </a:r>
            <a:endParaRPr sz="1300">
              <a:solidFill>
                <a:schemeClr val="dk1"/>
              </a:solidFill>
            </a:endParaRPr>
          </a:p>
          <a:p>
            <a:pPr marL="457200" lvl="0" indent="-314325" algn="l" rtl="0">
              <a:lnSpc>
                <a:spcPct val="115000"/>
              </a:lnSpc>
              <a:spcBef>
                <a:spcPts val="0"/>
              </a:spcBef>
              <a:spcAft>
                <a:spcPts val="0"/>
              </a:spcAft>
              <a:buClr>
                <a:schemeClr val="dk1"/>
              </a:buClr>
              <a:buSzPct val="112266"/>
              <a:buFont typeface="Arial"/>
              <a:buChar char="•"/>
            </a:pPr>
            <a:r>
              <a:rPr lang="en" sz="1300">
                <a:solidFill>
                  <a:schemeClr val="dk1"/>
                </a:solidFill>
              </a:rPr>
              <a:t>Each site had a heart team that assess the patients for eligibility – advanced HF, IC, CTS (ineligible for MV surgery by CTS)</a:t>
            </a:r>
            <a:endParaRPr sz="1300">
              <a:solidFill>
                <a:schemeClr val="dk1"/>
              </a:solidFill>
            </a:endParaRPr>
          </a:p>
          <a:p>
            <a:pPr marL="457200" lvl="0" indent="-314325" algn="l" rtl="0">
              <a:lnSpc>
                <a:spcPct val="115000"/>
              </a:lnSpc>
              <a:spcBef>
                <a:spcPts val="0"/>
              </a:spcBef>
              <a:spcAft>
                <a:spcPts val="0"/>
              </a:spcAft>
              <a:buClr>
                <a:schemeClr val="dk1"/>
              </a:buClr>
              <a:buSzPct val="112266"/>
              <a:buFont typeface="Arial"/>
              <a:buChar char="•"/>
            </a:pPr>
            <a:r>
              <a:rPr lang="en" sz="1300">
                <a:solidFill>
                  <a:schemeClr val="dk1"/>
                </a:solidFill>
              </a:rPr>
              <a:t>Primary efficacy endpoint was all hospitalization for HF within 24 months for follow up </a:t>
            </a:r>
            <a:endParaRPr/>
          </a:p>
          <a:p>
            <a:pPr marL="457200" lvl="0" indent="-314325" algn="l" rtl="0">
              <a:lnSpc>
                <a:spcPct val="115000"/>
              </a:lnSpc>
              <a:spcBef>
                <a:spcPts val="0"/>
              </a:spcBef>
              <a:spcAft>
                <a:spcPts val="0"/>
              </a:spcAft>
              <a:buClr>
                <a:schemeClr val="dk1"/>
              </a:buClr>
              <a:buSzPct val="112266"/>
              <a:buFont typeface="Arial"/>
              <a:buChar char="•"/>
            </a:pPr>
            <a:r>
              <a:rPr lang="en" sz="1300">
                <a:solidFill>
                  <a:schemeClr val="dk1"/>
                </a:solidFill>
              </a:rPr>
              <a:t>Primary safety outcome was free from device complications at 12 months</a:t>
            </a:r>
            <a:endParaRPr sz="1300">
              <a:solidFill>
                <a:schemeClr val="dk1"/>
              </a:solidFill>
            </a:endParaRPr>
          </a:p>
          <a:p>
            <a:pPr marL="0" lvl="0" indent="0" algn="l" rtl="0">
              <a:lnSpc>
                <a:spcPct val="115000"/>
              </a:lnSpc>
              <a:spcBef>
                <a:spcPts val="0"/>
              </a:spcBef>
              <a:spcAft>
                <a:spcPts val="0"/>
              </a:spcAft>
              <a:buClr>
                <a:schemeClr val="dk1"/>
              </a:buClr>
              <a:buSzPct val="158558"/>
              <a:buFont typeface="Arial"/>
              <a:buNone/>
            </a:pPr>
            <a:endParaRPr sz="750">
              <a:solidFill>
                <a:schemeClr val="dk1"/>
              </a:solidFill>
            </a:endParaRPr>
          </a:p>
          <a:p>
            <a:pPr marL="0" lvl="0" indent="0" algn="l" rtl="0">
              <a:lnSpc>
                <a:spcPct val="115000"/>
              </a:lnSpc>
              <a:spcBef>
                <a:spcPts val="0"/>
              </a:spcBef>
              <a:spcAft>
                <a:spcPts val="1200"/>
              </a:spcAft>
              <a:buSzPct val="108108"/>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Patients</a:t>
            </a:r>
            <a:endParaRPr/>
          </a:p>
        </p:txBody>
      </p:sp>
      <p:sp>
        <p:nvSpPr>
          <p:cNvPr id="151" name="Google Shape;151;p1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Clr>
                <a:schemeClr val="dk1"/>
              </a:buClr>
              <a:buSzPts val="1400"/>
              <a:buFont typeface="Arial"/>
              <a:buChar char="•"/>
            </a:pPr>
            <a:r>
              <a:rPr lang="en" b="0" i="0">
                <a:solidFill>
                  <a:schemeClr val="dk1"/>
                </a:solidFill>
                <a:latin typeface="Arial"/>
                <a:ea typeface="Arial"/>
                <a:cs typeface="Arial"/>
                <a:sym typeface="Arial"/>
              </a:rPr>
              <a:t>Cardiomyopathy:</a:t>
            </a:r>
            <a:endParaRPr/>
          </a:p>
          <a:p>
            <a:pPr marL="914400" lvl="1" indent="-304800" algn="l" rtl="0">
              <a:lnSpc>
                <a:spcPct val="115000"/>
              </a:lnSpc>
              <a:spcBef>
                <a:spcPts val="0"/>
              </a:spcBef>
              <a:spcAft>
                <a:spcPts val="0"/>
              </a:spcAft>
              <a:buClr>
                <a:schemeClr val="dk1"/>
              </a:buClr>
              <a:buSzPts val="1200"/>
              <a:buFont typeface="Arial"/>
              <a:buChar char="•"/>
            </a:pPr>
            <a:r>
              <a:rPr lang="en" sz="1400">
                <a:solidFill>
                  <a:schemeClr val="dk1"/>
                </a:solidFill>
                <a:latin typeface="Arial"/>
                <a:ea typeface="Arial"/>
                <a:cs typeface="Arial"/>
                <a:sym typeface="Arial"/>
              </a:rPr>
              <a:t>Ischemic in 60.7% both groups</a:t>
            </a:r>
            <a:endParaRPr/>
          </a:p>
          <a:p>
            <a:pPr marL="914400" lvl="1" indent="-304800" algn="l" rtl="0">
              <a:lnSpc>
                <a:spcPct val="115000"/>
              </a:lnSpc>
              <a:spcBef>
                <a:spcPts val="0"/>
              </a:spcBef>
              <a:spcAft>
                <a:spcPts val="0"/>
              </a:spcAft>
              <a:buClr>
                <a:schemeClr val="dk1"/>
              </a:buClr>
              <a:buSzPts val="1200"/>
              <a:buFont typeface="Arial"/>
              <a:buChar char="•"/>
            </a:pPr>
            <a:r>
              <a:rPr lang="en" sz="1400" b="0" i="0">
                <a:solidFill>
                  <a:schemeClr val="dk1"/>
                </a:solidFill>
                <a:latin typeface="Arial"/>
                <a:ea typeface="Arial"/>
                <a:cs typeface="Arial"/>
                <a:sym typeface="Arial"/>
              </a:rPr>
              <a:t>Nonischemic 39.2% in both groups  </a:t>
            </a:r>
            <a:endParaRPr/>
          </a:p>
          <a:p>
            <a:pPr marL="457200" lvl="0" indent="-317500" algn="l" rtl="0">
              <a:lnSpc>
                <a:spcPct val="115000"/>
              </a:lnSpc>
              <a:spcBef>
                <a:spcPts val="0"/>
              </a:spcBef>
              <a:spcAft>
                <a:spcPts val="0"/>
              </a:spcAft>
              <a:buClr>
                <a:schemeClr val="dk1"/>
              </a:buClr>
              <a:buSzPts val="1400"/>
              <a:buFont typeface="Arial"/>
              <a:buChar char="•"/>
            </a:pPr>
            <a:r>
              <a:rPr lang="en" b="0" i="0">
                <a:solidFill>
                  <a:schemeClr val="dk1"/>
                </a:solidFill>
                <a:latin typeface="Arial"/>
                <a:ea typeface="Arial"/>
                <a:cs typeface="Arial"/>
                <a:sym typeface="Arial"/>
              </a:rPr>
              <a:t>LVEF was 31.3 ± 9.3%</a:t>
            </a:r>
            <a:endParaRPr/>
          </a:p>
          <a:p>
            <a:pPr marL="457200" lvl="0" indent="-317500" algn="l" rtl="0">
              <a:lnSpc>
                <a:spcPct val="115000"/>
              </a:lnSpc>
              <a:spcBef>
                <a:spcPts val="0"/>
              </a:spcBef>
              <a:spcAft>
                <a:spcPts val="0"/>
              </a:spcAft>
              <a:buClr>
                <a:schemeClr val="dk1"/>
              </a:buClr>
              <a:buSzPts val="1400"/>
              <a:buFont typeface="Arial"/>
              <a:buChar char="•"/>
            </a:pPr>
            <a:r>
              <a:rPr lang="en" b="0" i="0">
                <a:solidFill>
                  <a:schemeClr val="dk1"/>
                </a:solidFill>
                <a:latin typeface="Arial"/>
                <a:ea typeface="Arial"/>
                <a:cs typeface="Arial"/>
                <a:sym typeface="Arial"/>
              </a:rPr>
              <a:t>RVSP </a:t>
            </a:r>
            <a:r>
              <a:rPr lang="en">
                <a:solidFill>
                  <a:schemeClr val="dk1"/>
                </a:solidFill>
                <a:latin typeface="Arial"/>
                <a:ea typeface="Arial"/>
                <a:cs typeface="Arial"/>
                <a:sym typeface="Arial"/>
              </a:rPr>
              <a:t>44 +/- 13.4 mmHg</a:t>
            </a:r>
            <a:endParaRPr/>
          </a:p>
          <a:p>
            <a:pPr marL="457200" lvl="0" indent="-317500" algn="l" rtl="0">
              <a:lnSpc>
                <a:spcPct val="115000"/>
              </a:lnSpc>
              <a:spcBef>
                <a:spcPts val="0"/>
              </a:spcBef>
              <a:spcAft>
                <a:spcPts val="0"/>
              </a:spcAft>
              <a:buClr>
                <a:schemeClr val="dk1"/>
              </a:buClr>
              <a:buSzPts val="1400"/>
              <a:buFont typeface="Arial"/>
              <a:buChar char="•"/>
            </a:pPr>
            <a:r>
              <a:rPr lang="en" b="0" i="0">
                <a:solidFill>
                  <a:schemeClr val="dk1"/>
                </a:solidFill>
                <a:latin typeface="Arial"/>
                <a:ea typeface="Arial"/>
                <a:cs typeface="Arial"/>
                <a:sym typeface="Arial"/>
              </a:rPr>
              <a:t>LV dimensions</a:t>
            </a:r>
            <a:endParaRPr/>
          </a:p>
          <a:p>
            <a:pPr marL="914400" lvl="1" indent="-304800" algn="l" rtl="0">
              <a:lnSpc>
                <a:spcPct val="115000"/>
              </a:lnSpc>
              <a:spcBef>
                <a:spcPts val="0"/>
              </a:spcBef>
              <a:spcAft>
                <a:spcPts val="0"/>
              </a:spcAft>
              <a:buClr>
                <a:schemeClr val="dk1"/>
              </a:buClr>
              <a:buSzPts val="1200"/>
              <a:buFont typeface="Arial"/>
              <a:buChar char="•"/>
            </a:pPr>
            <a:r>
              <a:rPr lang="en" sz="1400" b="0" i="0">
                <a:solidFill>
                  <a:schemeClr val="dk1"/>
                </a:solidFill>
                <a:latin typeface="Arial"/>
                <a:ea typeface="Arial"/>
                <a:cs typeface="Arial"/>
                <a:sym typeface="Arial"/>
              </a:rPr>
              <a:t>LVESd 5. </a:t>
            </a:r>
            <a:r>
              <a:rPr lang="en" sz="1400">
                <a:solidFill>
                  <a:schemeClr val="dk1"/>
                </a:solidFill>
                <a:latin typeface="Arial"/>
                <a:ea typeface="Arial"/>
                <a:cs typeface="Arial"/>
                <a:sym typeface="Arial"/>
              </a:rPr>
              <a:t>3 cm +/- 0.9 cm</a:t>
            </a:r>
            <a:endParaRPr/>
          </a:p>
          <a:p>
            <a:pPr marL="914400" lvl="1" indent="-304800" algn="l" rtl="0">
              <a:lnSpc>
                <a:spcPct val="115000"/>
              </a:lnSpc>
              <a:spcBef>
                <a:spcPts val="0"/>
              </a:spcBef>
              <a:spcAft>
                <a:spcPts val="0"/>
              </a:spcAft>
              <a:buClr>
                <a:schemeClr val="dk1"/>
              </a:buClr>
              <a:buSzPts val="1200"/>
              <a:buFont typeface="Arial"/>
              <a:buChar char="•"/>
            </a:pPr>
            <a:r>
              <a:rPr lang="en" sz="1400" b="0" i="0">
                <a:solidFill>
                  <a:schemeClr val="dk1"/>
                </a:solidFill>
                <a:latin typeface="Arial"/>
                <a:ea typeface="Arial"/>
                <a:cs typeface="Arial"/>
                <a:sym typeface="Arial"/>
              </a:rPr>
              <a:t>LVEDd 6.2 cm +/- 0.8 cm</a:t>
            </a:r>
            <a:endParaRPr/>
          </a:p>
          <a:p>
            <a:pPr marL="457200" lvl="0" indent="-317500" algn="l" rtl="0">
              <a:lnSpc>
                <a:spcPct val="115000"/>
              </a:lnSpc>
              <a:spcBef>
                <a:spcPts val="0"/>
              </a:spcBef>
              <a:spcAft>
                <a:spcPts val="0"/>
              </a:spcAft>
              <a:buClr>
                <a:schemeClr val="dk1"/>
              </a:buClr>
              <a:buSzPts val="1400"/>
              <a:buFont typeface="Arial"/>
              <a:buChar char="•"/>
            </a:pPr>
            <a:r>
              <a:rPr lang="en">
                <a:solidFill>
                  <a:schemeClr val="dk1"/>
                </a:solidFill>
                <a:latin typeface="Arial"/>
                <a:ea typeface="Arial"/>
                <a:cs typeface="Arial"/>
                <a:sym typeface="Arial"/>
              </a:rPr>
              <a:t>MR grade 3+ in 52.2 % and 4+ in 47.8%</a:t>
            </a:r>
            <a:endParaRPr>
              <a:solidFill>
                <a:schemeClr val="dk1"/>
              </a:solidFill>
            </a:endParaRPr>
          </a:p>
          <a:p>
            <a:pPr marL="457200" lvl="0" indent="-317500" algn="l" rtl="0">
              <a:lnSpc>
                <a:spcPct val="115000"/>
              </a:lnSpc>
              <a:spcBef>
                <a:spcPts val="0"/>
              </a:spcBef>
              <a:spcAft>
                <a:spcPts val="0"/>
              </a:spcAft>
              <a:buClr>
                <a:schemeClr val="dk1"/>
              </a:buClr>
              <a:buSzPts val="1400"/>
              <a:buFont typeface="Arial"/>
              <a:buChar char="•"/>
            </a:pPr>
            <a:r>
              <a:rPr lang="en">
                <a:solidFill>
                  <a:schemeClr val="dk1"/>
                </a:solidFill>
                <a:latin typeface="Arial"/>
                <a:ea typeface="Arial"/>
                <a:cs typeface="Arial"/>
                <a:sym typeface="Arial"/>
              </a:rPr>
              <a:t> EROA 0.4 cm2 </a:t>
            </a:r>
            <a:endParaRPr/>
          </a:p>
          <a:p>
            <a:pPr marL="914400" lvl="1" indent="-228600" algn="l" rtl="0">
              <a:lnSpc>
                <a:spcPct val="115000"/>
              </a:lnSpc>
              <a:spcBef>
                <a:spcPts val="0"/>
              </a:spcBef>
              <a:spcAft>
                <a:spcPts val="0"/>
              </a:spcAft>
              <a:buClr>
                <a:schemeClr val="dk1"/>
              </a:buClr>
              <a:buSzPts val="1200"/>
              <a:buFont typeface="Arial"/>
              <a:buNone/>
            </a:pPr>
            <a:endParaRPr>
              <a:solidFill>
                <a:srgbClr val="4D4D4D"/>
              </a:solidFill>
              <a:latin typeface="Arial"/>
              <a:ea typeface="Arial"/>
              <a:cs typeface="Arial"/>
              <a:sym typeface="Arial"/>
            </a:endParaRPr>
          </a:p>
        </p:txBody>
      </p:sp>
      <p:sp>
        <p:nvSpPr>
          <p:cNvPr id="152" name="Google Shape;152;p1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Clr>
                <a:schemeClr val="dk1"/>
              </a:buClr>
              <a:buSzPts val="1400"/>
              <a:buFont typeface="Arial"/>
              <a:buChar char="•"/>
            </a:pPr>
            <a:r>
              <a:rPr lang="en">
                <a:solidFill>
                  <a:schemeClr val="dk1"/>
                </a:solidFill>
                <a:latin typeface="Arial"/>
                <a:ea typeface="Arial"/>
                <a:cs typeface="Arial"/>
                <a:sym typeface="Arial"/>
              </a:rPr>
              <a:t>HF hospitalization within past 1 year was 58% (device) vs 56 % (control)</a:t>
            </a:r>
            <a:endParaRPr/>
          </a:p>
          <a:p>
            <a:pPr marL="457200" lvl="0" indent="-317500" algn="l" rtl="0">
              <a:lnSpc>
                <a:spcPct val="115000"/>
              </a:lnSpc>
              <a:spcBef>
                <a:spcPts val="0"/>
              </a:spcBef>
              <a:spcAft>
                <a:spcPts val="0"/>
              </a:spcAft>
              <a:buClr>
                <a:schemeClr val="dk1"/>
              </a:buClr>
              <a:buSzPts val="1400"/>
              <a:buFont typeface="Arial"/>
              <a:buChar char="•"/>
            </a:pPr>
            <a:r>
              <a:rPr lang="en">
                <a:solidFill>
                  <a:schemeClr val="dk1"/>
                </a:solidFill>
                <a:latin typeface="Arial"/>
                <a:ea typeface="Arial"/>
                <a:cs typeface="Arial"/>
                <a:sym typeface="Arial"/>
              </a:rPr>
              <a:t>CRT device 38.1% (control) vs 34. 9 % (control) </a:t>
            </a:r>
            <a:endParaRPr/>
          </a:p>
          <a:p>
            <a:pPr marL="457200" lvl="0" indent="-317500" algn="l" rtl="0">
              <a:lnSpc>
                <a:spcPct val="115000"/>
              </a:lnSpc>
              <a:spcBef>
                <a:spcPts val="0"/>
              </a:spcBef>
              <a:spcAft>
                <a:spcPts val="0"/>
              </a:spcAft>
              <a:buClr>
                <a:schemeClr val="dk1"/>
              </a:buClr>
              <a:buSzPts val="1400"/>
              <a:buFont typeface="Arial"/>
              <a:buChar char="•"/>
            </a:pPr>
            <a:r>
              <a:rPr lang="en" b="0" i="0">
                <a:solidFill>
                  <a:schemeClr val="dk1"/>
                </a:solidFill>
                <a:latin typeface="Arial"/>
                <a:ea typeface="Arial"/>
                <a:cs typeface="Arial"/>
                <a:sym typeface="Arial"/>
              </a:rPr>
              <a:t>Mean</a:t>
            </a:r>
            <a:r>
              <a:rPr lang="en">
                <a:solidFill>
                  <a:schemeClr val="dk1"/>
                </a:solidFill>
                <a:latin typeface="Arial"/>
                <a:ea typeface="Arial"/>
                <a:cs typeface="Arial"/>
                <a:sym typeface="Arial"/>
              </a:rPr>
              <a:t> STS score for risk of death in 30 days was </a:t>
            </a:r>
            <a:r>
              <a:rPr lang="en" b="0" i="0">
                <a:solidFill>
                  <a:schemeClr val="dk1"/>
                </a:solidFill>
                <a:latin typeface="Arial"/>
                <a:ea typeface="Arial"/>
                <a:cs typeface="Arial"/>
                <a:sym typeface="Arial"/>
              </a:rPr>
              <a:t>8.2±5.9%</a:t>
            </a:r>
            <a:endParaRPr/>
          </a:p>
          <a:p>
            <a:pPr marL="914400" lvl="1" indent="-304800" algn="l" rtl="0">
              <a:lnSpc>
                <a:spcPct val="115000"/>
              </a:lnSpc>
              <a:spcBef>
                <a:spcPts val="0"/>
              </a:spcBef>
              <a:spcAft>
                <a:spcPts val="0"/>
              </a:spcAft>
              <a:buClr>
                <a:schemeClr val="dk1"/>
              </a:buClr>
              <a:buSzPts val="1200"/>
              <a:buFont typeface="Arial"/>
              <a:buChar char="•"/>
            </a:pPr>
            <a:r>
              <a:rPr lang="en" sz="1400">
                <a:solidFill>
                  <a:schemeClr val="dk1"/>
                </a:solidFill>
                <a:latin typeface="Arial"/>
                <a:ea typeface="Arial"/>
                <a:cs typeface="Arial"/>
                <a:sym typeface="Arial"/>
              </a:rPr>
              <a:t>C</a:t>
            </a:r>
            <a:r>
              <a:rPr lang="en" sz="1400" b="0" i="0">
                <a:solidFill>
                  <a:schemeClr val="dk1"/>
                </a:solidFill>
                <a:latin typeface="Arial"/>
                <a:ea typeface="Arial"/>
                <a:cs typeface="Arial"/>
                <a:sym typeface="Arial"/>
              </a:rPr>
              <a:t>entral eligibility committee determined that 69.2% of the patients were at high risk for surgery-related complications or death and 30.8% were not</a:t>
            </a:r>
            <a:endParaRPr/>
          </a:p>
          <a:p>
            <a:pPr marL="139700" lvl="0" indent="0" algn="l" rtl="0">
              <a:lnSpc>
                <a:spcPct val="115000"/>
              </a:lnSpc>
              <a:spcBef>
                <a:spcPts val="0"/>
              </a:spcBef>
              <a:spcAft>
                <a:spcPts val="0"/>
              </a:spcAft>
              <a:buSzPts val="14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311700" y="127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Results</a:t>
            </a:r>
            <a:endParaRPr/>
          </a:p>
        </p:txBody>
      </p:sp>
      <p:sp>
        <p:nvSpPr>
          <p:cNvPr id="158" name="Google Shape;158;p16"/>
          <p:cNvSpPr txBox="1">
            <a:spLocks noGrp="1"/>
          </p:cNvSpPr>
          <p:nvPr>
            <p:ph type="body" idx="1"/>
          </p:nvPr>
        </p:nvSpPr>
        <p:spPr>
          <a:xfrm>
            <a:off x="298800" y="774450"/>
            <a:ext cx="3967500" cy="1254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r>
              <a:rPr lang="en">
                <a:solidFill>
                  <a:schemeClr val="dk1"/>
                </a:solidFill>
                <a:highlight>
                  <a:srgbClr val="FFFFFF"/>
                </a:highlight>
              </a:rPr>
              <a:t>The primary effectiveness endpoint, HF hospitalization at 24 months for MitraClip + GDMT vs. GDMT, was 35.8% vs. 67.9% </a:t>
            </a:r>
            <a:endParaRPr sz="1900">
              <a:solidFill>
                <a:schemeClr val="dk1"/>
              </a:solidFill>
            </a:endParaRPr>
          </a:p>
        </p:txBody>
      </p:sp>
      <p:pic>
        <p:nvPicPr>
          <p:cNvPr id="159" name="Google Shape;159;p16" title="Screen Shot 2025-07-23 at 5.01.24 PM.png"/>
          <p:cNvPicPr preferRelativeResize="0"/>
          <p:nvPr/>
        </p:nvPicPr>
        <p:blipFill rotWithShape="1">
          <a:blip r:embed="rId3">
            <a:alphaModFix/>
          </a:blip>
          <a:srcRect/>
          <a:stretch/>
        </p:blipFill>
        <p:spPr>
          <a:xfrm>
            <a:off x="412978" y="1973900"/>
            <a:ext cx="3739125" cy="2897834"/>
          </a:xfrm>
          <a:prstGeom prst="rect">
            <a:avLst/>
          </a:prstGeom>
          <a:noFill/>
          <a:ln w="19050" cap="flat" cmpd="sng">
            <a:solidFill>
              <a:schemeClr val="dk1"/>
            </a:solidFill>
            <a:prstDash val="solid"/>
            <a:round/>
            <a:headEnd type="none" w="sm" len="sm"/>
            <a:tailEnd type="none" w="sm" len="sm"/>
          </a:ln>
        </p:spPr>
      </p:pic>
      <p:pic>
        <p:nvPicPr>
          <p:cNvPr id="160" name="Google Shape;160;p16" title="Screen Shot 2025-07-24 at 6.47.27 PM.png"/>
          <p:cNvPicPr preferRelativeResize="0"/>
          <p:nvPr/>
        </p:nvPicPr>
        <p:blipFill rotWithShape="1">
          <a:blip r:embed="rId4">
            <a:alphaModFix/>
          </a:blip>
          <a:srcRect/>
          <a:stretch/>
        </p:blipFill>
        <p:spPr>
          <a:xfrm>
            <a:off x="4916200" y="1973900"/>
            <a:ext cx="3898126" cy="2897825"/>
          </a:xfrm>
          <a:prstGeom prst="rect">
            <a:avLst/>
          </a:prstGeom>
          <a:noFill/>
          <a:ln w="19050" cap="flat" cmpd="sng">
            <a:solidFill>
              <a:schemeClr val="dk1"/>
            </a:solidFill>
            <a:prstDash val="solid"/>
            <a:round/>
            <a:headEnd type="none" w="sm" len="sm"/>
            <a:tailEnd type="none" w="sm" len="sm"/>
          </a:ln>
        </p:spPr>
      </p:pic>
      <p:sp>
        <p:nvSpPr>
          <p:cNvPr id="161" name="Google Shape;161;p16"/>
          <p:cNvSpPr txBox="1">
            <a:spLocks noGrp="1"/>
          </p:cNvSpPr>
          <p:nvPr>
            <p:ph type="body" idx="2"/>
          </p:nvPr>
        </p:nvSpPr>
        <p:spPr>
          <a:xfrm>
            <a:off x="4822713" y="774438"/>
            <a:ext cx="4085100" cy="9816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1200"/>
              </a:spcAft>
              <a:buClr>
                <a:schemeClr val="dk1"/>
              </a:buClr>
              <a:buSzPct val="84942"/>
              <a:buFont typeface="Arial"/>
              <a:buNone/>
            </a:pPr>
            <a:r>
              <a:rPr lang="en">
                <a:solidFill>
                  <a:schemeClr val="dk1"/>
                </a:solidFill>
                <a:highlight>
                  <a:schemeClr val="lt1"/>
                </a:highlight>
              </a:rPr>
              <a:t>The primary safety endpoint, freedom from device-related complications at 12 months, was 96.6% for MitraClip (p &lt; 0.001).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940350" y="278213"/>
            <a:ext cx="2808000" cy="7557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400"/>
              <a:buNone/>
            </a:pPr>
            <a:r>
              <a:rPr lang="en"/>
              <a:t>2 year follow up </a:t>
            </a:r>
            <a:endParaRPr/>
          </a:p>
        </p:txBody>
      </p:sp>
      <p:sp>
        <p:nvSpPr>
          <p:cNvPr id="167" name="Google Shape;167;p1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200"/>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1200"/>
              </a:spcAft>
              <a:buSzPts val="1200"/>
              <a:buNone/>
            </a:pPr>
            <a:endParaRPr sz="1100">
              <a:solidFill>
                <a:schemeClr val="dk1"/>
              </a:solidFill>
            </a:endParaRPr>
          </a:p>
        </p:txBody>
      </p:sp>
      <p:pic>
        <p:nvPicPr>
          <p:cNvPr id="168" name="Google Shape;168;p17" title="Screen Shot 2025-07-23 at 5.04.27 PM.png"/>
          <p:cNvPicPr preferRelativeResize="0"/>
          <p:nvPr/>
        </p:nvPicPr>
        <p:blipFill rotWithShape="1">
          <a:blip r:embed="rId3">
            <a:alphaModFix/>
          </a:blip>
          <a:srcRect/>
          <a:stretch/>
        </p:blipFill>
        <p:spPr>
          <a:xfrm>
            <a:off x="384049" y="1152475"/>
            <a:ext cx="4187951" cy="3238674"/>
          </a:xfrm>
          <a:prstGeom prst="rect">
            <a:avLst/>
          </a:prstGeom>
          <a:noFill/>
          <a:ln>
            <a:noFill/>
          </a:ln>
        </p:spPr>
      </p:pic>
      <p:pic>
        <p:nvPicPr>
          <p:cNvPr id="169" name="Google Shape;169;p17"/>
          <p:cNvPicPr preferRelativeResize="0"/>
          <p:nvPr/>
        </p:nvPicPr>
        <p:blipFill rotWithShape="1">
          <a:blip r:embed="rId4">
            <a:alphaModFix/>
          </a:blip>
          <a:srcRect/>
          <a:stretch/>
        </p:blipFill>
        <p:spPr>
          <a:xfrm>
            <a:off x="4914900" y="1120591"/>
            <a:ext cx="3674203" cy="3270558"/>
          </a:xfrm>
          <a:prstGeom prst="rect">
            <a:avLst/>
          </a:prstGeom>
          <a:noFill/>
          <a:ln w="19050" cap="flat" cmpd="sng">
            <a:solidFill>
              <a:srgbClr val="000000"/>
            </a:solidFill>
            <a:prstDash val="solid"/>
            <a:round/>
            <a:headEnd type="none" w="sm" len="sm"/>
            <a:tailEnd type="none" w="sm" len="sm"/>
          </a:ln>
        </p:spPr>
      </p:pic>
      <p:sp>
        <p:nvSpPr>
          <p:cNvPr id="170" name="Google Shape;170;p17"/>
          <p:cNvSpPr txBox="1"/>
          <p:nvPr/>
        </p:nvSpPr>
        <p:spPr>
          <a:xfrm>
            <a:off x="5527590" y="278213"/>
            <a:ext cx="2808000" cy="755700"/>
          </a:xfrm>
          <a:prstGeom prst="rect">
            <a:avLst/>
          </a:prstGeom>
          <a:noFill/>
          <a:ln>
            <a:noFill/>
          </a:ln>
        </p:spPr>
        <p:txBody>
          <a:bodyPr spcFirstLastPara="1" wrap="square" lIns="91425" tIns="91425" rIns="91425" bIns="91425" anchor="b" anchorCtr="0">
            <a:normAutofit/>
          </a:bodyPr>
          <a:lstStyle/>
          <a:p>
            <a:pPr marL="0" marR="0" lvl="0" indent="0" algn="l" rtl="0">
              <a:lnSpc>
                <a:spcPct val="100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5 year follow up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Outcomes</a:t>
            </a:r>
            <a:endParaRPr/>
          </a:p>
          <a:p>
            <a:pPr marL="0" lvl="0" indent="0" algn="l" rtl="0">
              <a:lnSpc>
                <a:spcPct val="100000"/>
              </a:lnSpc>
              <a:spcBef>
                <a:spcPts val="0"/>
              </a:spcBef>
              <a:spcAft>
                <a:spcPts val="0"/>
              </a:spcAft>
              <a:buSzPct val="111111"/>
              <a:buNone/>
            </a:pPr>
            <a:endParaRPr/>
          </a:p>
        </p:txBody>
      </p:sp>
      <p:sp>
        <p:nvSpPr>
          <p:cNvPr id="176" name="Google Shape;176;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0"/>
              </a:spcBef>
              <a:spcAft>
                <a:spcPts val="0"/>
              </a:spcAft>
              <a:buClr>
                <a:schemeClr val="dk1"/>
              </a:buClr>
              <a:buSzPts val="1414"/>
              <a:buFont typeface="Arial"/>
              <a:buChar char="•"/>
            </a:pPr>
            <a:r>
              <a:rPr lang="en" sz="1400">
                <a:solidFill>
                  <a:schemeClr val="dk1"/>
                </a:solidFill>
                <a:highlight>
                  <a:srgbClr val="FFFFFF"/>
                </a:highlight>
              </a:rPr>
              <a:t>M-TEER resulted in a lower rate of hospitalization for heart failure, lower mortality, and better quality of life and functional capacity within 24 months of follow-up than medical therapy alone</a:t>
            </a:r>
            <a:endParaRPr sz="1400">
              <a:solidFill>
                <a:schemeClr val="dk1"/>
              </a:solidFill>
              <a:highlight>
                <a:srgbClr val="FFFFFF"/>
              </a:highlight>
            </a:endParaRPr>
          </a:p>
          <a:p>
            <a:pPr marL="285750" lvl="0" indent="-285750" algn="l" rtl="0">
              <a:lnSpc>
                <a:spcPct val="115000"/>
              </a:lnSpc>
              <a:spcBef>
                <a:spcPts val="1200"/>
              </a:spcBef>
              <a:spcAft>
                <a:spcPts val="0"/>
              </a:spcAft>
              <a:buClr>
                <a:schemeClr val="dk1"/>
              </a:buClr>
              <a:buSzPts val="1414"/>
              <a:buFont typeface="Arial"/>
              <a:buChar char="•"/>
            </a:pPr>
            <a:r>
              <a:rPr lang="en" sz="1400">
                <a:solidFill>
                  <a:schemeClr val="dk1"/>
                </a:solidFill>
                <a:highlight>
                  <a:srgbClr val="FFFFFF"/>
                </a:highlight>
              </a:rPr>
              <a:t>Rate of freedom from device-related complications with M-TEER  exceeded a prespecified objective performance goal.</a:t>
            </a:r>
            <a:endParaRPr sz="1400">
              <a:solidFill>
                <a:schemeClr val="dk1"/>
              </a:solidFill>
              <a:highlight>
                <a:srgbClr val="FFFFFF"/>
              </a:highlight>
            </a:endParaRPr>
          </a:p>
          <a:p>
            <a:pPr marL="285750" lvl="0" indent="-285750" algn="l" rtl="0">
              <a:lnSpc>
                <a:spcPct val="115000"/>
              </a:lnSpc>
              <a:spcBef>
                <a:spcPts val="1200"/>
              </a:spcBef>
              <a:spcAft>
                <a:spcPts val="0"/>
              </a:spcAft>
              <a:buClr>
                <a:schemeClr val="dk1"/>
              </a:buClr>
              <a:buSzPts val="1414"/>
              <a:buFont typeface="Arial"/>
              <a:buChar char="•"/>
            </a:pPr>
            <a:r>
              <a:rPr lang="en" sz="1400">
                <a:solidFill>
                  <a:schemeClr val="dk1"/>
                </a:solidFill>
                <a:highlight>
                  <a:srgbClr val="FFFFFF"/>
                </a:highlight>
              </a:rPr>
              <a:t>Transcatheter mitral-leaflet approximation led to a decrease in the severity of secondary MR </a:t>
            </a:r>
            <a:endParaRPr sz="1400">
              <a:solidFill>
                <a:schemeClr val="dk1"/>
              </a:solidFill>
              <a:highlight>
                <a:srgbClr val="FFFFFF"/>
              </a:highlight>
            </a:endParaRPr>
          </a:p>
          <a:p>
            <a:pPr marL="285750" lvl="0" indent="-285750" algn="l" rtl="0">
              <a:lnSpc>
                <a:spcPct val="115000"/>
              </a:lnSpc>
              <a:spcBef>
                <a:spcPts val="1200"/>
              </a:spcBef>
              <a:spcAft>
                <a:spcPts val="0"/>
              </a:spcAft>
              <a:buClr>
                <a:schemeClr val="dk1"/>
              </a:buClr>
              <a:buSzPts val="1414"/>
              <a:buFont typeface="Arial"/>
              <a:buChar char="•"/>
            </a:pPr>
            <a:r>
              <a:rPr lang="en" sz="1400">
                <a:solidFill>
                  <a:schemeClr val="dk1"/>
                </a:solidFill>
                <a:highlight>
                  <a:srgbClr val="FFFFFF"/>
                </a:highlight>
              </a:rPr>
              <a:t>Lower rate of hospitalization for heart failure with device-based treatment emerged within 30 days after treatment. </a:t>
            </a:r>
            <a:endParaRPr sz="1400">
              <a:solidFill>
                <a:schemeClr val="dk1"/>
              </a:solidFill>
              <a:highlight>
                <a:srgbClr val="FFFFFF"/>
              </a:highlight>
            </a:endParaRPr>
          </a:p>
          <a:p>
            <a:pPr marL="285750" lvl="0" indent="-285750" algn="l" rtl="0">
              <a:lnSpc>
                <a:spcPct val="115000"/>
              </a:lnSpc>
              <a:spcBef>
                <a:spcPts val="1200"/>
              </a:spcBef>
              <a:spcAft>
                <a:spcPts val="0"/>
              </a:spcAft>
              <a:buClr>
                <a:schemeClr val="dk1"/>
              </a:buClr>
              <a:buSzPts val="1414"/>
              <a:buFont typeface="Arial"/>
              <a:buChar char="•"/>
            </a:pPr>
            <a:r>
              <a:rPr lang="en" sz="1400">
                <a:solidFill>
                  <a:schemeClr val="dk1"/>
                </a:solidFill>
                <a:highlight>
                  <a:srgbClr val="FFFFFF"/>
                </a:highlight>
              </a:rPr>
              <a:t>The lower mortality predominantly emerged more than 1 year after treatment, a delayed response consistent with long-term benefits from a durable decrease in the severity of left ventricular volume overload.</a:t>
            </a:r>
            <a:endParaRPr sz="1400">
              <a:solidFill>
                <a:schemeClr val="dk1"/>
              </a:solidFill>
              <a:highlight>
                <a:srgbClr val="FFFFFF"/>
              </a:highlight>
            </a:endParaRPr>
          </a:p>
          <a:p>
            <a:pPr marL="0" lvl="0" indent="0" algn="l" rtl="0">
              <a:lnSpc>
                <a:spcPct val="115000"/>
              </a:lnSpc>
              <a:spcBef>
                <a:spcPts val="1200"/>
              </a:spcBef>
              <a:spcAft>
                <a:spcPts val="1200"/>
              </a:spcAft>
              <a:buSzPts val="1800"/>
              <a:buNone/>
            </a:pPr>
            <a:endParaRPr sz="1350">
              <a:solidFill>
                <a:srgbClr val="4D4D4D"/>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MITRA FR Trial</a:t>
            </a:r>
            <a:endParaRPr/>
          </a:p>
        </p:txBody>
      </p:sp>
      <p:sp>
        <p:nvSpPr>
          <p:cNvPr id="182" name="Google Shape;182;p19"/>
          <p:cNvSpPr txBox="1">
            <a:spLocks noGrp="1"/>
          </p:cNvSpPr>
          <p:nvPr>
            <p:ph type="body" idx="1"/>
          </p:nvPr>
        </p:nvSpPr>
        <p:spPr>
          <a:xfrm>
            <a:off x="311700" y="1152475"/>
            <a:ext cx="8520600" cy="3616200"/>
          </a:xfrm>
          <a:prstGeom prst="rect">
            <a:avLst/>
          </a:prstGeom>
          <a:noFill/>
          <a:ln>
            <a:noFill/>
          </a:ln>
        </p:spPr>
        <p:txBody>
          <a:bodyPr spcFirstLastPara="1" wrap="square" lIns="91425" tIns="91425" rIns="91425" bIns="91425" anchor="t" anchorCtr="0">
            <a:normAutofit/>
          </a:bodyPr>
          <a:lstStyle/>
          <a:p>
            <a:pPr marL="457200" lvl="0" indent="-323850" algn="l" rtl="0">
              <a:lnSpc>
                <a:spcPct val="115000"/>
              </a:lnSpc>
              <a:spcBef>
                <a:spcPts val="0"/>
              </a:spcBef>
              <a:spcAft>
                <a:spcPts val="0"/>
              </a:spcAft>
              <a:buClr>
                <a:schemeClr val="dk1"/>
              </a:buClr>
              <a:buSzPts val="1500"/>
              <a:buChar char="●"/>
            </a:pPr>
            <a:r>
              <a:rPr lang="en" sz="1400">
                <a:solidFill>
                  <a:schemeClr val="dk1"/>
                </a:solidFill>
              </a:rPr>
              <a:t>Evaluate clinical safety and efficacy of percutaneous MV repair plus medical therapy in patients with HF and secondary MR.</a:t>
            </a:r>
            <a:endParaRPr sz="14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400">
                <a:solidFill>
                  <a:schemeClr val="dk1"/>
                </a:solidFill>
              </a:rPr>
              <a:t>Multicenter, randomized, open label, controlled phase 3 trial across 37 centers in France from Dec. 2013 to March 2017, randomized 452 patients in 1:1 fashion to percutaneous MV repair + medical therapy vs medical therapy only </a:t>
            </a:r>
            <a:endParaRPr sz="14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400">
                <a:solidFill>
                  <a:schemeClr val="dk1"/>
                </a:solidFill>
              </a:rPr>
              <a:t>Eligible patients:</a:t>
            </a:r>
            <a:endParaRPr sz="1400">
              <a:solidFill>
                <a:schemeClr val="dk1"/>
              </a:solidFill>
            </a:endParaRPr>
          </a:p>
          <a:p>
            <a:pPr marL="914400" lvl="1" indent="-323850" algn="l" rtl="0">
              <a:lnSpc>
                <a:spcPct val="115000"/>
              </a:lnSpc>
              <a:spcBef>
                <a:spcPts val="0"/>
              </a:spcBef>
              <a:spcAft>
                <a:spcPts val="0"/>
              </a:spcAft>
              <a:buClr>
                <a:schemeClr val="dk1"/>
              </a:buClr>
              <a:buSzPts val="1500"/>
              <a:buChar char="○"/>
            </a:pPr>
            <a:r>
              <a:rPr lang="en">
                <a:solidFill>
                  <a:schemeClr val="dk1"/>
                </a:solidFill>
              </a:rPr>
              <a:t>Severe MR with EROA &gt; 20 mm2 and RegVol 30 ml/beat (ESC guidelines)</a:t>
            </a:r>
            <a:endParaRPr>
              <a:solidFill>
                <a:schemeClr val="dk1"/>
              </a:solidFill>
            </a:endParaRPr>
          </a:p>
          <a:p>
            <a:pPr marL="914400" lvl="1" indent="-323850" algn="l" rtl="0">
              <a:lnSpc>
                <a:spcPct val="115000"/>
              </a:lnSpc>
              <a:spcBef>
                <a:spcPts val="0"/>
              </a:spcBef>
              <a:spcAft>
                <a:spcPts val="0"/>
              </a:spcAft>
              <a:buClr>
                <a:schemeClr val="dk1"/>
              </a:buClr>
              <a:buSzPts val="1500"/>
              <a:buChar char="○"/>
            </a:pPr>
            <a:r>
              <a:rPr lang="en">
                <a:solidFill>
                  <a:schemeClr val="dk1"/>
                </a:solidFill>
              </a:rPr>
              <a:t>LVEF 15 - 40% with NYHA class II-IV</a:t>
            </a:r>
            <a:endParaRPr/>
          </a:p>
          <a:p>
            <a:pPr marL="914400" lvl="1" indent="-323850" algn="l" rtl="0">
              <a:lnSpc>
                <a:spcPct val="115000"/>
              </a:lnSpc>
              <a:spcBef>
                <a:spcPts val="0"/>
              </a:spcBef>
              <a:spcAft>
                <a:spcPts val="0"/>
              </a:spcAft>
              <a:buClr>
                <a:schemeClr val="dk1"/>
              </a:buClr>
              <a:buSzPts val="1500"/>
              <a:buChar char="○"/>
            </a:pPr>
            <a:r>
              <a:rPr lang="en">
                <a:solidFill>
                  <a:schemeClr val="dk1"/>
                </a:solidFill>
              </a:rPr>
              <a:t>Not eligible for MV surgery</a:t>
            </a:r>
            <a:endParaRPr>
              <a:solidFill>
                <a:schemeClr val="dk1"/>
              </a:solidFill>
            </a:endParaRPr>
          </a:p>
          <a:p>
            <a:pPr marL="457200" lvl="0" indent="-323850" algn="l" rtl="0">
              <a:lnSpc>
                <a:spcPct val="115000"/>
              </a:lnSpc>
              <a:spcBef>
                <a:spcPts val="0"/>
              </a:spcBef>
              <a:spcAft>
                <a:spcPts val="0"/>
              </a:spcAft>
              <a:buClr>
                <a:schemeClr val="dk1"/>
              </a:buClr>
              <a:buSzPts val="1500"/>
              <a:buChar char="●"/>
            </a:pPr>
            <a:r>
              <a:rPr lang="en" sz="1400">
                <a:solidFill>
                  <a:schemeClr val="dk1"/>
                </a:solidFill>
              </a:rPr>
              <a:t>Primary efficacy outcome was composite of death from any cause or unplanned hospitalization for HF at 12 months after randomization</a:t>
            </a:r>
            <a:endParaRPr sz="14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Disclosure Statement</a:t>
            </a:r>
            <a:endParaRPr/>
          </a:p>
        </p:txBody>
      </p:sp>
      <p:sp>
        <p:nvSpPr>
          <p:cNvPr id="61" name="Google Shape;61;p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1900">
                <a:solidFill>
                  <a:schemeClr val="dk1"/>
                </a:solidFill>
                <a:highlight>
                  <a:srgbClr val="FFFFFF"/>
                </a:highlight>
                <a:latin typeface="Calibri"/>
                <a:ea typeface="Calibri"/>
                <a:cs typeface="Calibri"/>
                <a:sym typeface="Calibri"/>
              </a:rPr>
              <a:t>Neither the planners nor the speakers disclosed relevant financial relationships with ineligible companies.</a:t>
            </a:r>
            <a:endParaRPr sz="19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1200"/>
              </a:spcAft>
              <a:buSzPts val="18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Results</a:t>
            </a:r>
            <a:endParaRPr/>
          </a:p>
        </p:txBody>
      </p:sp>
      <p:sp>
        <p:nvSpPr>
          <p:cNvPr id="188" name="Google Shape;188;p20"/>
          <p:cNvSpPr txBox="1">
            <a:spLocks noGrp="1"/>
          </p:cNvSpPr>
          <p:nvPr>
            <p:ph type="body" idx="1"/>
          </p:nvPr>
        </p:nvSpPr>
        <p:spPr>
          <a:xfrm>
            <a:off x="311700" y="1152475"/>
            <a:ext cx="3681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400">
                <a:solidFill>
                  <a:schemeClr val="dk1"/>
                </a:solidFill>
                <a:highlight>
                  <a:srgbClr val="FFFFFF"/>
                </a:highlight>
              </a:rPr>
              <a:t>The primary outcome of death or hospitalization for heart failure, occurred in 54.6% of the percutaneous mitral valve repair group compared with 51.3% of the medical therapy group (p = 0.53).</a:t>
            </a:r>
            <a:endParaRPr sz="1400">
              <a:solidFill>
                <a:schemeClr val="dk1"/>
              </a:solidFill>
              <a:highlight>
                <a:srgbClr val="FFFFFF"/>
              </a:highlight>
            </a:endParaRPr>
          </a:p>
          <a:p>
            <a:pPr marL="0" lvl="0" indent="0" algn="l" rtl="0">
              <a:lnSpc>
                <a:spcPct val="115000"/>
              </a:lnSpc>
              <a:spcBef>
                <a:spcPts val="1200"/>
              </a:spcBef>
              <a:spcAft>
                <a:spcPts val="1200"/>
              </a:spcAft>
              <a:buSzPts val="1800"/>
              <a:buNone/>
            </a:pPr>
            <a:endParaRPr sz="1100">
              <a:solidFill>
                <a:srgbClr val="444444"/>
              </a:solidFill>
              <a:highlight>
                <a:srgbClr val="FFFFFF"/>
              </a:highlight>
              <a:latin typeface="Open Sans"/>
              <a:ea typeface="Open Sans"/>
              <a:cs typeface="Open Sans"/>
              <a:sym typeface="Open Sans"/>
            </a:endParaRPr>
          </a:p>
        </p:txBody>
      </p:sp>
      <p:pic>
        <p:nvPicPr>
          <p:cNvPr id="189" name="Google Shape;189;p20"/>
          <p:cNvPicPr preferRelativeResize="0"/>
          <p:nvPr/>
        </p:nvPicPr>
        <p:blipFill rotWithShape="1">
          <a:blip r:embed="rId3">
            <a:alphaModFix/>
          </a:blip>
          <a:srcRect/>
          <a:stretch/>
        </p:blipFill>
        <p:spPr>
          <a:xfrm>
            <a:off x="4072775" y="1251125"/>
            <a:ext cx="4849623" cy="3601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1"/>
          <p:cNvPicPr preferRelativeResize="0"/>
          <p:nvPr/>
        </p:nvPicPr>
        <p:blipFill rotWithShape="1">
          <a:blip r:embed="rId3">
            <a:alphaModFix/>
          </a:blip>
          <a:srcRect/>
          <a:stretch/>
        </p:blipFill>
        <p:spPr>
          <a:xfrm>
            <a:off x="95687" y="203593"/>
            <a:ext cx="3739522" cy="4105518"/>
          </a:xfrm>
          <a:prstGeom prst="rect">
            <a:avLst/>
          </a:prstGeom>
          <a:noFill/>
          <a:ln>
            <a:noFill/>
          </a:ln>
        </p:spPr>
      </p:pic>
      <p:pic>
        <p:nvPicPr>
          <p:cNvPr id="195" name="Google Shape;195;p21"/>
          <p:cNvPicPr preferRelativeResize="0"/>
          <p:nvPr/>
        </p:nvPicPr>
        <p:blipFill rotWithShape="1">
          <a:blip r:embed="rId4">
            <a:alphaModFix/>
          </a:blip>
          <a:srcRect/>
          <a:stretch/>
        </p:blipFill>
        <p:spPr>
          <a:xfrm>
            <a:off x="3960939" y="77252"/>
            <a:ext cx="4645852" cy="4976753"/>
          </a:xfrm>
          <a:prstGeom prst="rect">
            <a:avLst/>
          </a:prstGeom>
          <a:noFill/>
          <a:ln>
            <a:noFill/>
          </a:ln>
        </p:spPr>
      </p:pic>
      <p:sp>
        <p:nvSpPr>
          <p:cNvPr id="196" name="Google Shape;196;p21"/>
          <p:cNvSpPr/>
          <p:nvPr/>
        </p:nvSpPr>
        <p:spPr>
          <a:xfrm>
            <a:off x="151900" y="2905125"/>
            <a:ext cx="3620675" cy="1147625"/>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COAPT vs MITRA -FR</a:t>
            </a:r>
            <a:endParaRPr/>
          </a:p>
        </p:txBody>
      </p:sp>
      <p:sp>
        <p:nvSpPr>
          <p:cNvPr id="202" name="Google Shape;202;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Sample size was 2 x larger than in COAPT vs MITRA FR</a:t>
            </a:r>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LV disease: </a:t>
            </a:r>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LV volumes in COAPT 101 +/- 34 vs MITRA  FR 133 +/- 35</a:t>
            </a:r>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LV dimensions: COAPT LVESd &lt; 70 mm, no mention in MITRA FR</a:t>
            </a:r>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LVEF: 20-50% in COAPT vs 15-40% in MITRA FR</a:t>
            </a:r>
            <a:endParaRPr/>
          </a:p>
          <a:p>
            <a:pPr marL="914400" lvl="1" indent="-228600" algn="l" rtl="0">
              <a:lnSpc>
                <a:spcPct val="115000"/>
              </a:lnSpc>
              <a:spcBef>
                <a:spcPts val="0"/>
              </a:spcBef>
              <a:spcAft>
                <a:spcPts val="0"/>
              </a:spcAft>
              <a:buClr>
                <a:schemeClr val="dk1"/>
              </a:buClr>
              <a:buSzPts val="1400"/>
              <a:buNone/>
            </a:pP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MR severity: EROA 31 mm +/- 10mm  in MITRA FR vs EROA 41 mm +/- 15 mm in COAPT</a:t>
            </a:r>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GDMT </a:t>
            </a:r>
            <a:endParaRPr/>
          </a:p>
          <a:p>
            <a:pPr marL="457200" lvl="0" indent="-228600" algn="l" rtl="0">
              <a:lnSpc>
                <a:spcPct val="115000"/>
              </a:lnSpc>
              <a:spcBef>
                <a:spcPts val="0"/>
              </a:spcBef>
              <a:spcAft>
                <a:spcPts val="0"/>
              </a:spcAft>
              <a:buSzPts val="18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3"/>
          <p:cNvPicPr preferRelativeResize="0"/>
          <p:nvPr/>
        </p:nvPicPr>
        <p:blipFill rotWithShape="1">
          <a:blip r:embed="rId3">
            <a:alphaModFix/>
          </a:blip>
          <a:srcRect/>
          <a:stretch/>
        </p:blipFill>
        <p:spPr>
          <a:xfrm>
            <a:off x="478239" y="1022985"/>
            <a:ext cx="8187522" cy="30975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RESHAPE HF2</a:t>
            </a:r>
            <a:endParaRPr/>
          </a:p>
        </p:txBody>
      </p:sp>
      <p:sp>
        <p:nvSpPr>
          <p:cNvPr id="213" name="Google Shape;213;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solidFill>
                  <a:schemeClr val="dk1"/>
                </a:solidFill>
              </a:rPr>
              <a:t>Will be discussed next week by Dr. Michael - Salami. </a:t>
            </a: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About MATTERHORN </a:t>
            </a:r>
            <a:endParaRPr/>
          </a:p>
        </p:txBody>
      </p:sp>
      <p:sp>
        <p:nvSpPr>
          <p:cNvPr id="219" name="Google Shape;219;p25"/>
          <p:cNvSpPr txBox="1">
            <a:spLocks noGrp="1"/>
          </p:cNvSpPr>
          <p:nvPr>
            <p:ph type="body" idx="1"/>
          </p:nvPr>
        </p:nvSpPr>
        <p:spPr>
          <a:xfrm>
            <a:off x="311700" y="1152475"/>
            <a:ext cx="8520600" cy="3770700"/>
          </a:xfrm>
          <a:prstGeom prst="rect">
            <a:avLst/>
          </a:prstGeom>
          <a:noFill/>
          <a:ln>
            <a:noFill/>
          </a:ln>
        </p:spPr>
        <p:txBody>
          <a:bodyPr spcFirstLastPara="1" wrap="square" lIns="91425" tIns="91425" rIns="91425" bIns="91425" anchor="t" anchorCtr="0">
            <a:normAutofit/>
          </a:bodyPr>
          <a:lstStyle/>
          <a:p>
            <a:pPr marL="457200" lvl="0" indent="-323850" algn="l" rtl="0">
              <a:lnSpc>
                <a:spcPct val="115000"/>
              </a:lnSpc>
              <a:spcBef>
                <a:spcPts val="0"/>
              </a:spcBef>
              <a:spcAft>
                <a:spcPts val="0"/>
              </a:spcAft>
              <a:buClr>
                <a:schemeClr val="dk1"/>
              </a:buClr>
              <a:buSzPts val="1500"/>
              <a:buChar char="●"/>
            </a:pPr>
            <a:r>
              <a:rPr lang="en" sz="1500">
                <a:solidFill>
                  <a:schemeClr val="dk1"/>
                </a:solidFill>
              </a:rPr>
              <a:t>Determine whether transcatheter edge-to-edge (TEER) therapy is </a:t>
            </a:r>
            <a:r>
              <a:rPr lang="en" sz="1500" b="1">
                <a:solidFill>
                  <a:schemeClr val="dk1"/>
                </a:solidFill>
              </a:rPr>
              <a:t>noninferior</a:t>
            </a:r>
            <a:r>
              <a:rPr lang="en" sz="1500">
                <a:solidFill>
                  <a:schemeClr val="dk1"/>
                </a:solidFill>
              </a:rPr>
              <a:t> to mitral-valve surgery in patients with secondary mitral regurgitation who are at high surgical risk.</a:t>
            </a:r>
            <a:endParaRPr sz="1500">
              <a:solidFill>
                <a:schemeClr val="dk1"/>
              </a:solidFill>
            </a:endParaRPr>
          </a:p>
          <a:p>
            <a:pPr marL="457200" lvl="0" indent="0" algn="l" rtl="0">
              <a:lnSpc>
                <a:spcPct val="115000"/>
              </a:lnSpc>
              <a:spcBef>
                <a:spcPts val="0"/>
              </a:spcBef>
              <a:spcAft>
                <a:spcPts val="0"/>
              </a:spcAft>
              <a:buNone/>
            </a:pP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Multicenter, prospective, randomized controlled, non-inferiority trial across 15 centers in Germany from February 2015 to December 2022</a:t>
            </a:r>
            <a:endParaRPr sz="1500">
              <a:solidFill>
                <a:schemeClr val="dk1"/>
              </a:solidFill>
            </a:endParaRPr>
          </a:p>
          <a:p>
            <a:pPr marL="457200" lvl="0" indent="0" algn="l" rtl="0">
              <a:lnSpc>
                <a:spcPct val="115000"/>
              </a:lnSpc>
              <a:spcBef>
                <a:spcPts val="0"/>
              </a:spcBef>
              <a:spcAft>
                <a:spcPts val="0"/>
              </a:spcAft>
              <a:buNone/>
            </a:pP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Steering committee and independent data and safety monitoring committee that included cardiac surgeons, interventional cardiologists, statisticians who provided oversight in trial progress, patient safety and data quality</a:t>
            </a:r>
            <a:endParaRPr sz="1500">
              <a:solidFill>
                <a:schemeClr val="dk1"/>
              </a:solidFill>
            </a:endParaRPr>
          </a:p>
          <a:p>
            <a:pPr marL="457200" lvl="0" indent="0" algn="l" rtl="0">
              <a:lnSpc>
                <a:spcPct val="115000"/>
              </a:lnSpc>
              <a:spcBef>
                <a:spcPts val="0"/>
              </a:spcBef>
              <a:spcAft>
                <a:spcPts val="0"/>
              </a:spcAft>
              <a:buNone/>
            </a:pPr>
            <a:endParaRPr sz="1500">
              <a:solidFill>
                <a:schemeClr val="dk1"/>
              </a:solidFill>
            </a:endParaRPr>
          </a:p>
          <a:p>
            <a:pPr marL="457200" lvl="0" indent="-323850" algn="l" rtl="0">
              <a:lnSpc>
                <a:spcPct val="150000"/>
              </a:lnSpc>
              <a:spcBef>
                <a:spcPts val="0"/>
              </a:spcBef>
              <a:spcAft>
                <a:spcPts val="0"/>
              </a:spcAft>
              <a:buClr>
                <a:schemeClr val="dk1"/>
              </a:buClr>
              <a:buSzPts val="1500"/>
              <a:buChar char="●"/>
            </a:pPr>
            <a:r>
              <a:rPr lang="en" sz="1500">
                <a:solidFill>
                  <a:schemeClr val="dk1"/>
                </a:solidFill>
              </a:rPr>
              <a:t>Funded by Abbott </a:t>
            </a:r>
            <a:endParaRPr sz="1500">
              <a:solidFill>
                <a:schemeClr val="dk1"/>
              </a:solidFill>
            </a:endParaRPr>
          </a:p>
          <a:p>
            <a:pPr marL="0" lvl="0" indent="0" algn="l" rtl="0">
              <a:lnSpc>
                <a:spcPct val="90000"/>
              </a:lnSpc>
              <a:spcBef>
                <a:spcPts val="1600"/>
              </a:spcBef>
              <a:spcAft>
                <a:spcPts val="0"/>
              </a:spcAft>
              <a:buClr>
                <a:schemeClr val="dk1"/>
              </a:buClr>
              <a:buSzPts val="1100"/>
              <a:buFont typeface="Arial"/>
              <a:buNone/>
            </a:pPr>
            <a:endParaRPr sz="1700">
              <a:solidFill>
                <a:schemeClr val="dk1"/>
              </a:solidFill>
            </a:endParaRPr>
          </a:p>
          <a:p>
            <a:pPr marL="0" lvl="0" indent="0" algn="l" rtl="0">
              <a:lnSpc>
                <a:spcPct val="115000"/>
              </a:lnSpc>
              <a:spcBef>
                <a:spcPts val="0"/>
              </a:spcBef>
              <a:spcAft>
                <a:spcPts val="1200"/>
              </a:spcAft>
              <a:buSzPts val="18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6"/>
          <p:cNvSpPr txBox="1">
            <a:spLocks noGrp="1"/>
          </p:cNvSpPr>
          <p:nvPr>
            <p:ph type="title"/>
          </p:nvPr>
        </p:nvSpPr>
        <p:spPr>
          <a:xfrm>
            <a:off x="311700" y="1120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Inclusion Criteria</a:t>
            </a:r>
            <a:endParaRPr/>
          </a:p>
        </p:txBody>
      </p:sp>
      <p:sp>
        <p:nvSpPr>
          <p:cNvPr id="225" name="Google Shape;225;p26"/>
          <p:cNvSpPr txBox="1">
            <a:spLocks noGrp="1"/>
          </p:cNvSpPr>
          <p:nvPr>
            <p:ph type="body" idx="1"/>
          </p:nvPr>
        </p:nvSpPr>
        <p:spPr>
          <a:xfrm>
            <a:off x="311700" y="900425"/>
            <a:ext cx="8520600" cy="4080000"/>
          </a:xfrm>
          <a:prstGeom prst="rect">
            <a:avLst/>
          </a:prstGeom>
          <a:noFill/>
          <a:ln>
            <a:noFill/>
          </a:ln>
        </p:spPr>
        <p:txBody>
          <a:bodyPr spcFirstLastPara="1" wrap="square" lIns="91425" tIns="91425" rIns="91425" bIns="91425" anchor="t" anchorCtr="0">
            <a:normAutofit fontScale="70000" lnSpcReduction="10000"/>
          </a:bodyPr>
          <a:lstStyle/>
          <a:p>
            <a:pPr marL="457200" lvl="0" indent="-305434" algn="l" rtl="0">
              <a:lnSpc>
                <a:spcPct val="150000"/>
              </a:lnSpc>
              <a:spcBef>
                <a:spcPts val="0"/>
              </a:spcBef>
              <a:spcAft>
                <a:spcPts val="0"/>
              </a:spcAft>
              <a:buClr>
                <a:schemeClr val="dk1"/>
              </a:buClr>
              <a:buSzPct val="100000"/>
              <a:buChar char="●"/>
            </a:pPr>
            <a:r>
              <a:rPr lang="en" sz="2200">
                <a:solidFill>
                  <a:schemeClr val="dk1"/>
                </a:solidFill>
              </a:rPr>
              <a:t>Secondary mitral regurgitation + 2 of the following:</a:t>
            </a:r>
            <a:endParaRPr sz="2200">
              <a:solidFill>
                <a:schemeClr val="dk1"/>
              </a:solidFill>
            </a:endParaRPr>
          </a:p>
          <a:p>
            <a:pPr marL="914400" lvl="1" indent="-305434" algn="l" rtl="0">
              <a:lnSpc>
                <a:spcPct val="150000"/>
              </a:lnSpc>
              <a:spcBef>
                <a:spcPts val="0"/>
              </a:spcBef>
              <a:spcAft>
                <a:spcPts val="0"/>
              </a:spcAft>
              <a:buClr>
                <a:schemeClr val="dk1"/>
              </a:buClr>
              <a:buSzPct val="100000"/>
              <a:buChar char="○"/>
            </a:pPr>
            <a:r>
              <a:rPr lang="en" sz="2200">
                <a:solidFill>
                  <a:schemeClr val="dk1"/>
                </a:solidFill>
              </a:rPr>
              <a:t>EROA of at least 20 mm2</a:t>
            </a:r>
            <a:endParaRPr sz="2200">
              <a:solidFill>
                <a:schemeClr val="dk1"/>
              </a:solidFill>
            </a:endParaRPr>
          </a:p>
          <a:p>
            <a:pPr marL="914400" lvl="1" indent="-305434" algn="l" rtl="0">
              <a:lnSpc>
                <a:spcPct val="150000"/>
              </a:lnSpc>
              <a:spcBef>
                <a:spcPts val="0"/>
              </a:spcBef>
              <a:spcAft>
                <a:spcPts val="0"/>
              </a:spcAft>
              <a:buClr>
                <a:schemeClr val="dk1"/>
              </a:buClr>
              <a:buSzPct val="100000"/>
              <a:buChar char="○"/>
            </a:pPr>
            <a:r>
              <a:rPr lang="en" sz="2200">
                <a:solidFill>
                  <a:schemeClr val="dk1"/>
                </a:solidFill>
              </a:rPr>
              <a:t>Biplane vena contracta &gt; 8 mm</a:t>
            </a:r>
            <a:endParaRPr sz="2200">
              <a:solidFill>
                <a:schemeClr val="dk1"/>
              </a:solidFill>
            </a:endParaRPr>
          </a:p>
          <a:p>
            <a:pPr marL="914400" lvl="1" indent="-305434" algn="l" rtl="0">
              <a:lnSpc>
                <a:spcPct val="150000"/>
              </a:lnSpc>
              <a:spcBef>
                <a:spcPts val="0"/>
              </a:spcBef>
              <a:spcAft>
                <a:spcPts val="0"/>
              </a:spcAft>
              <a:buClr>
                <a:schemeClr val="dk1"/>
              </a:buClr>
              <a:buSzPct val="100000"/>
              <a:buChar char="○"/>
            </a:pPr>
            <a:r>
              <a:rPr lang="en" sz="2200">
                <a:solidFill>
                  <a:schemeClr val="dk1"/>
                </a:solidFill>
              </a:rPr>
              <a:t>Reg Vol at least 30 mL</a:t>
            </a:r>
            <a:endParaRPr sz="2200">
              <a:solidFill>
                <a:schemeClr val="dk1"/>
              </a:solidFill>
            </a:endParaRPr>
          </a:p>
          <a:p>
            <a:pPr marL="914400" lvl="1" indent="-305434" algn="l" rtl="0">
              <a:lnSpc>
                <a:spcPct val="150000"/>
              </a:lnSpc>
              <a:spcBef>
                <a:spcPts val="0"/>
              </a:spcBef>
              <a:spcAft>
                <a:spcPts val="0"/>
              </a:spcAft>
              <a:buClr>
                <a:schemeClr val="dk1"/>
              </a:buClr>
              <a:buSzPct val="100000"/>
              <a:buChar char="○"/>
            </a:pPr>
            <a:r>
              <a:rPr lang="en" sz="2200">
                <a:solidFill>
                  <a:schemeClr val="dk1"/>
                </a:solidFill>
              </a:rPr>
              <a:t>Regurgitant fraction of at least 50%</a:t>
            </a:r>
            <a:endParaRPr sz="2200">
              <a:solidFill>
                <a:schemeClr val="dk1"/>
              </a:solidFill>
            </a:endParaRPr>
          </a:p>
          <a:p>
            <a:pPr marL="914400" lvl="1" indent="-305434" algn="l" rtl="0">
              <a:lnSpc>
                <a:spcPct val="150000"/>
              </a:lnSpc>
              <a:spcBef>
                <a:spcPts val="0"/>
              </a:spcBef>
              <a:spcAft>
                <a:spcPts val="0"/>
              </a:spcAft>
              <a:buClr>
                <a:schemeClr val="dk1"/>
              </a:buClr>
              <a:buSzPct val="100000"/>
              <a:buChar char="○"/>
            </a:pPr>
            <a:r>
              <a:rPr lang="en" sz="2200">
                <a:solidFill>
                  <a:schemeClr val="dk1"/>
                </a:solidFill>
              </a:rPr>
              <a:t>OR at least 2 hospitalizations for acute HF during the 12 month period before enrollment</a:t>
            </a:r>
            <a:endParaRPr sz="2200">
              <a:solidFill>
                <a:schemeClr val="dk1"/>
              </a:solidFill>
            </a:endParaRPr>
          </a:p>
          <a:p>
            <a:pPr marL="457200" lvl="0" indent="-305434" algn="l" rtl="0">
              <a:lnSpc>
                <a:spcPct val="150000"/>
              </a:lnSpc>
              <a:spcBef>
                <a:spcPts val="0"/>
              </a:spcBef>
              <a:spcAft>
                <a:spcPts val="0"/>
              </a:spcAft>
              <a:buClr>
                <a:schemeClr val="dk1"/>
              </a:buClr>
              <a:buSzPct val="100000"/>
              <a:buChar char="●"/>
            </a:pPr>
            <a:r>
              <a:rPr lang="en" sz="2200">
                <a:solidFill>
                  <a:schemeClr val="dk1"/>
                </a:solidFill>
              </a:rPr>
              <a:t>NYHA class II – IV despite optimal GDMT (including CRT therapy </a:t>
            </a:r>
            <a:r>
              <a:rPr lang="en" sz="2200" u="sng">
                <a:solidFill>
                  <a:schemeClr val="dk1"/>
                </a:solidFill>
              </a:rPr>
              <a:t>&gt;</a:t>
            </a:r>
            <a:r>
              <a:rPr lang="en" sz="2200">
                <a:solidFill>
                  <a:schemeClr val="dk1"/>
                </a:solidFill>
              </a:rPr>
              <a:t> 1 month)</a:t>
            </a:r>
            <a:endParaRPr sz="2200">
              <a:solidFill>
                <a:schemeClr val="dk1"/>
              </a:solidFill>
            </a:endParaRPr>
          </a:p>
          <a:p>
            <a:pPr marL="457200" lvl="0" indent="-305434" algn="l" rtl="0">
              <a:lnSpc>
                <a:spcPct val="150000"/>
              </a:lnSpc>
              <a:spcBef>
                <a:spcPts val="0"/>
              </a:spcBef>
              <a:spcAft>
                <a:spcPts val="0"/>
              </a:spcAft>
              <a:buClr>
                <a:schemeClr val="dk1"/>
              </a:buClr>
              <a:buSzPct val="100000"/>
              <a:buChar char="●"/>
            </a:pPr>
            <a:r>
              <a:rPr lang="en" sz="2200">
                <a:solidFill>
                  <a:schemeClr val="dk1"/>
                </a:solidFill>
              </a:rPr>
              <a:t>LVEF </a:t>
            </a:r>
            <a:r>
              <a:rPr lang="en" sz="2200" u="sng">
                <a:solidFill>
                  <a:schemeClr val="dk1"/>
                </a:solidFill>
              </a:rPr>
              <a:t>&gt;</a:t>
            </a:r>
            <a:r>
              <a:rPr lang="en" sz="2200">
                <a:solidFill>
                  <a:schemeClr val="dk1"/>
                </a:solidFill>
              </a:rPr>
              <a:t> 20%</a:t>
            </a:r>
            <a:endParaRPr sz="2200">
              <a:solidFill>
                <a:schemeClr val="dk1"/>
              </a:solidFill>
            </a:endParaRPr>
          </a:p>
          <a:p>
            <a:pPr marL="457200" lvl="0" indent="-305434" algn="l" rtl="0">
              <a:lnSpc>
                <a:spcPct val="150000"/>
              </a:lnSpc>
              <a:spcBef>
                <a:spcPts val="0"/>
              </a:spcBef>
              <a:spcAft>
                <a:spcPts val="0"/>
              </a:spcAft>
              <a:buClr>
                <a:schemeClr val="dk1"/>
              </a:buClr>
              <a:buSzPct val="100000"/>
              <a:buChar char="●"/>
            </a:pPr>
            <a:r>
              <a:rPr lang="en" sz="2200">
                <a:solidFill>
                  <a:schemeClr val="dk1"/>
                </a:solidFill>
              </a:rPr>
              <a:t>Eligible for TEER and surgery </a:t>
            </a:r>
            <a:endParaRPr sz="2200">
              <a:solidFill>
                <a:schemeClr val="dk1"/>
              </a:solidFill>
            </a:endParaRPr>
          </a:p>
          <a:p>
            <a:pPr marL="457200" lvl="0" indent="-305434" algn="l" rtl="0">
              <a:lnSpc>
                <a:spcPct val="150000"/>
              </a:lnSpc>
              <a:spcBef>
                <a:spcPts val="0"/>
              </a:spcBef>
              <a:spcAft>
                <a:spcPts val="0"/>
              </a:spcAft>
              <a:buClr>
                <a:schemeClr val="dk1"/>
              </a:buClr>
              <a:buSzPct val="100000"/>
              <a:buChar char="●"/>
            </a:pPr>
            <a:r>
              <a:rPr lang="en" sz="2200">
                <a:solidFill>
                  <a:schemeClr val="dk1"/>
                </a:solidFill>
              </a:rPr>
              <a:t>High surgical risk determined by local Heart Team</a:t>
            </a:r>
            <a:endParaRPr sz="2200">
              <a:solidFill>
                <a:schemeClr val="dk1"/>
              </a:solidFill>
            </a:endParaRPr>
          </a:p>
          <a:p>
            <a:pPr marL="457200" lvl="0" indent="-305434" algn="l" rtl="0">
              <a:lnSpc>
                <a:spcPct val="150000"/>
              </a:lnSpc>
              <a:spcBef>
                <a:spcPts val="0"/>
              </a:spcBef>
              <a:spcAft>
                <a:spcPts val="0"/>
              </a:spcAft>
              <a:buClr>
                <a:schemeClr val="dk1"/>
              </a:buClr>
              <a:buSzPct val="100000"/>
              <a:buChar char="●"/>
            </a:pPr>
            <a:r>
              <a:rPr lang="en" sz="2200">
                <a:solidFill>
                  <a:schemeClr val="dk1"/>
                </a:solidFill>
              </a:rPr>
              <a:t>Consent </a:t>
            </a:r>
            <a:endParaRPr sz="2200">
              <a:solidFill>
                <a:schemeClr val="dk1"/>
              </a:solidFill>
            </a:endParaRPr>
          </a:p>
          <a:p>
            <a:pPr marL="0" lvl="0" indent="0" algn="l" rtl="0">
              <a:lnSpc>
                <a:spcPct val="115000"/>
              </a:lnSpc>
              <a:spcBef>
                <a:spcPts val="1600"/>
              </a:spcBef>
              <a:spcAft>
                <a:spcPts val="1200"/>
              </a:spcAft>
              <a:buSzPct val="142857"/>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Exclusion Criteria</a:t>
            </a:r>
            <a:endParaRPr/>
          </a:p>
        </p:txBody>
      </p:sp>
      <p:sp>
        <p:nvSpPr>
          <p:cNvPr id="231" name="Google Shape;231;p27"/>
          <p:cNvSpPr txBox="1">
            <a:spLocks noGrp="1"/>
          </p:cNvSpPr>
          <p:nvPr>
            <p:ph type="body" idx="1"/>
          </p:nvPr>
        </p:nvSpPr>
        <p:spPr>
          <a:xfrm>
            <a:off x="311700" y="1152475"/>
            <a:ext cx="3999900" cy="3591300"/>
          </a:xfrm>
          <a:prstGeom prst="rect">
            <a:avLst/>
          </a:prstGeom>
          <a:noFill/>
          <a:ln>
            <a:noFill/>
          </a:ln>
        </p:spPr>
        <p:txBody>
          <a:bodyPr spcFirstLastPara="1" wrap="square" lIns="91425" tIns="91425" rIns="91425" bIns="91425" anchor="t" anchorCtr="0">
            <a:normAutofit/>
          </a:bodyPr>
          <a:lstStyle/>
          <a:p>
            <a:pPr marL="457200" lvl="0" indent="-317500" algn="l" rtl="0">
              <a:lnSpc>
                <a:spcPct val="90000"/>
              </a:lnSpc>
              <a:spcBef>
                <a:spcPts val="0"/>
              </a:spcBef>
              <a:spcAft>
                <a:spcPts val="0"/>
              </a:spcAft>
              <a:buClr>
                <a:schemeClr val="dk1"/>
              </a:buClr>
              <a:buSzPts val="1400"/>
              <a:buChar char="●"/>
            </a:pPr>
            <a:r>
              <a:rPr lang="en">
                <a:solidFill>
                  <a:schemeClr val="dk1"/>
                </a:solidFill>
              </a:rPr>
              <a:t>Echocardiographic evaluation not available or not suitable for analysis at baseline</a:t>
            </a:r>
            <a:endParaRPr>
              <a:solidFill>
                <a:schemeClr val="dk1"/>
              </a:solidFill>
            </a:endParaRPr>
          </a:p>
          <a:p>
            <a:pPr marL="457200" lvl="0" indent="0" algn="l" rtl="0">
              <a:lnSpc>
                <a:spcPct val="90000"/>
              </a:lnSpc>
              <a:spcBef>
                <a:spcPts val="0"/>
              </a:spcBef>
              <a:spcAft>
                <a:spcPts val="0"/>
              </a:spcAft>
              <a:buNone/>
            </a:pPr>
            <a:endParaRPr>
              <a:solidFill>
                <a:schemeClr val="dk1"/>
              </a:solidFill>
            </a:endParaRPr>
          </a:p>
          <a:p>
            <a:pPr marL="457200" lvl="0" indent="-317500" algn="l" rtl="0">
              <a:lnSpc>
                <a:spcPct val="90000"/>
              </a:lnSpc>
              <a:spcBef>
                <a:spcPts val="0"/>
              </a:spcBef>
              <a:spcAft>
                <a:spcPts val="0"/>
              </a:spcAft>
              <a:buClr>
                <a:schemeClr val="dk1"/>
              </a:buClr>
              <a:buSzPts val="1400"/>
              <a:buChar char="●"/>
            </a:pPr>
            <a:r>
              <a:rPr lang="en">
                <a:solidFill>
                  <a:schemeClr val="dk1"/>
                </a:solidFill>
              </a:rPr>
              <a:t>Severe TR according to current guidelines</a:t>
            </a:r>
            <a:endParaRPr>
              <a:solidFill>
                <a:schemeClr val="dk1"/>
              </a:solidFill>
            </a:endParaRPr>
          </a:p>
          <a:p>
            <a:pPr marL="457200" lvl="0" indent="0" algn="l" rtl="0">
              <a:lnSpc>
                <a:spcPct val="90000"/>
              </a:lnSpc>
              <a:spcBef>
                <a:spcPts val="0"/>
              </a:spcBef>
              <a:spcAft>
                <a:spcPts val="0"/>
              </a:spcAft>
              <a:buNone/>
            </a:pPr>
            <a:endParaRPr>
              <a:solidFill>
                <a:schemeClr val="dk1"/>
              </a:solidFill>
            </a:endParaRPr>
          </a:p>
          <a:p>
            <a:pPr marL="457200" lvl="0" indent="-317500" algn="l" rtl="0">
              <a:lnSpc>
                <a:spcPct val="90000"/>
              </a:lnSpc>
              <a:spcBef>
                <a:spcPts val="0"/>
              </a:spcBef>
              <a:spcAft>
                <a:spcPts val="0"/>
              </a:spcAft>
              <a:buClr>
                <a:schemeClr val="dk1"/>
              </a:buClr>
              <a:buSzPts val="1400"/>
              <a:buChar char="●"/>
            </a:pPr>
            <a:r>
              <a:rPr lang="en">
                <a:solidFill>
                  <a:schemeClr val="dk1"/>
                </a:solidFill>
              </a:rPr>
              <a:t>Coronary revascularization or CRT-device within 1 month before the procedure</a:t>
            </a:r>
            <a:endParaRPr>
              <a:solidFill>
                <a:schemeClr val="dk1"/>
              </a:solidFill>
            </a:endParaRPr>
          </a:p>
          <a:p>
            <a:pPr marL="457200" lvl="0" indent="0" algn="l" rtl="0">
              <a:lnSpc>
                <a:spcPct val="90000"/>
              </a:lnSpc>
              <a:spcBef>
                <a:spcPts val="0"/>
              </a:spcBef>
              <a:spcAft>
                <a:spcPts val="0"/>
              </a:spcAft>
              <a:buNone/>
            </a:pPr>
            <a:endParaRPr>
              <a:solidFill>
                <a:schemeClr val="dk1"/>
              </a:solidFill>
            </a:endParaRPr>
          </a:p>
          <a:p>
            <a:pPr marL="457200" lvl="0" indent="-317500" algn="l" rtl="0">
              <a:lnSpc>
                <a:spcPct val="90000"/>
              </a:lnSpc>
              <a:spcBef>
                <a:spcPts val="0"/>
              </a:spcBef>
              <a:spcAft>
                <a:spcPts val="0"/>
              </a:spcAft>
              <a:buClr>
                <a:schemeClr val="dk1"/>
              </a:buClr>
              <a:buSzPts val="1400"/>
              <a:buChar char="●"/>
            </a:pPr>
            <a:r>
              <a:rPr lang="en">
                <a:solidFill>
                  <a:schemeClr val="dk1"/>
                </a:solidFill>
              </a:rPr>
              <a:t>Other severe valve disorders requiring intervention according to current guidelines</a:t>
            </a:r>
            <a:endParaRPr>
              <a:solidFill>
                <a:schemeClr val="dk1"/>
              </a:solidFill>
            </a:endParaRPr>
          </a:p>
          <a:p>
            <a:pPr marL="457200" lvl="0" indent="0" algn="l" rtl="0">
              <a:lnSpc>
                <a:spcPct val="90000"/>
              </a:lnSpc>
              <a:spcBef>
                <a:spcPts val="0"/>
              </a:spcBef>
              <a:spcAft>
                <a:spcPts val="0"/>
              </a:spcAft>
              <a:buNone/>
            </a:pPr>
            <a:endParaRPr>
              <a:solidFill>
                <a:schemeClr val="dk1"/>
              </a:solidFill>
            </a:endParaRPr>
          </a:p>
          <a:p>
            <a:pPr marL="457200" lvl="0" indent="-317500" algn="l" rtl="0">
              <a:lnSpc>
                <a:spcPct val="90000"/>
              </a:lnSpc>
              <a:spcBef>
                <a:spcPts val="0"/>
              </a:spcBef>
              <a:spcAft>
                <a:spcPts val="0"/>
              </a:spcAft>
              <a:buClr>
                <a:schemeClr val="dk1"/>
              </a:buClr>
              <a:buSzPts val="1400"/>
              <a:buChar char="●"/>
            </a:pPr>
            <a:r>
              <a:rPr lang="en">
                <a:solidFill>
                  <a:schemeClr val="dk1"/>
                </a:solidFill>
              </a:rPr>
              <a:t>Patient not suitable for MV surgery/ percutaneous MV reconstruction as judged by Heart Team</a:t>
            </a:r>
            <a:endParaRPr/>
          </a:p>
        </p:txBody>
      </p:sp>
      <p:sp>
        <p:nvSpPr>
          <p:cNvPr id="232" name="Google Shape;232;p2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lnSpcReduction="10000"/>
          </a:bodyPr>
          <a:lstStyle/>
          <a:p>
            <a:pPr marL="457200" lvl="0" indent="-317500" algn="l" rtl="0">
              <a:lnSpc>
                <a:spcPct val="90000"/>
              </a:lnSpc>
              <a:spcBef>
                <a:spcPts val="0"/>
              </a:spcBef>
              <a:spcAft>
                <a:spcPts val="0"/>
              </a:spcAft>
              <a:buClr>
                <a:schemeClr val="dk1"/>
              </a:buClr>
              <a:buSzPts val="1400"/>
              <a:buChar char="●"/>
            </a:pPr>
            <a:r>
              <a:rPr lang="en">
                <a:solidFill>
                  <a:schemeClr val="dk1"/>
                </a:solidFill>
              </a:rPr>
              <a:t>Key information from patients (e.g. NYHA, MR grade) not available</a:t>
            </a:r>
            <a:endParaRPr>
              <a:solidFill>
                <a:schemeClr val="dk1"/>
              </a:solidFill>
            </a:endParaRPr>
          </a:p>
          <a:p>
            <a:pPr marL="457200" lvl="0" indent="0" algn="l" rtl="0">
              <a:lnSpc>
                <a:spcPct val="90000"/>
              </a:lnSpc>
              <a:spcBef>
                <a:spcPts val="0"/>
              </a:spcBef>
              <a:spcAft>
                <a:spcPts val="0"/>
              </a:spcAft>
              <a:buNone/>
            </a:pPr>
            <a:endParaRPr>
              <a:solidFill>
                <a:schemeClr val="dk1"/>
              </a:solidFill>
            </a:endParaRPr>
          </a:p>
          <a:p>
            <a:pPr marL="457200" lvl="0" indent="-317500" algn="l" rtl="0">
              <a:lnSpc>
                <a:spcPct val="90000"/>
              </a:lnSpc>
              <a:spcBef>
                <a:spcPts val="0"/>
              </a:spcBef>
              <a:spcAft>
                <a:spcPts val="0"/>
              </a:spcAft>
              <a:buClr>
                <a:schemeClr val="dk1"/>
              </a:buClr>
              <a:buSzPts val="1400"/>
              <a:buChar char="●"/>
            </a:pPr>
            <a:r>
              <a:rPr lang="en">
                <a:solidFill>
                  <a:schemeClr val="dk1"/>
                </a:solidFill>
              </a:rPr>
              <a:t>Pregnant or breastfeeding women</a:t>
            </a:r>
            <a:endParaRPr>
              <a:solidFill>
                <a:schemeClr val="dk1"/>
              </a:solidFill>
            </a:endParaRPr>
          </a:p>
          <a:p>
            <a:pPr marL="457200" lvl="0" indent="0" algn="l" rtl="0">
              <a:lnSpc>
                <a:spcPct val="90000"/>
              </a:lnSpc>
              <a:spcBef>
                <a:spcPts val="0"/>
              </a:spcBef>
              <a:spcAft>
                <a:spcPts val="0"/>
              </a:spcAft>
              <a:buNone/>
            </a:pPr>
            <a:endParaRPr>
              <a:solidFill>
                <a:schemeClr val="dk1"/>
              </a:solidFill>
            </a:endParaRPr>
          </a:p>
          <a:p>
            <a:pPr marL="457200" lvl="0" indent="-317500" algn="l" rtl="0">
              <a:lnSpc>
                <a:spcPct val="90000"/>
              </a:lnSpc>
              <a:spcBef>
                <a:spcPts val="0"/>
              </a:spcBef>
              <a:spcAft>
                <a:spcPts val="0"/>
              </a:spcAft>
              <a:buClr>
                <a:schemeClr val="dk1"/>
              </a:buClr>
              <a:buSzPts val="1400"/>
              <a:buChar char="●"/>
            </a:pPr>
            <a:r>
              <a:rPr lang="en">
                <a:solidFill>
                  <a:schemeClr val="dk1"/>
                </a:solidFill>
              </a:rPr>
              <a:t>Participation in another clinical trial</a:t>
            </a:r>
            <a:endParaRPr>
              <a:solidFill>
                <a:schemeClr val="dk1"/>
              </a:solidFill>
            </a:endParaRPr>
          </a:p>
          <a:p>
            <a:pPr marL="457200" lvl="0" indent="0" algn="l" rtl="0">
              <a:lnSpc>
                <a:spcPct val="90000"/>
              </a:lnSpc>
              <a:spcBef>
                <a:spcPts val="0"/>
              </a:spcBef>
              <a:spcAft>
                <a:spcPts val="0"/>
              </a:spcAft>
              <a:buNone/>
            </a:pPr>
            <a:endParaRPr>
              <a:solidFill>
                <a:schemeClr val="dk1"/>
              </a:solidFill>
            </a:endParaRPr>
          </a:p>
          <a:p>
            <a:pPr marL="457200" lvl="0" indent="-317500" algn="l" rtl="0">
              <a:lnSpc>
                <a:spcPct val="90000"/>
              </a:lnSpc>
              <a:spcBef>
                <a:spcPts val="0"/>
              </a:spcBef>
              <a:spcAft>
                <a:spcPts val="0"/>
              </a:spcAft>
              <a:buClr>
                <a:schemeClr val="dk1"/>
              </a:buClr>
              <a:buSzPts val="1400"/>
              <a:buChar char="●"/>
            </a:pPr>
            <a:r>
              <a:rPr lang="en">
                <a:solidFill>
                  <a:schemeClr val="dk1"/>
                </a:solidFill>
              </a:rPr>
              <a:t>Known allergy or intolerance against the studied device</a:t>
            </a:r>
            <a:endParaRPr>
              <a:solidFill>
                <a:schemeClr val="dk1"/>
              </a:solidFill>
            </a:endParaRPr>
          </a:p>
          <a:p>
            <a:pPr marL="457200" lvl="0" indent="0" algn="l" rtl="0">
              <a:lnSpc>
                <a:spcPct val="90000"/>
              </a:lnSpc>
              <a:spcBef>
                <a:spcPts val="0"/>
              </a:spcBef>
              <a:spcAft>
                <a:spcPts val="0"/>
              </a:spcAft>
              <a:buNone/>
            </a:pPr>
            <a:endParaRPr>
              <a:solidFill>
                <a:schemeClr val="dk1"/>
              </a:solidFill>
            </a:endParaRPr>
          </a:p>
          <a:p>
            <a:pPr marL="457200" lvl="0" indent="-317500" algn="l" rtl="0">
              <a:lnSpc>
                <a:spcPct val="90000"/>
              </a:lnSpc>
              <a:spcBef>
                <a:spcPts val="0"/>
              </a:spcBef>
              <a:spcAft>
                <a:spcPts val="0"/>
              </a:spcAft>
              <a:buClr>
                <a:schemeClr val="dk1"/>
              </a:buClr>
              <a:buSzPts val="1400"/>
              <a:buChar char="●"/>
            </a:pPr>
            <a:r>
              <a:rPr lang="en">
                <a:solidFill>
                  <a:schemeClr val="dk1"/>
                </a:solidFill>
              </a:rPr>
              <a:t>Subject in dependent relationship to investigator or Abbott</a:t>
            </a:r>
            <a:endParaRPr>
              <a:solidFill>
                <a:schemeClr val="dk1"/>
              </a:solidFill>
            </a:endParaRPr>
          </a:p>
          <a:p>
            <a:pPr marL="457200" lvl="0" indent="0" algn="l" rtl="0">
              <a:lnSpc>
                <a:spcPct val="90000"/>
              </a:lnSpc>
              <a:spcBef>
                <a:spcPts val="0"/>
              </a:spcBef>
              <a:spcAft>
                <a:spcPts val="0"/>
              </a:spcAft>
              <a:buNone/>
            </a:pPr>
            <a:endParaRPr>
              <a:solidFill>
                <a:schemeClr val="dk1"/>
              </a:solidFill>
            </a:endParaRPr>
          </a:p>
          <a:p>
            <a:pPr marL="457200" lvl="0" indent="-317500" algn="l" rtl="0">
              <a:lnSpc>
                <a:spcPct val="90000"/>
              </a:lnSpc>
              <a:spcBef>
                <a:spcPts val="0"/>
              </a:spcBef>
              <a:spcAft>
                <a:spcPts val="0"/>
              </a:spcAft>
              <a:buClr>
                <a:schemeClr val="dk1"/>
              </a:buClr>
              <a:buSzPts val="1400"/>
              <a:buChar char="●"/>
            </a:pPr>
            <a:r>
              <a:rPr lang="en">
                <a:solidFill>
                  <a:schemeClr val="dk1"/>
                </a:solidFill>
              </a:rPr>
              <a:t>Disease with a life expectancy &lt; 12 months</a:t>
            </a:r>
            <a:endParaRPr>
              <a:solidFill>
                <a:schemeClr val="dk1"/>
              </a:solidFill>
            </a:endParaRPr>
          </a:p>
          <a:p>
            <a:pPr marL="457200" lvl="0" indent="0" algn="l" rtl="0">
              <a:lnSpc>
                <a:spcPct val="90000"/>
              </a:lnSpc>
              <a:spcBef>
                <a:spcPts val="0"/>
              </a:spcBef>
              <a:spcAft>
                <a:spcPts val="0"/>
              </a:spcAft>
              <a:buNone/>
            </a:pPr>
            <a:endParaRPr>
              <a:solidFill>
                <a:schemeClr val="dk1"/>
              </a:solidFill>
            </a:endParaRPr>
          </a:p>
          <a:p>
            <a:pPr marL="457200" lvl="0" indent="-317500" algn="l" rtl="0">
              <a:lnSpc>
                <a:spcPct val="90000"/>
              </a:lnSpc>
              <a:spcBef>
                <a:spcPts val="0"/>
              </a:spcBef>
              <a:spcAft>
                <a:spcPts val="0"/>
              </a:spcAft>
              <a:buClr>
                <a:schemeClr val="dk1"/>
              </a:buClr>
              <a:buSzPts val="1400"/>
              <a:buChar char="●"/>
            </a:pPr>
            <a:r>
              <a:rPr lang="en">
                <a:solidFill>
                  <a:schemeClr val="dk1"/>
                </a:solidFill>
              </a:rPr>
              <a:t>Persons held in an institution by legal or official order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Randomization</a:t>
            </a:r>
            <a:endParaRPr/>
          </a:p>
        </p:txBody>
      </p:sp>
      <p:sp>
        <p:nvSpPr>
          <p:cNvPr id="238" name="Google Shape;238;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30200" algn="l" rtl="0">
              <a:lnSpc>
                <a:spcPct val="90000"/>
              </a:lnSpc>
              <a:spcBef>
                <a:spcPts val="0"/>
              </a:spcBef>
              <a:spcAft>
                <a:spcPts val="0"/>
              </a:spcAft>
              <a:buClr>
                <a:schemeClr val="dk1"/>
              </a:buClr>
              <a:buSzPts val="1600"/>
              <a:buChar char="●"/>
            </a:pPr>
            <a:r>
              <a:rPr lang="en" sz="1600">
                <a:solidFill>
                  <a:schemeClr val="dk1"/>
                </a:solidFill>
              </a:rPr>
              <a:t>Randomized in 1:1 ratio either to TEER (intervention group) or mitral valve repair/replacement group (surgery group)</a:t>
            </a:r>
            <a:endParaRPr sz="1600">
              <a:solidFill>
                <a:schemeClr val="dk1"/>
              </a:solidFill>
            </a:endParaRPr>
          </a:p>
          <a:p>
            <a:pPr marL="457200" lvl="0" indent="0" algn="l" rtl="0">
              <a:lnSpc>
                <a:spcPct val="90000"/>
              </a:lnSpc>
              <a:spcBef>
                <a:spcPts val="0"/>
              </a:spcBef>
              <a:spcAft>
                <a:spcPts val="0"/>
              </a:spcAft>
              <a:buNone/>
            </a:pPr>
            <a:endParaRPr sz="1600">
              <a:solidFill>
                <a:schemeClr val="dk1"/>
              </a:solidFill>
            </a:endParaRPr>
          </a:p>
          <a:p>
            <a:pPr marL="457200" lvl="0" indent="-330200" algn="l" rtl="0">
              <a:lnSpc>
                <a:spcPct val="90000"/>
              </a:lnSpc>
              <a:spcBef>
                <a:spcPts val="0"/>
              </a:spcBef>
              <a:spcAft>
                <a:spcPts val="0"/>
              </a:spcAft>
              <a:buClr>
                <a:schemeClr val="dk1"/>
              </a:buClr>
              <a:buSzPts val="1600"/>
              <a:buChar char="●"/>
            </a:pPr>
            <a:r>
              <a:rPr lang="en" sz="1600">
                <a:solidFill>
                  <a:schemeClr val="dk1"/>
                </a:solidFill>
              </a:rPr>
              <a:t>Transcatheter procedures used the MitraClip</a:t>
            </a:r>
            <a:endParaRPr sz="1600">
              <a:solidFill>
                <a:schemeClr val="dk1"/>
              </a:solidFill>
            </a:endParaRPr>
          </a:p>
          <a:p>
            <a:pPr marL="457200" lvl="0" indent="0" algn="l" rtl="0">
              <a:lnSpc>
                <a:spcPct val="90000"/>
              </a:lnSpc>
              <a:spcBef>
                <a:spcPts val="0"/>
              </a:spcBef>
              <a:spcAft>
                <a:spcPts val="0"/>
              </a:spcAft>
              <a:buNone/>
            </a:pPr>
            <a:endParaRPr sz="1600">
              <a:solidFill>
                <a:schemeClr val="dk1"/>
              </a:solidFill>
            </a:endParaRPr>
          </a:p>
          <a:p>
            <a:pPr marL="457200" lvl="0" indent="-342900" algn="l" rtl="0">
              <a:lnSpc>
                <a:spcPct val="100000"/>
              </a:lnSpc>
              <a:spcBef>
                <a:spcPts val="0"/>
              </a:spcBef>
              <a:spcAft>
                <a:spcPts val="0"/>
              </a:spcAft>
              <a:buClr>
                <a:schemeClr val="dk1"/>
              </a:buClr>
              <a:buSzPts val="1800"/>
              <a:buChar char="●"/>
            </a:pPr>
            <a:r>
              <a:rPr lang="en" sz="1600">
                <a:solidFill>
                  <a:schemeClr val="dk1"/>
                </a:solidFill>
              </a:rPr>
              <a:t>MV surgery – access and technique including surgical ablation, TV surgery were left to  the surgeons discretion</a:t>
            </a:r>
            <a:r>
              <a:rPr lang="en" sz="2400">
                <a:solidFill>
                  <a:schemeClr val="dk1"/>
                </a:solidFill>
              </a:rPr>
              <a:t> </a:t>
            </a:r>
            <a:endParaRPr sz="2400">
              <a:solidFill>
                <a:schemeClr val="dk1"/>
              </a:solidFill>
            </a:endParaRPr>
          </a:p>
          <a:p>
            <a:pPr marL="0" lvl="0" indent="0" algn="l" rtl="0">
              <a:lnSpc>
                <a:spcPct val="115000"/>
              </a:lnSpc>
              <a:spcBef>
                <a:spcPts val="1600"/>
              </a:spcBef>
              <a:spcAft>
                <a:spcPts val="1200"/>
              </a:spcAft>
              <a:buSzPts val="18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9" title="Screen Shot 2025-07-26 at 11.20.14 AM.png"/>
          <p:cNvPicPr preferRelativeResize="0"/>
          <p:nvPr/>
        </p:nvPicPr>
        <p:blipFill rotWithShape="1">
          <a:blip r:embed="rId3">
            <a:alphaModFix/>
          </a:blip>
          <a:srcRect l="9520" t="2136" r="10676" b="5774"/>
          <a:stretch/>
        </p:blipFill>
        <p:spPr>
          <a:xfrm>
            <a:off x="501062" y="248475"/>
            <a:ext cx="8141874" cy="47799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11111"/>
              <a:buNone/>
            </a:pPr>
            <a:r>
              <a:rPr lang="en"/>
              <a:t>Types of Mitral Regurgitation</a:t>
            </a:r>
            <a:endParaRPr/>
          </a:p>
        </p:txBody>
      </p:sp>
      <p:sp>
        <p:nvSpPr>
          <p:cNvPr id="67" name="Google Shape;67;p3"/>
          <p:cNvSpPr txBox="1">
            <a:spLocks noGrp="1"/>
          </p:cNvSpPr>
          <p:nvPr>
            <p:ph type="body" idx="1"/>
          </p:nvPr>
        </p:nvSpPr>
        <p:spPr>
          <a:xfrm>
            <a:off x="311700" y="1389600"/>
            <a:ext cx="2808000" cy="34389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0"/>
              </a:spcAft>
              <a:buSzPct val="52631"/>
              <a:buNone/>
            </a:pPr>
            <a:r>
              <a:rPr lang="en" sz="4800">
                <a:solidFill>
                  <a:schemeClr val="dk1"/>
                </a:solidFill>
              </a:rPr>
              <a:t>Primary: AKA degenerative or organic involving leaflets, chordae, or papillary muscles causing leaflets to close insufficiency during systole</a:t>
            </a:r>
            <a:endParaRPr sz="4800">
              <a:solidFill>
                <a:schemeClr val="dk1"/>
              </a:solidFill>
            </a:endParaRPr>
          </a:p>
          <a:p>
            <a:pPr marL="457200" lvl="0" indent="-292140" algn="l" rtl="0">
              <a:lnSpc>
                <a:spcPct val="115000"/>
              </a:lnSpc>
              <a:spcBef>
                <a:spcPts val="1200"/>
              </a:spcBef>
              <a:spcAft>
                <a:spcPts val="0"/>
              </a:spcAft>
              <a:buClr>
                <a:schemeClr val="dk1"/>
              </a:buClr>
              <a:buSzPct val="100000"/>
              <a:buChar char="●"/>
            </a:pPr>
            <a:r>
              <a:rPr lang="en" sz="4800">
                <a:solidFill>
                  <a:schemeClr val="dk1"/>
                </a:solidFill>
              </a:rPr>
              <a:t>Common causes: papillary muscle ruptures, MVP or leaflet perforation  </a:t>
            </a:r>
            <a:endParaRPr sz="4800">
              <a:solidFill>
                <a:schemeClr val="dk1"/>
              </a:solidFill>
            </a:endParaRPr>
          </a:p>
          <a:p>
            <a:pPr marL="0" lvl="0" indent="0" algn="l" rtl="0">
              <a:lnSpc>
                <a:spcPct val="115000"/>
              </a:lnSpc>
              <a:spcBef>
                <a:spcPts val="1200"/>
              </a:spcBef>
              <a:spcAft>
                <a:spcPts val="0"/>
              </a:spcAft>
              <a:buSzPct val="52631"/>
              <a:buNone/>
            </a:pPr>
            <a:r>
              <a:rPr lang="en" sz="4800">
                <a:solidFill>
                  <a:schemeClr val="dk1"/>
                </a:solidFill>
              </a:rPr>
              <a:t>Secondary: can be due to LV wall motion abnormalities (ischemia) or LV remodeling (dilated ventricle). Structurally the valve is intact</a:t>
            </a:r>
            <a:r>
              <a:rPr lang="en" sz="4800"/>
              <a:t>.</a:t>
            </a:r>
            <a:endParaRPr sz="4800"/>
          </a:p>
          <a:p>
            <a:pPr marL="457200" lvl="0" indent="0" algn="l" rtl="0">
              <a:lnSpc>
                <a:spcPct val="115000"/>
              </a:lnSpc>
              <a:spcBef>
                <a:spcPts val="2000"/>
              </a:spcBef>
              <a:spcAft>
                <a:spcPts val="0"/>
              </a:spcAft>
              <a:buSzPct val="210526"/>
              <a:buNone/>
            </a:pPr>
            <a:endParaRPr sz="1200">
              <a:solidFill>
                <a:schemeClr val="dk1"/>
              </a:solidFill>
              <a:highlight>
                <a:srgbClr val="FFFFFF"/>
              </a:highlight>
              <a:latin typeface="Times New Roman"/>
              <a:ea typeface="Times New Roman"/>
              <a:cs typeface="Times New Roman"/>
              <a:sym typeface="Times New Roman"/>
            </a:endParaRPr>
          </a:p>
          <a:p>
            <a:pPr marL="0" lvl="0" indent="0" algn="l" rtl="0">
              <a:lnSpc>
                <a:spcPct val="115000"/>
              </a:lnSpc>
              <a:spcBef>
                <a:spcPts val="2000"/>
              </a:spcBef>
              <a:spcAft>
                <a:spcPts val="0"/>
              </a:spcAft>
              <a:buSzPct val="210526"/>
              <a:buNone/>
            </a:pPr>
            <a:endParaRPr/>
          </a:p>
          <a:p>
            <a:pPr marL="0" lvl="0" indent="457200" algn="l" rtl="0">
              <a:lnSpc>
                <a:spcPct val="115000"/>
              </a:lnSpc>
              <a:spcBef>
                <a:spcPts val="1200"/>
              </a:spcBef>
              <a:spcAft>
                <a:spcPts val="0"/>
              </a:spcAft>
              <a:buSzPct val="210526"/>
              <a:buNone/>
            </a:pPr>
            <a:endParaRPr sz="1200">
              <a:solidFill>
                <a:schemeClr val="dk1"/>
              </a:solidFill>
              <a:highlight>
                <a:srgbClr val="FFFFFF"/>
              </a:highlight>
              <a:latin typeface="Times New Roman"/>
              <a:ea typeface="Times New Roman"/>
              <a:cs typeface="Times New Roman"/>
              <a:sym typeface="Times New Roman"/>
            </a:endParaRPr>
          </a:p>
          <a:p>
            <a:pPr marL="0" lvl="0" indent="457200" algn="l" rtl="0">
              <a:lnSpc>
                <a:spcPct val="115000"/>
              </a:lnSpc>
              <a:spcBef>
                <a:spcPts val="1200"/>
              </a:spcBef>
              <a:spcAft>
                <a:spcPts val="1200"/>
              </a:spcAft>
              <a:buSzPct val="210526"/>
              <a:buNone/>
            </a:pPr>
            <a:endParaRPr sz="1200">
              <a:solidFill>
                <a:schemeClr val="dk1"/>
              </a:solidFill>
              <a:highlight>
                <a:srgbClr val="FFFFFF"/>
              </a:highlight>
              <a:latin typeface="Times New Roman"/>
              <a:ea typeface="Times New Roman"/>
              <a:cs typeface="Times New Roman"/>
              <a:sym typeface="Times New Roman"/>
            </a:endParaRPr>
          </a:p>
        </p:txBody>
      </p:sp>
      <p:pic>
        <p:nvPicPr>
          <p:cNvPr id="68" name="Google Shape;68;p3"/>
          <p:cNvPicPr preferRelativeResize="0"/>
          <p:nvPr/>
        </p:nvPicPr>
        <p:blipFill rotWithShape="1">
          <a:blip r:embed="rId3">
            <a:alphaModFix/>
          </a:blip>
          <a:srcRect/>
          <a:stretch/>
        </p:blipFill>
        <p:spPr>
          <a:xfrm>
            <a:off x="6653387" y="180131"/>
            <a:ext cx="2345813" cy="2514155"/>
          </a:xfrm>
          <a:prstGeom prst="rect">
            <a:avLst/>
          </a:prstGeom>
          <a:noFill/>
          <a:ln>
            <a:noFill/>
          </a:ln>
        </p:spPr>
      </p:pic>
      <p:pic>
        <p:nvPicPr>
          <p:cNvPr id="69" name="Google Shape;69;p3"/>
          <p:cNvPicPr preferRelativeResize="0"/>
          <p:nvPr/>
        </p:nvPicPr>
        <p:blipFill rotWithShape="1">
          <a:blip r:embed="rId4">
            <a:alphaModFix/>
          </a:blip>
          <a:srcRect/>
          <a:stretch/>
        </p:blipFill>
        <p:spPr>
          <a:xfrm>
            <a:off x="3119700" y="180137"/>
            <a:ext cx="3545622" cy="2566515"/>
          </a:xfrm>
          <a:prstGeom prst="rect">
            <a:avLst/>
          </a:prstGeom>
          <a:noFill/>
          <a:ln>
            <a:noFill/>
          </a:ln>
        </p:spPr>
      </p:pic>
      <p:pic>
        <p:nvPicPr>
          <p:cNvPr id="70" name="Google Shape;70;p3"/>
          <p:cNvPicPr preferRelativeResize="0"/>
          <p:nvPr/>
        </p:nvPicPr>
        <p:blipFill>
          <a:blip r:embed="rId5">
            <a:alphaModFix/>
          </a:blip>
          <a:stretch>
            <a:fillRect/>
          </a:stretch>
        </p:blipFill>
        <p:spPr>
          <a:xfrm>
            <a:off x="4678675" y="2836052"/>
            <a:ext cx="2991303" cy="209204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Periprocedural</a:t>
            </a:r>
            <a:endParaRPr/>
          </a:p>
        </p:txBody>
      </p:sp>
      <p:sp>
        <p:nvSpPr>
          <p:cNvPr id="249" name="Google Shape;249;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Evaluation at baseline, hospital discharge, 1 month and 12 months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TEE done before procedure</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TTE before procedure, before discharge and 12 months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Echo images reviewed at a core lab</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Endpoints</a:t>
            </a:r>
            <a:endParaRPr/>
          </a:p>
        </p:txBody>
      </p:sp>
      <p:sp>
        <p:nvSpPr>
          <p:cNvPr id="255" name="Google Shape;255;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23850" algn="l" rtl="0">
              <a:lnSpc>
                <a:spcPct val="115000"/>
              </a:lnSpc>
              <a:spcBef>
                <a:spcPts val="0"/>
              </a:spcBef>
              <a:spcAft>
                <a:spcPts val="0"/>
              </a:spcAft>
              <a:buClr>
                <a:schemeClr val="dk1"/>
              </a:buClr>
              <a:buSzPts val="1500"/>
              <a:buChar char="●"/>
            </a:pPr>
            <a:r>
              <a:rPr lang="en" sz="1500">
                <a:solidFill>
                  <a:schemeClr val="dk1"/>
                </a:solidFill>
              </a:rPr>
              <a:t>Primary efficacy endpoint was composite of death from any cause, hospitalization for heart failure, mitral-valve reintervention, implantation of an assist device in the left ventricle, or stroke within 1 year after the procedure.</a:t>
            </a:r>
            <a:endParaRPr sz="1500">
              <a:solidFill>
                <a:schemeClr val="dk1"/>
              </a:solidFill>
            </a:endParaRPr>
          </a:p>
          <a:p>
            <a:pPr marL="457200" lvl="0" indent="0" algn="l" rtl="0">
              <a:lnSpc>
                <a:spcPct val="115000"/>
              </a:lnSpc>
              <a:spcBef>
                <a:spcPts val="0"/>
              </a:spcBef>
              <a:spcAft>
                <a:spcPts val="0"/>
              </a:spcAft>
              <a:buNone/>
            </a:pPr>
            <a:endParaRPr sz="1500">
              <a:solidFill>
                <a:schemeClr val="dk1"/>
              </a:solidFill>
            </a:endParaRPr>
          </a:p>
          <a:p>
            <a:pPr marL="457200" lvl="0" indent="-323850" algn="l" rtl="0">
              <a:lnSpc>
                <a:spcPct val="90000"/>
              </a:lnSpc>
              <a:spcBef>
                <a:spcPts val="0"/>
              </a:spcBef>
              <a:spcAft>
                <a:spcPts val="0"/>
              </a:spcAft>
              <a:buClr>
                <a:schemeClr val="dk1"/>
              </a:buClr>
              <a:buSzPts val="1500"/>
              <a:buChar char="●"/>
            </a:pPr>
            <a:r>
              <a:rPr lang="en" sz="1500">
                <a:solidFill>
                  <a:schemeClr val="dk1"/>
                </a:solidFill>
              </a:rPr>
              <a:t>Secondary endpoints:</a:t>
            </a:r>
            <a:endParaRPr sz="1500">
              <a:solidFill>
                <a:schemeClr val="dk1"/>
              </a:solidFill>
            </a:endParaRPr>
          </a:p>
          <a:p>
            <a:pPr marL="914400" lvl="1" indent="-323850" algn="l" rtl="0">
              <a:lnSpc>
                <a:spcPct val="90000"/>
              </a:lnSpc>
              <a:spcBef>
                <a:spcPts val="0"/>
              </a:spcBef>
              <a:spcAft>
                <a:spcPts val="0"/>
              </a:spcAft>
              <a:buClr>
                <a:schemeClr val="dk1"/>
              </a:buClr>
              <a:buSzPts val="1500"/>
              <a:buChar char="○"/>
            </a:pPr>
            <a:r>
              <a:rPr lang="en" sz="1500">
                <a:solidFill>
                  <a:schemeClr val="dk1"/>
                </a:solidFill>
              </a:rPr>
              <a:t>Recurrence of grade 3 or 4 mitral regurgitation based on the following criteria as judged by the core lab:</a:t>
            </a:r>
            <a:endParaRPr sz="1500">
              <a:solidFill>
                <a:schemeClr val="dk1"/>
              </a:solidFill>
            </a:endParaRPr>
          </a:p>
          <a:p>
            <a:pPr marL="1371600" lvl="2" indent="-323850" algn="l" rtl="0">
              <a:lnSpc>
                <a:spcPct val="90000"/>
              </a:lnSpc>
              <a:spcBef>
                <a:spcPts val="0"/>
              </a:spcBef>
              <a:spcAft>
                <a:spcPts val="0"/>
              </a:spcAft>
              <a:buClr>
                <a:schemeClr val="dk1"/>
              </a:buClr>
              <a:buSzPts val="1500"/>
              <a:buChar char="■"/>
            </a:pPr>
            <a:r>
              <a:rPr lang="en" sz="1500">
                <a:solidFill>
                  <a:schemeClr val="dk1"/>
                </a:solidFill>
              </a:rPr>
              <a:t>EROA</a:t>
            </a:r>
            <a:endParaRPr sz="1500">
              <a:solidFill>
                <a:schemeClr val="dk1"/>
              </a:solidFill>
            </a:endParaRPr>
          </a:p>
          <a:p>
            <a:pPr marL="1371600" lvl="2" indent="-323850" algn="l" rtl="0">
              <a:lnSpc>
                <a:spcPct val="90000"/>
              </a:lnSpc>
              <a:spcBef>
                <a:spcPts val="0"/>
              </a:spcBef>
              <a:spcAft>
                <a:spcPts val="0"/>
              </a:spcAft>
              <a:buClr>
                <a:schemeClr val="dk1"/>
              </a:buClr>
              <a:buSzPts val="1500"/>
              <a:buChar char="■"/>
            </a:pPr>
            <a:r>
              <a:rPr lang="en" sz="1500">
                <a:solidFill>
                  <a:schemeClr val="dk1"/>
                </a:solidFill>
              </a:rPr>
              <a:t>Vena contracta (mean of 2CV and 3CV)</a:t>
            </a:r>
            <a:endParaRPr sz="1500">
              <a:solidFill>
                <a:schemeClr val="dk1"/>
              </a:solidFill>
            </a:endParaRPr>
          </a:p>
          <a:p>
            <a:pPr marL="1371600" lvl="2" indent="-323850" algn="l" rtl="0">
              <a:lnSpc>
                <a:spcPct val="90000"/>
              </a:lnSpc>
              <a:spcBef>
                <a:spcPts val="0"/>
              </a:spcBef>
              <a:spcAft>
                <a:spcPts val="0"/>
              </a:spcAft>
              <a:buClr>
                <a:schemeClr val="dk1"/>
              </a:buClr>
              <a:buSzPts val="1500"/>
              <a:buChar char="■"/>
            </a:pPr>
            <a:r>
              <a:rPr lang="en" sz="1500">
                <a:solidFill>
                  <a:schemeClr val="dk1"/>
                </a:solidFill>
              </a:rPr>
              <a:t>3D vena contracta area</a:t>
            </a:r>
            <a:endParaRPr sz="1500">
              <a:solidFill>
                <a:schemeClr val="dk1"/>
              </a:solidFill>
            </a:endParaRPr>
          </a:p>
          <a:p>
            <a:pPr marL="1371600" lvl="2" indent="-323850" algn="l" rtl="0">
              <a:lnSpc>
                <a:spcPct val="90000"/>
              </a:lnSpc>
              <a:spcBef>
                <a:spcPts val="0"/>
              </a:spcBef>
              <a:spcAft>
                <a:spcPts val="0"/>
              </a:spcAft>
              <a:buClr>
                <a:schemeClr val="dk1"/>
              </a:buClr>
              <a:buSzPts val="1500"/>
              <a:buChar char="■"/>
            </a:pPr>
            <a:r>
              <a:rPr lang="en" sz="1500">
                <a:solidFill>
                  <a:schemeClr val="dk1"/>
                </a:solidFill>
              </a:rPr>
              <a:t>Regurgitant volume (RV)</a:t>
            </a:r>
            <a:endParaRPr sz="1500">
              <a:solidFill>
                <a:schemeClr val="dk1"/>
              </a:solidFill>
            </a:endParaRPr>
          </a:p>
          <a:p>
            <a:pPr marL="1371600" lvl="2" indent="-323850" algn="l" rtl="0">
              <a:lnSpc>
                <a:spcPct val="90000"/>
              </a:lnSpc>
              <a:spcBef>
                <a:spcPts val="0"/>
              </a:spcBef>
              <a:spcAft>
                <a:spcPts val="0"/>
              </a:spcAft>
              <a:buClr>
                <a:schemeClr val="dk1"/>
              </a:buClr>
              <a:buSzPts val="1500"/>
              <a:buChar char="■"/>
            </a:pPr>
            <a:r>
              <a:rPr lang="en" sz="1500">
                <a:solidFill>
                  <a:schemeClr val="dk1"/>
                </a:solidFill>
              </a:rPr>
              <a:t>Regurgitant fraction (RF)</a:t>
            </a:r>
            <a:endParaRPr sz="1500">
              <a:solidFill>
                <a:schemeClr val="dk1"/>
              </a:solidFill>
            </a:endParaRPr>
          </a:p>
          <a:p>
            <a:pPr marL="1371600" lvl="2" indent="-323850" algn="l" rtl="0">
              <a:lnSpc>
                <a:spcPct val="90000"/>
              </a:lnSpc>
              <a:spcBef>
                <a:spcPts val="0"/>
              </a:spcBef>
              <a:spcAft>
                <a:spcPts val="0"/>
              </a:spcAft>
              <a:buClr>
                <a:schemeClr val="dk1"/>
              </a:buClr>
              <a:buSzPts val="1500"/>
              <a:buChar char="■"/>
            </a:pPr>
            <a:r>
              <a:rPr lang="en" sz="1500">
                <a:solidFill>
                  <a:schemeClr val="dk1"/>
                </a:solidFill>
              </a:rPr>
              <a:t>Pulmonary vein flow</a:t>
            </a:r>
            <a:endParaRPr sz="1500">
              <a:solidFill>
                <a:schemeClr val="dk1"/>
              </a:solidFill>
            </a:endParaRPr>
          </a:p>
          <a:p>
            <a:pPr marL="914400" lvl="1" indent="-228600" algn="l" rtl="0">
              <a:lnSpc>
                <a:spcPct val="115000"/>
              </a:lnSpc>
              <a:spcBef>
                <a:spcPts val="0"/>
              </a:spcBef>
              <a:spcAft>
                <a:spcPts val="0"/>
              </a:spcAft>
              <a:buSzPts val="14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Statistics</a:t>
            </a:r>
            <a:endParaRPr/>
          </a:p>
        </p:txBody>
      </p:sp>
      <p:sp>
        <p:nvSpPr>
          <p:cNvPr id="261" name="Google Shape;261;p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27025" algn="l" rtl="0">
              <a:lnSpc>
                <a:spcPct val="115000"/>
              </a:lnSpc>
              <a:spcBef>
                <a:spcPts val="0"/>
              </a:spcBef>
              <a:spcAft>
                <a:spcPts val="0"/>
              </a:spcAft>
              <a:buClr>
                <a:schemeClr val="dk1"/>
              </a:buClr>
              <a:buSzPts val="1550"/>
              <a:buChar char="●"/>
            </a:pPr>
            <a:r>
              <a:rPr lang="en" sz="1550">
                <a:solidFill>
                  <a:schemeClr val="dk1"/>
                </a:solidFill>
              </a:rPr>
              <a:t>For the primary efficacy endpoint, they assumed an average incidence of 35%.</a:t>
            </a:r>
            <a:endParaRPr sz="1550">
              <a:solidFill>
                <a:schemeClr val="dk1"/>
              </a:solidFill>
            </a:endParaRPr>
          </a:p>
          <a:p>
            <a:pPr marL="457200" lvl="0" indent="0" algn="l" rtl="0">
              <a:lnSpc>
                <a:spcPct val="115000"/>
              </a:lnSpc>
              <a:spcBef>
                <a:spcPts val="0"/>
              </a:spcBef>
              <a:spcAft>
                <a:spcPts val="0"/>
              </a:spcAft>
              <a:buNone/>
            </a:pPr>
            <a:endParaRPr sz="1550">
              <a:solidFill>
                <a:schemeClr val="dk1"/>
              </a:solidFill>
            </a:endParaRPr>
          </a:p>
          <a:p>
            <a:pPr marL="457200" lvl="0" indent="-327025" algn="l" rtl="0">
              <a:lnSpc>
                <a:spcPct val="115000"/>
              </a:lnSpc>
              <a:spcBef>
                <a:spcPts val="0"/>
              </a:spcBef>
              <a:spcAft>
                <a:spcPts val="0"/>
              </a:spcAft>
              <a:buClr>
                <a:schemeClr val="dk1"/>
              </a:buClr>
              <a:buSzPts val="1550"/>
              <a:buChar char="●"/>
            </a:pPr>
            <a:r>
              <a:rPr lang="en" sz="1550">
                <a:solidFill>
                  <a:schemeClr val="dk1"/>
                </a:solidFill>
              </a:rPr>
              <a:t>Needed a total of 210 patients would provide the trial with 80% power, accounting for a 5% dropout rate and stratification according to trial site.</a:t>
            </a:r>
            <a:endParaRPr sz="1550">
              <a:solidFill>
                <a:schemeClr val="dk1"/>
              </a:solidFill>
            </a:endParaRPr>
          </a:p>
          <a:p>
            <a:pPr marL="457200" lvl="0" indent="0" algn="l" rtl="0">
              <a:lnSpc>
                <a:spcPct val="115000"/>
              </a:lnSpc>
              <a:spcBef>
                <a:spcPts val="0"/>
              </a:spcBef>
              <a:spcAft>
                <a:spcPts val="0"/>
              </a:spcAft>
              <a:buNone/>
            </a:pPr>
            <a:endParaRPr sz="1550">
              <a:solidFill>
                <a:schemeClr val="dk1"/>
              </a:solidFill>
            </a:endParaRPr>
          </a:p>
          <a:p>
            <a:pPr marL="457200" lvl="0" indent="-327025" algn="l" rtl="0">
              <a:lnSpc>
                <a:spcPct val="115000"/>
              </a:lnSpc>
              <a:spcBef>
                <a:spcPts val="0"/>
              </a:spcBef>
              <a:spcAft>
                <a:spcPts val="0"/>
              </a:spcAft>
              <a:buClr>
                <a:schemeClr val="dk1"/>
              </a:buClr>
              <a:buSzPts val="1550"/>
              <a:buChar char="●"/>
            </a:pPr>
            <a:r>
              <a:rPr lang="en" sz="1550">
                <a:solidFill>
                  <a:schemeClr val="dk1"/>
                </a:solidFill>
              </a:rPr>
              <a:t>The upper boundary of the 90% confidence interval of the estimated mean between-group difference had to be below 17.5 percentage points to meet the criterion for noninferiority. </a:t>
            </a:r>
            <a:endParaRPr sz="26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3" title="Screen Shot 2025-07-24 at 5.51.11 PM.png"/>
          <p:cNvPicPr preferRelativeResize="0"/>
          <p:nvPr/>
        </p:nvPicPr>
        <p:blipFill rotWithShape="1">
          <a:blip r:embed="rId3">
            <a:alphaModFix/>
          </a:blip>
          <a:srcRect/>
          <a:stretch/>
        </p:blipFill>
        <p:spPr>
          <a:xfrm>
            <a:off x="152400" y="152400"/>
            <a:ext cx="8516670" cy="4838699"/>
          </a:xfrm>
          <a:prstGeom prst="rect">
            <a:avLst/>
          </a:prstGeom>
          <a:noFill/>
          <a:ln>
            <a:noFill/>
          </a:ln>
        </p:spPr>
      </p:pic>
      <p:sp>
        <p:nvSpPr>
          <p:cNvPr id="267" name="Google Shape;267;p33"/>
          <p:cNvSpPr/>
          <p:nvPr/>
        </p:nvSpPr>
        <p:spPr>
          <a:xfrm>
            <a:off x="234675" y="2816075"/>
            <a:ext cx="8379250" cy="234675"/>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33"/>
          <p:cNvSpPr/>
          <p:nvPr/>
        </p:nvSpPr>
        <p:spPr>
          <a:xfrm>
            <a:off x="221125" y="4521750"/>
            <a:ext cx="8379250" cy="234675"/>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33"/>
          <p:cNvSpPr/>
          <p:nvPr/>
        </p:nvSpPr>
        <p:spPr>
          <a:xfrm>
            <a:off x="221125" y="4756425"/>
            <a:ext cx="8379250" cy="234675"/>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4" title="Screen Shot 2025-07-24 at 5.51.35 PM.png"/>
          <p:cNvPicPr preferRelativeResize="0"/>
          <p:nvPr/>
        </p:nvPicPr>
        <p:blipFill rotWithShape="1">
          <a:blip r:embed="rId3">
            <a:alphaModFix/>
          </a:blip>
          <a:srcRect/>
          <a:stretch/>
        </p:blipFill>
        <p:spPr>
          <a:xfrm>
            <a:off x="767300" y="82825"/>
            <a:ext cx="7609400" cy="4983376"/>
          </a:xfrm>
          <a:prstGeom prst="rect">
            <a:avLst/>
          </a:prstGeom>
          <a:noFill/>
          <a:ln w="19050" cap="flat" cmpd="sng">
            <a:solidFill>
              <a:schemeClr val="dk1"/>
            </a:solidFill>
            <a:prstDash val="solid"/>
            <a:round/>
            <a:headEnd type="none" w="sm" len="sm"/>
            <a:tailEnd type="none" w="sm" len="sm"/>
          </a:ln>
        </p:spPr>
      </p:pic>
      <p:sp>
        <p:nvSpPr>
          <p:cNvPr id="275" name="Google Shape;275;p34"/>
          <p:cNvSpPr/>
          <p:nvPr/>
        </p:nvSpPr>
        <p:spPr>
          <a:xfrm>
            <a:off x="842075" y="938700"/>
            <a:ext cx="7399125" cy="234675"/>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34"/>
          <p:cNvSpPr/>
          <p:nvPr/>
        </p:nvSpPr>
        <p:spPr>
          <a:xfrm>
            <a:off x="842075" y="1918800"/>
            <a:ext cx="7454350" cy="386525"/>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34"/>
          <p:cNvSpPr/>
          <p:nvPr/>
        </p:nvSpPr>
        <p:spPr>
          <a:xfrm>
            <a:off x="842075" y="2305325"/>
            <a:ext cx="7454350" cy="1394250"/>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34"/>
          <p:cNvSpPr/>
          <p:nvPr/>
        </p:nvSpPr>
        <p:spPr>
          <a:xfrm>
            <a:off x="842075" y="4141850"/>
            <a:ext cx="7399125" cy="234675"/>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5" title="Screen Shot 2025-07-24 at 5.54.10 PM.png"/>
          <p:cNvPicPr preferRelativeResize="0"/>
          <p:nvPr/>
        </p:nvPicPr>
        <p:blipFill rotWithShape="1">
          <a:blip r:embed="rId3">
            <a:alphaModFix/>
          </a:blip>
          <a:srcRect/>
          <a:stretch/>
        </p:blipFill>
        <p:spPr>
          <a:xfrm>
            <a:off x="47275" y="0"/>
            <a:ext cx="9062975" cy="2223175"/>
          </a:xfrm>
          <a:prstGeom prst="rect">
            <a:avLst/>
          </a:prstGeom>
          <a:noFill/>
          <a:ln>
            <a:noFill/>
          </a:ln>
        </p:spPr>
      </p:pic>
      <p:pic>
        <p:nvPicPr>
          <p:cNvPr id="284" name="Google Shape;284;p35" title="Screen Shot 2025-07-24 at 5.55.50 PM.png"/>
          <p:cNvPicPr preferRelativeResize="0"/>
          <p:nvPr/>
        </p:nvPicPr>
        <p:blipFill rotWithShape="1">
          <a:blip r:embed="rId4">
            <a:alphaModFix/>
          </a:blip>
          <a:srcRect/>
          <a:stretch/>
        </p:blipFill>
        <p:spPr>
          <a:xfrm>
            <a:off x="47275" y="2223175"/>
            <a:ext cx="9062974" cy="2920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6" title="Screen Shot 2025-07-26 at 11.24.59 AM.png"/>
          <p:cNvPicPr preferRelativeResize="0"/>
          <p:nvPr/>
        </p:nvPicPr>
        <p:blipFill rotWithShape="1">
          <a:blip r:embed="rId3">
            <a:alphaModFix/>
          </a:blip>
          <a:srcRect l="11066" t="2839" r="11761" b="6727"/>
          <a:stretch/>
        </p:blipFill>
        <p:spPr>
          <a:xfrm>
            <a:off x="1446325" y="75925"/>
            <a:ext cx="6251340" cy="49916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37" title="Screen Shot 2025-07-24 at 5.56.41 PM.png"/>
          <p:cNvPicPr preferRelativeResize="0"/>
          <p:nvPr/>
        </p:nvPicPr>
        <p:blipFill rotWithShape="1">
          <a:blip r:embed="rId3">
            <a:alphaModFix/>
          </a:blip>
          <a:srcRect/>
          <a:stretch/>
        </p:blipFill>
        <p:spPr>
          <a:xfrm>
            <a:off x="152400" y="724300"/>
            <a:ext cx="8839204" cy="3694882"/>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8" title="Screen Shot 2025-07-24 at 5.54.18 PM.png"/>
          <p:cNvPicPr preferRelativeResize="0"/>
          <p:nvPr/>
        </p:nvPicPr>
        <p:blipFill rotWithShape="1">
          <a:blip r:embed="rId3">
            <a:alphaModFix/>
          </a:blip>
          <a:srcRect/>
          <a:stretch/>
        </p:blipFill>
        <p:spPr>
          <a:xfrm>
            <a:off x="146685" y="55198"/>
            <a:ext cx="8850630" cy="2449301"/>
          </a:xfrm>
          <a:prstGeom prst="rect">
            <a:avLst/>
          </a:prstGeom>
          <a:noFill/>
          <a:ln w="19050" cap="flat" cmpd="sng">
            <a:solidFill>
              <a:schemeClr val="dk1"/>
            </a:solidFill>
            <a:prstDash val="solid"/>
            <a:round/>
            <a:headEnd type="none" w="sm" len="sm"/>
            <a:tailEnd type="none" w="sm" len="sm"/>
          </a:ln>
        </p:spPr>
      </p:pic>
      <p:pic>
        <p:nvPicPr>
          <p:cNvPr id="300" name="Google Shape;300;p38" title="Screen Shot 2025-07-26 at 11.40.54 AM.png"/>
          <p:cNvPicPr preferRelativeResize="0"/>
          <p:nvPr/>
        </p:nvPicPr>
        <p:blipFill rotWithShape="1">
          <a:blip r:embed="rId4">
            <a:alphaModFix/>
          </a:blip>
          <a:srcRect/>
          <a:stretch/>
        </p:blipFill>
        <p:spPr>
          <a:xfrm>
            <a:off x="146686" y="2504499"/>
            <a:ext cx="4167954" cy="2639001"/>
          </a:xfrm>
          <a:prstGeom prst="rect">
            <a:avLst/>
          </a:prstGeom>
          <a:noFill/>
          <a:ln w="19050" cap="flat" cmpd="sng">
            <a:solidFill>
              <a:schemeClr val="dk1"/>
            </a:solidFill>
            <a:prstDash val="solid"/>
            <a:round/>
            <a:headEnd type="none" w="sm" len="sm"/>
            <a:tailEnd type="none" w="sm" len="sm"/>
          </a:ln>
        </p:spPr>
      </p:pic>
      <p:pic>
        <p:nvPicPr>
          <p:cNvPr id="301" name="Google Shape;301;p38" title="Screen Shot 2025-07-26 at 11.41.01 AM.png"/>
          <p:cNvPicPr preferRelativeResize="0"/>
          <p:nvPr/>
        </p:nvPicPr>
        <p:blipFill rotWithShape="1">
          <a:blip r:embed="rId5">
            <a:alphaModFix/>
          </a:blip>
          <a:srcRect/>
          <a:stretch/>
        </p:blipFill>
        <p:spPr>
          <a:xfrm>
            <a:off x="4936466" y="2504499"/>
            <a:ext cx="4060849" cy="2583803"/>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9" title="Screen Shot 2025-07-26 at 11.42.28 AM.png"/>
          <p:cNvPicPr preferRelativeResize="0"/>
          <p:nvPr/>
        </p:nvPicPr>
        <p:blipFill rotWithShape="1">
          <a:blip r:embed="rId3">
            <a:alphaModFix/>
          </a:blip>
          <a:srcRect/>
          <a:stretch/>
        </p:blipFill>
        <p:spPr>
          <a:xfrm>
            <a:off x="718375" y="152400"/>
            <a:ext cx="7540513" cy="4838700"/>
          </a:xfrm>
          <a:prstGeom prst="rect">
            <a:avLst/>
          </a:prstGeom>
          <a:noFill/>
          <a:ln w="19050" cap="flat" cmpd="sng">
            <a:solidFill>
              <a:schemeClr val="dk1"/>
            </a:solidFill>
            <a:prstDash val="solid"/>
            <a:round/>
            <a:headEnd type="none" w="sm" len="sm"/>
            <a:tailEnd type="none" w="sm" len="sm"/>
          </a:ln>
        </p:spPr>
      </p:pic>
      <p:sp>
        <p:nvSpPr>
          <p:cNvPr id="307" name="Google Shape;307;p39"/>
          <p:cNvSpPr/>
          <p:nvPr/>
        </p:nvSpPr>
        <p:spPr>
          <a:xfrm>
            <a:off x="789075" y="1283800"/>
            <a:ext cx="7399125" cy="234675"/>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39"/>
          <p:cNvSpPr/>
          <p:nvPr/>
        </p:nvSpPr>
        <p:spPr>
          <a:xfrm>
            <a:off x="718375" y="2140225"/>
            <a:ext cx="7399125" cy="234675"/>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39"/>
          <p:cNvSpPr/>
          <p:nvPr/>
        </p:nvSpPr>
        <p:spPr>
          <a:xfrm>
            <a:off x="789075" y="3479825"/>
            <a:ext cx="7399125" cy="234675"/>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39"/>
          <p:cNvSpPr/>
          <p:nvPr/>
        </p:nvSpPr>
        <p:spPr>
          <a:xfrm>
            <a:off x="718375" y="4653725"/>
            <a:ext cx="7399125" cy="234675"/>
          </a:xfrm>
          <a:prstGeom prst="flowChartProcess">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
        <p:cNvGrpSpPr/>
        <p:nvPr/>
      </p:nvGrpSpPr>
      <p:grpSpPr>
        <a:xfrm>
          <a:off x="0" y="0"/>
          <a:ext cx="0" cy="0"/>
          <a:chOff x="0" y="0"/>
          <a:chExt cx="0" cy="0"/>
        </a:xfrm>
      </p:grpSpPr>
      <p:sp>
        <p:nvSpPr>
          <p:cNvPr id="75" name="Google Shape;75;p4"/>
          <p:cNvSpPr txBox="1">
            <a:spLocks noGrp="1"/>
          </p:cNvSpPr>
          <p:nvPr>
            <p:ph type="ctrTitle"/>
          </p:nvPr>
        </p:nvSpPr>
        <p:spPr>
          <a:xfrm>
            <a:off x="401675" y="3883875"/>
            <a:ext cx="8520600" cy="9828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a:solidFill>
                  <a:schemeClr val="lt1"/>
                </a:solidFill>
              </a:rPr>
              <a:t>EVEREST II Trial</a:t>
            </a:r>
            <a:endParaRPr>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0" title="Screen Shot 2025-07-24 at 5.56.48 PM.png"/>
          <p:cNvPicPr preferRelativeResize="0"/>
          <p:nvPr/>
        </p:nvPicPr>
        <p:blipFill rotWithShape="1">
          <a:blip r:embed="rId3">
            <a:alphaModFix/>
          </a:blip>
          <a:srcRect/>
          <a:stretch/>
        </p:blipFill>
        <p:spPr>
          <a:xfrm>
            <a:off x="152400" y="735188"/>
            <a:ext cx="8839201" cy="3673126"/>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Takeaways</a:t>
            </a:r>
            <a:endParaRPr/>
          </a:p>
        </p:txBody>
      </p:sp>
      <p:sp>
        <p:nvSpPr>
          <p:cNvPr id="321" name="Google Shape;321;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17500" algn="l" rtl="0">
              <a:lnSpc>
                <a:spcPct val="100000"/>
              </a:lnSpc>
              <a:spcBef>
                <a:spcPts val="0"/>
              </a:spcBef>
              <a:spcAft>
                <a:spcPts val="0"/>
              </a:spcAft>
              <a:buClr>
                <a:schemeClr val="dk1"/>
              </a:buClr>
              <a:buSzPts val="1400"/>
              <a:buChar char="●"/>
            </a:pPr>
            <a:r>
              <a:rPr lang="en" sz="1400">
                <a:solidFill>
                  <a:schemeClr val="dk1"/>
                </a:solidFill>
              </a:rPr>
              <a:t>Among people with HF and secondary MR who were suitable candidates for isolated mitral-valve surgery according to current practice, TEER was noninferior to surgery with respect to a primary efficacy endpoint (composite of death, hospitalization for heart failure, reintervention, implantation of an assist device, or stroke at 1 year after the procedure).</a:t>
            </a:r>
            <a:endParaRPr sz="1400">
              <a:solidFill>
                <a:schemeClr val="dk1"/>
              </a:solidFill>
            </a:endParaRPr>
          </a:p>
          <a:p>
            <a:pPr marL="457200" lvl="0" indent="0" algn="l" rtl="0">
              <a:lnSpc>
                <a:spcPct val="100000"/>
              </a:lnSpc>
              <a:spcBef>
                <a:spcPts val="0"/>
              </a:spcBef>
              <a:spcAft>
                <a:spcPts val="0"/>
              </a:spcAft>
              <a:buSzPts val="1800"/>
              <a:buNone/>
            </a:pP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Intervention group had a 60% lower relative risk of a primary safety end-point event than the surgery</a:t>
            </a:r>
            <a:endParaRPr sz="1400">
              <a:solidFill>
                <a:schemeClr val="dk1"/>
              </a:solidFill>
            </a:endParaRPr>
          </a:p>
          <a:p>
            <a:pPr marL="457200" lvl="0" indent="0" algn="l" rtl="0">
              <a:lnSpc>
                <a:spcPct val="100000"/>
              </a:lnSpc>
              <a:spcBef>
                <a:spcPts val="0"/>
              </a:spcBef>
              <a:spcAft>
                <a:spcPts val="0"/>
              </a:spcAft>
              <a:buSzPts val="1800"/>
              <a:buNone/>
            </a:pPr>
            <a:r>
              <a:rPr lang="en" sz="1400">
                <a:solidFill>
                  <a:schemeClr val="dk1"/>
                </a:solidFill>
              </a:rPr>
              <a:t>group at 30 days, and this decreased risk was sustained throughout the first year of follow-up.</a:t>
            </a:r>
            <a:endParaRPr sz="1400">
              <a:solidFill>
                <a:schemeClr val="dk1"/>
              </a:solidFill>
            </a:endParaRPr>
          </a:p>
          <a:p>
            <a:pPr marL="457200" lvl="0" indent="0" algn="l" rtl="0">
              <a:lnSpc>
                <a:spcPct val="100000"/>
              </a:lnSpc>
              <a:spcBef>
                <a:spcPts val="0"/>
              </a:spcBef>
              <a:spcAft>
                <a:spcPts val="0"/>
              </a:spcAft>
              <a:buSzPts val="1800"/>
              <a:buNone/>
            </a:pP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a:solidFill>
                  <a:schemeClr val="dk1"/>
                </a:solidFill>
              </a:rPr>
              <a:t>Both procedures were efficacious when compared at 1 year, there was total of 98.6% of patients in the surgery group had mitral regurgitation of grade 2+ or lower at 1 year of follow-up</a:t>
            </a:r>
            <a:endParaRPr sz="14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Limitations</a:t>
            </a:r>
            <a:endParaRPr/>
          </a:p>
        </p:txBody>
      </p:sp>
      <p:sp>
        <p:nvSpPr>
          <p:cNvPr id="327" name="Google Shape;327;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85000" lnSpcReduction="10000"/>
          </a:bodyPr>
          <a:lstStyle/>
          <a:p>
            <a:pPr marL="457200" lvl="0" indent="-313518" algn="l" rtl="0">
              <a:lnSpc>
                <a:spcPct val="150000"/>
              </a:lnSpc>
              <a:spcBef>
                <a:spcPts val="0"/>
              </a:spcBef>
              <a:spcAft>
                <a:spcPts val="0"/>
              </a:spcAft>
              <a:buClr>
                <a:schemeClr val="dk1"/>
              </a:buClr>
              <a:buSzPct val="101000"/>
              <a:buChar char="●"/>
            </a:pPr>
            <a:r>
              <a:rPr lang="en">
                <a:solidFill>
                  <a:schemeClr val="dk1"/>
                </a:solidFill>
              </a:rPr>
              <a:t>Enrolled patient population was relatively low risk</a:t>
            </a:r>
            <a:endParaRPr>
              <a:solidFill>
                <a:schemeClr val="dk1"/>
              </a:solidFill>
            </a:endParaRPr>
          </a:p>
          <a:p>
            <a:pPr marL="457200" lvl="0" indent="-313518" algn="l" rtl="0">
              <a:lnSpc>
                <a:spcPct val="150000"/>
              </a:lnSpc>
              <a:spcBef>
                <a:spcPts val="0"/>
              </a:spcBef>
              <a:spcAft>
                <a:spcPts val="0"/>
              </a:spcAft>
              <a:buClr>
                <a:schemeClr val="dk1"/>
              </a:buClr>
              <a:buSzPct val="101000"/>
              <a:buChar char="●"/>
            </a:pPr>
            <a:r>
              <a:rPr lang="en">
                <a:solidFill>
                  <a:schemeClr val="dk1"/>
                </a:solidFill>
              </a:rPr>
              <a:t>The participating centers were selected on the basis of their level of experience with both TEER procedures and mitral-valve surgeries, and results may not be generalizable to all centers. </a:t>
            </a:r>
            <a:endParaRPr>
              <a:solidFill>
                <a:schemeClr val="dk1"/>
              </a:solidFill>
            </a:endParaRPr>
          </a:p>
          <a:p>
            <a:pPr marL="457200" lvl="0" indent="-313518" algn="l" rtl="0">
              <a:lnSpc>
                <a:spcPct val="150000"/>
              </a:lnSpc>
              <a:spcBef>
                <a:spcPts val="0"/>
              </a:spcBef>
              <a:spcAft>
                <a:spcPts val="0"/>
              </a:spcAft>
              <a:buClr>
                <a:schemeClr val="dk1"/>
              </a:buClr>
              <a:buSzPct val="101000"/>
              <a:buChar char="●"/>
            </a:pPr>
            <a:r>
              <a:rPr lang="en">
                <a:solidFill>
                  <a:schemeClr val="dk1"/>
                </a:solidFill>
              </a:rPr>
              <a:t>Masking of the group assignments from patients and investigators was not possible. </a:t>
            </a:r>
            <a:endParaRPr>
              <a:solidFill>
                <a:schemeClr val="dk1"/>
              </a:solidFill>
            </a:endParaRPr>
          </a:p>
          <a:p>
            <a:pPr marL="457200" lvl="0" indent="-313518" algn="l" rtl="0">
              <a:lnSpc>
                <a:spcPct val="150000"/>
              </a:lnSpc>
              <a:spcBef>
                <a:spcPts val="0"/>
              </a:spcBef>
              <a:spcAft>
                <a:spcPts val="0"/>
              </a:spcAft>
              <a:buClr>
                <a:schemeClr val="dk1"/>
              </a:buClr>
              <a:buSzPct val="101000"/>
              <a:buChar char="●"/>
            </a:pPr>
            <a:r>
              <a:rPr lang="en">
                <a:solidFill>
                  <a:schemeClr val="dk1"/>
                </a:solidFill>
              </a:rPr>
              <a:t>Recruitment took 7 years and small population</a:t>
            </a:r>
            <a:endParaRPr>
              <a:solidFill>
                <a:schemeClr val="dk1"/>
              </a:solidFill>
            </a:endParaRPr>
          </a:p>
          <a:p>
            <a:pPr marL="457200" lvl="0" indent="-313517" algn="l" rtl="0">
              <a:lnSpc>
                <a:spcPct val="150000"/>
              </a:lnSpc>
              <a:spcBef>
                <a:spcPts val="0"/>
              </a:spcBef>
              <a:spcAft>
                <a:spcPts val="0"/>
              </a:spcAft>
              <a:buClr>
                <a:schemeClr val="dk1"/>
              </a:buClr>
              <a:buSzPct val="101000"/>
              <a:buChar char="●"/>
            </a:pPr>
            <a:r>
              <a:rPr lang="en">
                <a:solidFill>
                  <a:schemeClr val="dk1"/>
                </a:solidFill>
              </a:rPr>
              <a:t>Medical treatment for systolic heart failure were not administered as vigorously, about less than half of the trial population had LVEF &lt; 40%</a:t>
            </a:r>
            <a:endParaRPr>
              <a:solidFill>
                <a:schemeClr val="dk1"/>
              </a:solidFill>
            </a:endParaRPr>
          </a:p>
          <a:p>
            <a:pPr marL="457200" lvl="0" indent="-312632" algn="l" rtl="0">
              <a:lnSpc>
                <a:spcPct val="150000"/>
              </a:lnSpc>
              <a:spcBef>
                <a:spcPts val="0"/>
              </a:spcBef>
              <a:spcAft>
                <a:spcPts val="0"/>
              </a:spcAft>
              <a:buClr>
                <a:schemeClr val="dk1"/>
              </a:buClr>
              <a:buSzPct val="100000"/>
              <a:buChar char="●"/>
            </a:pPr>
            <a:r>
              <a:rPr lang="en">
                <a:solidFill>
                  <a:schemeClr val="dk1"/>
                </a:solidFill>
              </a:rPr>
              <a:t>Wide non-inferiority margin</a:t>
            </a:r>
            <a:endParaRPr>
              <a:solidFill>
                <a:schemeClr val="dk1"/>
              </a:solidFill>
            </a:endParaRPr>
          </a:p>
          <a:p>
            <a:pPr marL="457200" lvl="0" indent="-312632" algn="l" rtl="0">
              <a:lnSpc>
                <a:spcPct val="150000"/>
              </a:lnSpc>
              <a:spcBef>
                <a:spcPts val="0"/>
              </a:spcBef>
              <a:spcAft>
                <a:spcPts val="0"/>
              </a:spcAft>
              <a:buClr>
                <a:schemeClr val="dk1"/>
              </a:buClr>
              <a:buSzPct val="100000"/>
              <a:buChar char="●"/>
            </a:pPr>
            <a:r>
              <a:rPr lang="en">
                <a:solidFill>
                  <a:schemeClr val="dk1"/>
                </a:solidFill>
              </a:rPr>
              <a:t>Short follow up period of 1 year</a:t>
            </a:r>
            <a:endParaRPr>
              <a:solidFill>
                <a:schemeClr val="dk1"/>
              </a:solidFill>
            </a:endParaRPr>
          </a:p>
          <a:p>
            <a:pPr marL="0" lvl="0" indent="0" algn="l" rtl="0">
              <a:lnSpc>
                <a:spcPct val="115000"/>
              </a:lnSpc>
              <a:spcBef>
                <a:spcPts val="0"/>
              </a:spcBef>
              <a:spcAft>
                <a:spcPts val="0"/>
              </a:spcAft>
              <a:buSzPct val="101509"/>
              <a:buNone/>
            </a:pPr>
            <a:endParaRPr sz="1917"/>
          </a:p>
          <a:p>
            <a:pPr marL="0" lvl="0" indent="0" algn="l" rtl="0">
              <a:lnSpc>
                <a:spcPct val="115000"/>
              </a:lnSpc>
              <a:spcBef>
                <a:spcPts val="1200"/>
              </a:spcBef>
              <a:spcAft>
                <a:spcPts val="1200"/>
              </a:spcAft>
              <a:buSzPct val="108108"/>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371e041e7ef_0_55"/>
          <p:cNvSpPr txBox="1">
            <a:spLocks noGrp="1"/>
          </p:cNvSpPr>
          <p:nvPr>
            <p:ph type="title"/>
          </p:nvPr>
        </p:nvSpPr>
        <p:spPr>
          <a:xfrm>
            <a:off x="311700" y="140600"/>
            <a:ext cx="8520600" cy="518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MV Repair Trials</a:t>
            </a:r>
            <a:endParaRPr/>
          </a:p>
        </p:txBody>
      </p:sp>
      <p:sp>
        <p:nvSpPr>
          <p:cNvPr id="333" name="Google Shape;333;g371e041e7ef_0_55"/>
          <p:cNvSpPr txBox="1">
            <a:spLocks noGrp="1"/>
          </p:cNvSpPr>
          <p:nvPr>
            <p:ph type="body" idx="1"/>
          </p:nvPr>
        </p:nvSpPr>
        <p:spPr>
          <a:xfrm>
            <a:off x="311700" y="659125"/>
            <a:ext cx="8520600" cy="1965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200" b="1">
                <a:solidFill>
                  <a:schemeClr val="dk1"/>
                </a:solidFill>
                <a:highlight>
                  <a:srgbClr val="FFFFFF"/>
                </a:highlight>
              </a:rPr>
              <a:t>CLASP IID/IIF: </a:t>
            </a:r>
            <a:r>
              <a:rPr lang="en" sz="1200">
                <a:solidFill>
                  <a:schemeClr val="dk1"/>
                </a:solidFill>
                <a:highlight>
                  <a:srgbClr val="FFFFFF"/>
                </a:highlight>
              </a:rPr>
              <a:t>Edwards PASCAL Transcatheter Valve Repair System in patients with degenerative mitral regurgitation (DMR) who have been determined to be at prohibitive risk for mitral valve surgery by the Heart Team, and in patients with functional mitral regurgitation (FMR) on guideline directed medical therapy (GDMT).</a:t>
            </a:r>
            <a:endParaRPr sz="1200">
              <a:solidFill>
                <a:schemeClr val="dk1"/>
              </a:solidFill>
              <a:highlight>
                <a:srgbClr val="FFFFFF"/>
              </a:highlight>
            </a:endParaRPr>
          </a:p>
          <a:p>
            <a:pPr marL="0" lvl="0" indent="0" algn="l" rtl="0">
              <a:spcBef>
                <a:spcPts val="0"/>
              </a:spcBef>
              <a:spcAft>
                <a:spcPts val="0"/>
              </a:spcAft>
              <a:buNone/>
            </a:pPr>
            <a:endParaRPr sz="1200">
              <a:solidFill>
                <a:schemeClr val="dk1"/>
              </a:solidFill>
              <a:highlight>
                <a:srgbClr val="FFFFFF"/>
              </a:highlight>
            </a:endParaRPr>
          </a:p>
          <a:p>
            <a:pPr marL="0" lvl="0" indent="0" algn="l" rtl="0">
              <a:spcBef>
                <a:spcPts val="0"/>
              </a:spcBef>
              <a:spcAft>
                <a:spcPts val="0"/>
              </a:spcAft>
              <a:buNone/>
            </a:pPr>
            <a:r>
              <a:rPr lang="en" sz="1200" b="1">
                <a:solidFill>
                  <a:schemeClr val="dk1"/>
                </a:solidFill>
                <a:highlight>
                  <a:srgbClr val="FFFFFF"/>
                </a:highlight>
              </a:rPr>
              <a:t>RECHORD Trial: </a:t>
            </a:r>
            <a:r>
              <a:rPr lang="en" sz="1200">
                <a:solidFill>
                  <a:schemeClr val="dk1"/>
                </a:solidFill>
                <a:highlight>
                  <a:srgbClr val="FFFFFF"/>
                </a:highlight>
              </a:rPr>
              <a:t>Assess the safety and effectiveness of the NeoChord DS1000 System for the treatment  of patients with moderate or severe  degenerative mitral regurgitation. </a:t>
            </a:r>
            <a:endParaRPr sz="1200">
              <a:solidFill>
                <a:schemeClr val="dk1"/>
              </a:solidFill>
              <a:highlight>
                <a:srgbClr val="FFFFFF"/>
              </a:highlight>
            </a:endParaRPr>
          </a:p>
          <a:p>
            <a:pPr marL="0" lvl="0" indent="0" algn="l" rtl="0">
              <a:spcBef>
                <a:spcPts val="0"/>
              </a:spcBef>
              <a:spcAft>
                <a:spcPts val="0"/>
              </a:spcAft>
              <a:buNone/>
            </a:pPr>
            <a:endParaRPr sz="1000" b="1">
              <a:solidFill>
                <a:schemeClr val="dk1"/>
              </a:solidFill>
              <a:highlight>
                <a:srgbClr val="FFFFFF"/>
              </a:highlight>
            </a:endParaRPr>
          </a:p>
        </p:txBody>
      </p:sp>
      <p:pic>
        <p:nvPicPr>
          <p:cNvPr id="334" name="Google Shape;334;g371e041e7ef_0_55" descr="How the PASCAL repair system is implanted in the mitral valve of the heart: A step-by-step illustration of how the transcatheter PASCAL device is implanted.&#10;&#10;Content related to Edwards Lifesciences devices is intended for healthcare professionals. By viewing, you confirm you are a healthcare professional. The contents herein are intended for viewers in Europe excluding France. &#10;&#10;More product info: &#10;https://www.edwards.com/pascal-MR" title="PASCAL repair system features - Implantation of the system in the mitral valve | Animation">
            <a:hlinkClick r:id="rId3"/>
          </p:cNvPr>
          <p:cNvPicPr preferRelativeResize="0"/>
          <p:nvPr/>
        </p:nvPicPr>
        <p:blipFill>
          <a:blip r:embed="rId4">
            <a:alphaModFix/>
          </a:blip>
          <a:stretch>
            <a:fillRect/>
          </a:stretch>
        </p:blipFill>
        <p:spPr>
          <a:xfrm>
            <a:off x="534025" y="2571743"/>
            <a:ext cx="4183025" cy="2352957"/>
          </a:xfrm>
          <a:prstGeom prst="rect">
            <a:avLst/>
          </a:prstGeom>
          <a:noFill/>
          <a:ln>
            <a:noFill/>
          </a:ln>
        </p:spPr>
      </p:pic>
      <p:pic>
        <p:nvPicPr>
          <p:cNvPr id="335" name="Google Shape;335;g371e041e7ef_0_55" descr="Digital animation of beating-heart, sternal-sparing implantation of artificial chordae tendineae enabled by NeoChord's surgical device -- a minimally-invasive technology for treatment of degenerative mitral regurgitation." title="neoChord DS1000">
            <a:hlinkClick r:id="rId5"/>
          </p:cNvPr>
          <p:cNvPicPr preferRelativeResize="0"/>
          <p:nvPr/>
        </p:nvPicPr>
        <p:blipFill>
          <a:blip r:embed="rId6">
            <a:alphaModFix/>
          </a:blip>
          <a:stretch>
            <a:fillRect/>
          </a:stretch>
        </p:blipFill>
        <p:spPr>
          <a:xfrm>
            <a:off x="4996858" y="2583725"/>
            <a:ext cx="3893166" cy="2352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1000"/>
                                        <p:tgtEl>
                                          <p:spTgt spid="3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10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37206f80d5f_0_7"/>
          <p:cNvSpPr txBox="1">
            <a:spLocks noGrp="1"/>
          </p:cNvSpPr>
          <p:nvPr>
            <p:ph type="body" idx="1"/>
          </p:nvPr>
        </p:nvSpPr>
        <p:spPr>
          <a:xfrm>
            <a:off x="311700" y="140275"/>
            <a:ext cx="8520600" cy="442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1500" b="1">
                <a:solidFill>
                  <a:schemeClr val="dk1"/>
                </a:solidFill>
              </a:rPr>
              <a:t>IRIS </a:t>
            </a:r>
            <a:r>
              <a:rPr lang="en" sz="1500">
                <a:solidFill>
                  <a:schemeClr val="dk1"/>
                </a:solidFill>
                <a:highlight>
                  <a:schemeClr val="lt1"/>
                </a:highlight>
              </a:rPr>
              <a:t>trial is underway outside of the US to assess the IRIS system in approximately 50 patients, focusing on acute safety (primary endpoint: adverse events) and 30-day efficacy (secondary endpoint).</a:t>
            </a:r>
            <a:endParaRPr sz="1500">
              <a:solidFill>
                <a:schemeClr val="dk1"/>
              </a:solidFill>
              <a:highlight>
                <a:schemeClr val="lt1"/>
              </a:highlight>
            </a:endParaRPr>
          </a:p>
          <a:p>
            <a:pPr marL="0" lvl="0" indent="0" algn="l" rtl="0">
              <a:spcBef>
                <a:spcPts val="0"/>
              </a:spcBef>
              <a:spcAft>
                <a:spcPts val="0"/>
              </a:spcAft>
              <a:buClr>
                <a:schemeClr val="dk1"/>
              </a:buClr>
              <a:buSzPts val="1100"/>
              <a:buFont typeface="Arial"/>
              <a:buNone/>
            </a:pPr>
            <a:endParaRPr sz="1500">
              <a:solidFill>
                <a:schemeClr val="dk1"/>
              </a:solidFill>
              <a:highlight>
                <a:schemeClr val="lt1"/>
              </a:highlight>
            </a:endParaRPr>
          </a:p>
          <a:p>
            <a:pPr marL="0" lvl="0" indent="0" algn="l" rtl="0">
              <a:spcBef>
                <a:spcPts val="0"/>
              </a:spcBef>
              <a:spcAft>
                <a:spcPts val="0"/>
              </a:spcAft>
              <a:buClr>
                <a:schemeClr val="dk1"/>
              </a:buClr>
              <a:buSzPts val="1100"/>
              <a:buFont typeface="Arial"/>
              <a:buNone/>
            </a:pPr>
            <a:r>
              <a:rPr lang="en" sz="1500" b="1">
                <a:solidFill>
                  <a:schemeClr val="dk1"/>
                </a:solidFill>
              </a:rPr>
              <a:t>AMEND I study is a </a:t>
            </a:r>
            <a:r>
              <a:rPr lang="en" sz="1500">
                <a:solidFill>
                  <a:schemeClr val="dk1"/>
                </a:solidFill>
                <a:highlight>
                  <a:schemeClr val="lt1"/>
                </a:highlight>
              </a:rPr>
              <a:t>multicenter study assessing the safety and efficacy of the AMEND system in reducing mitral regurgitation.</a:t>
            </a:r>
            <a:endParaRPr sz="1500" b="1">
              <a:solidFill>
                <a:schemeClr val="dk1"/>
              </a:solidFill>
              <a:highlight>
                <a:schemeClr val="lt1"/>
              </a:highlight>
            </a:endParaRPr>
          </a:p>
          <a:p>
            <a:pPr marL="0" lvl="0" indent="0" algn="l" rtl="0">
              <a:spcBef>
                <a:spcPts val="0"/>
              </a:spcBef>
              <a:spcAft>
                <a:spcPts val="0"/>
              </a:spcAft>
              <a:buNone/>
            </a:pPr>
            <a:endParaRPr/>
          </a:p>
        </p:txBody>
      </p:sp>
      <p:pic>
        <p:nvPicPr>
          <p:cNvPr id="341" name="Google Shape;341;g37206f80d5f_0_7" descr="RE-EVOLUTION SUMMIT 2019 (10th Annual)&#10;April 4-5, 2019&#10;LIVESTREAM RECORDING&#10;--------------------------------&#10;&#10;SESSION II &#10;&#10;&quot;State-of-the-Art Percutaneous Techniques for Mitral Valve Repair and Replacement&quot;&#10;&#10;SPEAKER: Colin Barker, MD&#10;&#10;--------------------------------&#10;TENTH ANNUAL RE-EVOLUTION SUMMIT&#10;&quot;Minimally Invasive Cardiac Surgery (MICS): The Ultimate Hands-On Summit.&quot;&#10;&#10;Houston Methodist Research Institute • John F. Bookout Auditorium, Second Floor, 6670 Bertner Avenue, Houston, TX 77030&#10;&#10;Program Director: Mahesh Ramchandani, MD, FRCS, FACS&#10;Program Co-Directors: Niv Ad, MD; Moritz C. Wyler von Ballmoos, MD, PhD, MPH&#10;&#10;events.houstonmethodist.org/reevolution&#10;&#10;A DeBakey CV Education event&#10;&#10;FOR MORE INFORMATION&#10;DeBakey CV Education: https://www.houstonmethodist.org/education/medical/debakey-cv-education&#10;&#10;Follow Us:&#10;Facebook: https://www.facebook.com/debakeycvedu&#10;Twitter: https://twitter.com/DeBakeyCVedu&#10;Livestream: https://livestream.com/debakey" title="State-of-the-Art Percutaneous Techniques for Mitral Valve Repair and Replacement (Colin Barker, MD)">
            <a:hlinkClick r:id="rId3"/>
          </p:cNvPr>
          <p:cNvPicPr preferRelativeResize="0"/>
          <p:nvPr/>
        </p:nvPicPr>
        <p:blipFill>
          <a:blip r:embed="rId4">
            <a:alphaModFix/>
          </a:blip>
          <a:stretch>
            <a:fillRect/>
          </a:stretch>
        </p:blipFill>
        <p:spPr>
          <a:xfrm>
            <a:off x="311700" y="2159650"/>
            <a:ext cx="3450475" cy="2507500"/>
          </a:xfrm>
          <a:prstGeom prst="rect">
            <a:avLst/>
          </a:prstGeom>
          <a:noFill/>
          <a:ln>
            <a:noFill/>
          </a:ln>
        </p:spPr>
      </p:pic>
      <p:pic>
        <p:nvPicPr>
          <p:cNvPr id="342" name="Google Shape;342;g37206f80d5f_0_7" descr="Valcare AMEND Transeptal Mitral Repair annuloplasty" title="Valcare AMEND Transeptal Mitral Repair annuloplasty NF1021">
            <a:hlinkClick r:id="rId5"/>
          </p:cNvPr>
          <p:cNvPicPr preferRelativeResize="0"/>
          <p:nvPr/>
        </p:nvPicPr>
        <p:blipFill>
          <a:blip r:embed="rId6">
            <a:alphaModFix/>
          </a:blip>
          <a:stretch>
            <a:fillRect/>
          </a:stretch>
        </p:blipFill>
        <p:spPr>
          <a:xfrm>
            <a:off x="4406950" y="2211875"/>
            <a:ext cx="4190240" cy="2357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1000"/>
                                        <p:tgtEl>
                                          <p:spTgt spid="3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2"/>
                                        </p:tgtEl>
                                        <p:attrNameLst>
                                          <p:attrName>style.visibility</p:attrName>
                                        </p:attrNameLst>
                                      </p:cBhvr>
                                      <p:to>
                                        <p:strVal val="visible"/>
                                      </p:to>
                                    </p:set>
                                    <p:animEffect transition="in" filter="fade">
                                      <p:cBhvr>
                                        <p:cTn id="12" dur="10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372613ce180_0_0"/>
          <p:cNvSpPr txBox="1">
            <a:spLocks noGrp="1"/>
          </p:cNvSpPr>
          <p:nvPr>
            <p:ph type="body" idx="1"/>
          </p:nvPr>
        </p:nvSpPr>
        <p:spPr>
          <a:xfrm>
            <a:off x="311700" y="267000"/>
            <a:ext cx="8520600" cy="4302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SUMMIT Tendyne Trial: </a:t>
            </a:r>
            <a:r>
              <a:rPr lang="en">
                <a:solidFill>
                  <a:schemeClr val="dk1"/>
                </a:solidFill>
                <a:highlight>
                  <a:srgbClr val="FFFFFF"/>
                </a:highlight>
              </a:rPr>
              <a:t>Safety and effectiveness through 2-year follow-up of TMVR in high-surgical-risk patients with severe MR.</a:t>
            </a:r>
            <a:endParaRPr>
              <a:solidFill>
                <a:schemeClr val="dk1"/>
              </a:solidFill>
            </a:endParaRPr>
          </a:p>
        </p:txBody>
      </p:sp>
      <p:pic>
        <p:nvPicPr>
          <p:cNvPr id="348" name="Google Shape;348;g372613ce180_0_0" descr="https://www.Heart-Valve-Surgery.com - The Tendyne™ device is a minimally-invasive alternative to open-heart surgery that replaces the patient’s defective mitral valve without an incision to the patient’s sternum. Importantly, the patient is not required to go on the heart-lung machine during a Tendyne™ procedure.&#10;&#10;The SUMMIT Clinical Trial will help a team of medical experts evaluate the Tendyne™ device as a treatment for patients with severe mitral regurgitation who experience symptoms including shortness of breath, fatigue, chest pain or dizziness.&#10;&#10;To learn more and see if you qualify for the SUMMIT clinical trial, please visit http://www.SummitTrial.org." title="Minimally-Invasive Tendyne TMVR: How It Works?">
            <a:hlinkClick r:id="rId3"/>
          </p:cNvPr>
          <p:cNvPicPr preferRelativeResize="0"/>
          <p:nvPr/>
        </p:nvPicPr>
        <p:blipFill>
          <a:blip r:embed="rId4">
            <a:alphaModFix/>
          </a:blip>
          <a:stretch>
            <a:fillRect/>
          </a:stretch>
        </p:blipFill>
        <p:spPr>
          <a:xfrm>
            <a:off x="311700" y="1709773"/>
            <a:ext cx="4150425" cy="2334614"/>
          </a:xfrm>
          <a:prstGeom prst="rect">
            <a:avLst/>
          </a:prstGeom>
          <a:noFill/>
          <a:ln>
            <a:noFill/>
          </a:ln>
        </p:spPr>
      </p:pic>
      <p:pic>
        <p:nvPicPr>
          <p:cNvPr id="349" name="Google Shape;349;g372613ce180_0_0"/>
          <p:cNvPicPr preferRelativeResize="0"/>
          <p:nvPr/>
        </p:nvPicPr>
        <p:blipFill>
          <a:blip r:embed="rId5">
            <a:alphaModFix/>
          </a:blip>
          <a:stretch>
            <a:fillRect/>
          </a:stretch>
        </p:blipFill>
        <p:spPr>
          <a:xfrm>
            <a:off x="4665700" y="1381700"/>
            <a:ext cx="4230026" cy="2990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10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371e041e7ef_0_115"/>
          <p:cNvSpPr txBox="1"/>
          <p:nvPr/>
        </p:nvSpPr>
        <p:spPr>
          <a:xfrm>
            <a:off x="5576050" y="630000"/>
            <a:ext cx="3582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355" name="Google Shape;355;g371e041e7ef_0_115"/>
          <p:cNvPicPr preferRelativeResize="0"/>
          <p:nvPr/>
        </p:nvPicPr>
        <p:blipFill>
          <a:blip r:embed="rId3">
            <a:alphaModFix/>
          </a:blip>
          <a:stretch>
            <a:fillRect/>
          </a:stretch>
        </p:blipFill>
        <p:spPr>
          <a:xfrm>
            <a:off x="1205550" y="482450"/>
            <a:ext cx="6649789" cy="3747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About EVEREST II </a:t>
            </a:r>
            <a:endParaRPr/>
          </a:p>
        </p:txBody>
      </p:sp>
      <p:sp>
        <p:nvSpPr>
          <p:cNvPr id="81" name="Google Shape;81;p5"/>
          <p:cNvSpPr txBox="1">
            <a:spLocks noGrp="1"/>
          </p:cNvSpPr>
          <p:nvPr>
            <p:ph type="body" idx="1"/>
          </p:nvPr>
        </p:nvSpPr>
        <p:spPr>
          <a:xfrm>
            <a:off x="311700" y="1152475"/>
            <a:ext cx="4711800" cy="3416400"/>
          </a:xfrm>
          <a:prstGeom prst="rect">
            <a:avLst/>
          </a:prstGeom>
          <a:noFill/>
          <a:ln>
            <a:noFill/>
          </a:ln>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Clr>
                <a:schemeClr val="dk1"/>
              </a:buClr>
              <a:buSzPts val="1400"/>
              <a:buChar char="●"/>
            </a:pPr>
            <a:r>
              <a:rPr lang="en">
                <a:solidFill>
                  <a:schemeClr val="dk1"/>
                </a:solidFill>
              </a:rPr>
              <a:t>Evaluate the efficacy and safety of percutaneous MV repair as compared with conventional surgical repair or replacement in people with severe MR.</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Multicenter, randomized, non blinded study from Sept. 2005 to Nov. 2008 </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Randomized 279 people in 2:1 fashion to percutaneous (n= 184) vs surgical (n=95)</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US and Canada</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Sponsored by Abbott</a:t>
            </a:r>
            <a:endParaRPr>
              <a:solidFill>
                <a:schemeClr val="dk1"/>
              </a:solidFill>
            </a:endParaRPr>
          </a:p>
          <a:p>
            <a:pPr marL="0" lvl="0" indent="0" algn="l" rtl="0">
              <a:lnSpc>
                <a:spcPct val="115000"/>
              </a:lnSpc>
              <a:spcBef>
                <a:spcPts val="0"/>
              </a:spcBef>
              <a:spcAft>
                <a:spcPts val="1200"/>
              </a:spcAft>
              <a:buSzPts val="1400"/>
              <a:buNone/>
            </a:pPr>
            <a:endParaRPr/>
          </a:p>
        </p:txBody>
      </p:sp>
      <p:pic>
        <p:nvPicPr>
          <p:cNvPr id="82" name="Google Shape;82;p5" title="Screen Shot 2025-07-21 at 6.26.29 PM.png"/>
          <p:cNvPicPr preferRelativeResize="0"/>
          <p:nvPr/>
        </p:nvPicPr>
        <p:blipFill rotWithShape="1">
          <a:blip r:embed="rId3">
            <a:alphaModFix/>
          </a:blip>
          <a:srcRect/>
          <a:stretch/>
        </p:blipFill>
        <p:spPr>
          <a:xfrm>
            <a:off x="5661400" y="3016225"/>
            <a:ext cx="3328175" cy="2051475"/>
          </a:xfrm>
          <a:prstGeom prst="rect">
            <a:avLst/>
          </a:prstGeom>
          <a:noFill/>
          <a:ln>
            <a:noFill/>
          </a:ln>
        </p:spPr>
      </p:pic>
      <p:pic>
        <p:nvPicPr>
          <p:cNvPr id="83" name="Google Shape;83;p5"/>
          <p:cNvPicPr preferRelativeResize="0"/>
          <p:nvPr/>
        </p:nvPicPr>
        <p:blipFill rotWithShape="1">
          <a:blip r:embed="rId4">
            <a:alphaModFix/>
          </a:blip>
          <a:srcRect/>
          <a:stretch/>
        </p:blipFill>
        <p:spPr>
          <a:xfrm>
            <a:off x="5189924" y="273524"/>
            <a:ext cx="2565496" cy="2051475"/>
          </a:xfrm>
          <a:prstGeom prst="rect">
            <a:avLst/>
          </a:prstGeom>
          <a:noFill/>
          <a:ln>
            <a:noFill/>
          </a:ln>
        </p:spPr>
      </p:pic>
      <p:sp>
        <p:nvSpPr>
          <p:cNvPr id="84" name="Google Shape;84;p5"/>
          <p:cNvSpPr txBox="1"/>
          <p:nvPr/>
        </p:nvSpPr>
        <p:spPr>
          <a:xfrm>
            <a:off x="5513100" y="2386950"/>
            <a:ext cx="1832700" cy="36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Dr. Ottavio Alfieri, MD</a:t>
            </a:r>
            <a:endParaRPr sz="13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200"/>
                                        <p:tgtEl>
                                          <p:spTgt spid="83"/>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2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6"/>
          <p:cNvSpPr txBox="1">
            <a:spLocks noGrp="1"/>
          </p:cNvSpPr>
          <p:nvPr>
            <p:ph type="title"/>
          </p:nvPr>
        </p:nvSpPr>
        <p:spPr>
          <a:xfrm>
            <a:off x="311700" y="1451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Inclusion and Exclusion Criteria</a:t>
            </a:r>
            <a:endParaRPr/>
          </a:p>
        </p:txBody>
      </p:sp>
      <p:sp>
        <p:nvSpPr>
          <p:cNvPr id="90" name="Google Shape;90;p6"/>
          <p:cNvSpPr txBox="1">
            <a:spLocks noGrp="1"/>
          </p:cNvSpPr>
          <p:nvPr>
            <p:ph type="body" idx="1"/>
          </p:nvPr>
        </p:nvSpPr>
        <p:spPr>
          <a:xfrm>
            <a:off x="311700" y="869750"/>
            <a:ext cx="3999900" cy="4079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1200">
                <a:solidFill>
                  <a:schemeClr val="dk1"/>
                </a:solidFill>
              </a:rPr>
              <a:t>+3/+4 MR using ACC/AHA MR criteria AND </a:t>
            </a:r>
            <a:endParaRPr sz="1200">
              <a:solidFill>
                <a:schemeClr val="dk1"/>
              </a:solidFill>
            </a:endParaRPr>
          </a:p>
          <a:p>
            <a:pPr marL="0" lvl="0" indent="0" algn="l" rtl="0">
              <a:lnSpc>
                <a:spcPct val="115000"/>
              </a:lnSpc>
              <a:spcBef>
                <a:spcPts val="1200"/>
              </a:spcBef>
              <a:spcAft>
                <a:spcPts val="0"/>
              </a:spcAft>
              <a:buSzPts val="1400"/>
              <a:buNone/>
            </a:pPr>
            <a:r>
              <a:rPr lang="en" sz="1200">
                <a:solidFill>
                  <a:schemeClr val="dk1"/>
                </a:solidFill>
              </a:rPr>
              <a:t>Symptomatic with &gt; 25% LVEF and LVESD ≤ 55mm OR </a:t>
            </a:r>
            <a:endParaRPr sz="1200">
              <a:solidFill>
                <a:schemeClr val="dk1"/>
              </a:solidFill>
            </a:endParaRPr>
          </a:p>
          <a:p>
            <a:pPr marL="0" lvl="0" indent="0" algn="l" rtl="0">
              <a:lnSpc>
                <a:spcPct val="115000"/>
              </a:lnSpc>
              <a:spcBef>
                <a:spcPts val="1200"/>
              </a:spcBef>
              <a:spcAft>
                <a:spcPts val="0"/>
              </a:spcAft>
              <a:buSzPts val="1400"/>
              <a:buNone/>
            </a:pPr>
            <a:r>
              <a:rPr lang="en" sz="1200">
                <a:solidFill>
                  <a:schemeClr val="dk1"/>
                </a:solidFill>
              </a:rPr>
              <a:t>Asymptomatic with one or more of the following: LVEF 25% to 60% </a:t>
            </a:r>
            <a:endParaRPr sz="1200">
              <a:solidFill>
                <a:schemeClr val="dk1"/>
              </a:solidFill>
            </a:endParaRPr>
          </a:p>
          <a:p>
            <a:pPr marL="457200" lvl="0" indent="-304800" algn="l" rtl="0">
              <a:lnSpc>
                <a:spcPct val="115000"/>
              </a:lnSpc>
              <a:spcBef>
                <a:spcPts val="1200"/>
              </a:spcBef>
              <a:spcAft>
                <a:spcPts val="0"/>
              </a:spcAft>
              <a:buClr>
                <a:schemeClr val="dk1"/>
              </a:buClr>
              <a:buSzPts val="1200"/>
              <a:buChar char="●"/>
            </a:pPr>
            <a:r>
              <a:rPr lang="en" sz="1200">
                <a:solidFill>
                  <a:schemeClr val="dk1"/>
                </a:solidFill>
              </a:rPr>
              <a:t>LVESd 40 to  50 mm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New onset of atrial fibrillation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Pulmonary hypertension defined as (PASP) &gt;50mmHg at rest or &gt;60 mmHg with exercise.</a:t>
            </a:r>
            <a:endParaRPr sz="1200">
              <a:solidFill>
                <a:schemeClr val="dk1"/>
              </a:solidFill>
            </a:endParaRPr>
          </a:p>
          <a:p>
            <a:pPr marL="0" lvl="0" indent="0" algn="l" rtl="0">
              <a:lnSpc>
                <a:spcPct val="115000"/>
              </a:lnSpc>
              <a:spcBef>
                <a:spcPts val="1200"/>
              </a:spcBef>
              <a:spcAft>
                <a:spcPts val="0"/>
              </a:spcAft>
              <a:buSzPts val="1400"/>
              <a:buNone/>
            </a:pPr>
            <a:r>
              <a:rPr lang="en" sz="1200">
                <a:solidFill>
                  <a:schemeClr val="dk1"/>
                </a:solidFill>
              </a:rPr>
              <a:t>Candidate for MV surgery</a:t>
            </a:r>
            <a:endParaRPr sz="1200">
              <a:solidFill>
                <a:schemeClr val="dk1"/>
              </a:solidFill>
            </a:endParaRPr>
          </a:p>
          <a:p>
            <a:pPr marL="0" lvl="0" indent="0" algn="l" rtl="0">
              <a:lnSpc>
                <a:spcPct val="115000"/>
              </a:lnSpc>
              <a:spcBef>
                <a:spcPts val="1200"/>
              </a:spcBef>
              <a:spcAft>
                <a:spcPts val="1200"/>
              </a:spcAft>
              <a:buSzPts val="1400"/>
              <a:buNone/>
            </a:pPr>
            <a:r>
              <a:rPr lang="en" sz="1200">
                <a:solidFill>
                  <a:schemeClr val="dk1"/>
                </a:solidFill>
              </a:rPr>
              <a:t>Primary regurgitation jet at A2 and P2</a:t>
            </a:r>
            <a:endParaRPr sz="1200"/>
          </a:p>
        </p:txBody>
      </p:sp>
      <p:sp>
        <p:nvSpPr>
          <p:cNvPr id="91" name="Google Shape;91;p6"/>
          <p:cNvSpPr txBox="1">
            <a:spLocks noGrp="1"/>
          </p:cNvSpPr>
          <p:nvPr>
            <p:ph type="body" idx="2"/>
          </p:nvPr>
        </p:nvSpPr>
        <p:spPr>
          <a:xfrm>
            <a:off x="4832400" y="869875"/>
            <a:ext cx="3999900" cy="40794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770"/>
              <a:buNone/>
            </a:pPr>
            <a:r>
              <a:rPr lang="en" sz="1200">
                <a:solidFill>
                  <a:schemeClr val="dk1"/>
                </a:solidFill>
              </a:rPr>
              <a:t>EF &lt; 25%  and/or LVESd &gt; 55mm </a:t>
            </a:r>
            <a:endParaRPr sz="1200">
              <a:solidFill>
                <a:schemeClr val="dk1"/>
              </a:solidFill>
            </a:endParaRPr>
          </a:p>
          <a:p>
            <a:pPr marL="0" lvl="0" indent="0" algn="l" rtl="0">
              <a:lnSpc>
                <a:spcPct val="80000"/>
              </a:lnSpc>
              <a:spcBef>
                <a:spcPts val="1200"/>
              </a:spcBef>
              <a:spcAft>
                <a:spcPts val="0"/>
              </a:spcAft>
              <a:buSzPts val="770"/>
              <a:buNone/>
            </a:pPr>
            <a:r>
              <a:rPr lang="en" sz="1200">
                <a:solidFill>
                  <a:schemeClr val="dk1"/>
                </a:solidFill>
              </a:rPr>
              <a:t>Mitral valve orifice area &lt;4.0 cm2</a:t>
            </a:r>
            <a:endParaRPr sz="1200">
              <a:solidFill>
                <a:schemeClr val="dk1"/>
              </a:solidFill>
            </a:endParaRPr>
          </a:p>
          <a:p>
            <a:pPr marL="0" lvl="0" indent="0" algn="l" rtl="0">
              <a:lnSpc>
                <a:spcPct val="80000"/>
              </a:lnSpc>
              <a:spcBef>
                <a:spcPts val="1200"/>
              </a:spcBef>
              <a:spcAft>
                <a:spcPts val="0"/>
              </a:spcAft>
              <a:buSzPts val="770"/>
              <a:buNone/>
            </a:pPr>
            <a:r>
              <a:rPr lang="en" sz="1200">
                <a:solidFill>
                  <a:schemeClr val="dk1"/>
                </a:solidFill>
              </a:rPr>
              <a:t>For flail leaflet: </a:t>
            </a:r>
            <a:endParaRPr sz="1200">
              <a:solidFill>
                <a:schemeClr val="dk1"/>
              </a:solidFill>
            </a:endParaRPr>
          </a:p>
          <a:p>
            <a:pPr marL="457200" lvl="0" indent="-304800" algn="l" rtl="0">
              <a:lnSpc>
                <a:spcPct val="80000"/>
              </a:lnSpc>
              <a:spcBef>
                <a:spcPts val="1200"/>
              </a:spcBef>
              <a:spcAft>
                <a:spcPts val="0"/>
              </a:spcAft>
              <a:buClr>
                <a:schemeClr val="dk1"/>
              </a:buClr>
              <a:buSzPts val="1200"/>
              <a:buChar char="●"/>
            </a:pPr>
            <a:r>
              <a:rPr lang="en" sz="1200">
                <a:solidFill>
                  <a:schemeClr val="dk1"/>
                </a:solidFill>
              </a:rPr>
              <a:t>Width &gt; 15 mm and Gap &gt; 10 mm</a:t>
            </a:r>
            <a:endParaRPr sz="1200">
              <a:solidFill>
                <a:schemeClr val="dk1"/>
              </a:solidFill>
            </a:endParaRPr>
          </a:p>
          <a:p>
            <a:pPr marL="0" lvl="0" indent="0" algn="l" rtl="0">
              <a:lnSpc>
                <a:spcPct val="80000"/>
              </a:lnSpc>
              <a:spcBef>
                <a:spcPts val="1200"/>
              </a:spcBef>
              <a:spcAft>
                <a:spcPts val="0"/>
              </a:spcAft>
              <a:buSzPts val="770"/>
              <a:buNone/>
            </a:pPr>
            <a:r>
              <a:rPr lang="en" sz="1200">
                <a:solidFill>
                  <a:schemeClr val="dk1"/>
                </a:solidFill>
              </a:rPr>
              <a:t>Tethering:</a:t>
            </a:r>
            <a:endParaRPr sz="1200">
              <a:solidFill>
                <a:schemeClr val="dk1"/>
              </a:solidFill>
            </a:endParaRPr>
          </a:p>
          <a:p>
            <a:pPr marL="457200" lvl="0" indent="-304800" algn="l" rtl="0">
              <a:lnSpc>
                <a:spcPct val="80000"/>
              </a:lnSpc>
              <a:spcBef>
                <a:spcPts val="1200"/>
              </a:spcBef>
              <a:spcAft>
                <a:spcPts val="0"/>
              </a:spcAft>
              <a:buClr>
                <a:schemeClr val="dk1"/>
              </a:buClr>
              <a:buSzPts val="1200"/>
              <a:buChar char="●"/>
            </a:pPr>
            <a:r>
              <a:rPr lang="en" sz="1200">
                <a:solidFill>
                  <a:schemeClr val="dk1"/>
                </a:solidFill>
              </a:rPr>
              <a:t>Coaptation gap &gt; 11 mm and Length &lt; 2 mm</a:t>
            </a:r>
            <a:endParaRPr sz="1200">
              <a:solidFill>
                <a:schemeClr val="dk1"/>
              </a:solidFill>
            </a:endParaRPr>
          </a:p>
          <a:p>
            <a:pPr marL="0" lvl="0" indent="0" algn="l" rtl="0">
              <a:lnSpc>
                <a:spcPct val="80000"/>
              </a:lnSpc>
              <a:spcBef>
                <a:spcPts val="1200"/>
              </a:spcBef>
              <a:spcAft>
                <a:spcPts val="0"/>
              </a:spcAft>
              <a:buSzPts val="770"/>
              <a:buNone/>
            </a:pPr>
            <a:r>
              <a:rPr lang="en" sz="1200">
                <a:solidFill>
                  <a:schemeClr val="dk1"/>
                </a:solidFill>
              </a:rPr>
              <a:t>Severe MAC</a:t>
            </a:r>
            <a:endParaRPr sz="1200">
              <a:solidFill>
                <a:schemeClr val="dk1"/>
              </a:solidFill>
            </a:endParaRPr>
          </a:p>
          <a:p>
            <a:pPr marL="0" lvl="0" indent="0" algn="l" rtl="0">
              <a:lnSpc>
                <a:spcPct val="80000"/>
              </a:lnSpc>
              <a:spcBef>
                <a:spcPts val="1200"/>
              </a:spcBef>
              <a:spcAft>
                <a:spcPts val="0"/>
              </a:spcAft>
              <a:buSzPts val="770"/>
              <a:buNone/>
            </a:pPr>
            <a:r>
              <a:rPr lang="en" sz="1200">
                <a:solidFill>
                  <a:schemeClr val="dk1"/>
                </a:solidFill>
              </a:rPr>
              <a:t>Leaflet anatomy:</a:t>
            </a:r>
            <a:endParaRPr sz="1200">
              <a:solidFill>
                <a:schemeClr val="dk1"/>
              </a:solidFill>
            </a:endParaRPr>
          </a:p>
          <a:p>
            <a:pPr marL="457200" lvl="0" indent="-304800" algn="l" rtl="0">
              <a:lnSpc>
                <a:spcPct val="80000"/>
              </a:lnSpc>
              <a:spcBef>
                <a:spcPts val="1200"/>
              </a:spcBef>
              <a:spcAft>
                <a:spcPts val="0"/>
              </a:spcAft>
              <a:buClr>
                <a:schemeClr val="dk1"/>
              </a:buClr>
              <a:buSzPts val="1200"/>
              <a:buChar char="●"/>
            </a:pPr>
            <a:r>
              <a:rPr lang="en" sz="1200">
                <a:solidFill>
                  <a:schemeClr val="dk1"/>
                </a:solidFill>
              </a:rPr>
              <a:t>Calcification in the grasping area of A2 and/or P2</a:t>
            </a:r>
            <a:endParaRPr sz="120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a:solidFill>
                  <a:schemeClr val="dk1"/>
                </a:solidFill>
              </a:rPr>
              <a:t>Significant cleft of A2 or P2</a:t>
            </a:r>
            <a:endParaRPr sz="120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a:solidFill>
                  <a:schemeClr val="dk1"/>
                </a:solidFill>
              </a:rPr>
              <a:t>One of more anatomic criteria above</a:t>
            </a:r>
            <a:endParaRPr sz="120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a:solidFill>
                  <a:schemeClr val="dk1"/>
                </a:solidFill>
              </a:rPr>
              <a:t>Bileaft flail or severe bileaflet prolapse</a:t>
            </a:r>
            <a:endParaRPr sz="1200">
              <a:solidFill>
                <a:schemeClr val="dk1"/>
              </a:solidFill>
            </a:endParaRPr>
          </a:p>
          <a:p>
            <a:pPr marL="457200" lvl="0" indent="-304800" algn="l" rtl="0">
              <a:lnSpc>
                <a:spcPct val="80000"/>
              </a:lnSpc>
              <a:spcBef>
                <a:spcPts val="0"/>
              </a:spcBef>
              <a:spcAft>
                <a:spcPts val="0"/>
              </a:spcAft>
              <a:buClr>
                <a:schemeClr val="dk1"/>
              </a:buClr>
              <a:buSzPts val="1200"/>
              <a:buChar char="●"/>
            </a:pPr>
            <a:r>
              <a:rPr lang="en" sz="1200">
                <a:solidFill>
                  <a:schemeClr val="dk1"/>
                </a:solidFill>
              </a:rPr>
              <a:t>Lack of both primary and secondary chordal support</a:t>
            </a:r>
            <a:endParaRPr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7" title="Screen Shot 2025-07-26 at 4.06.27 PM.png"/>
          <p:cNvPicPr preferRelativeResize="0"/>
          <p:nvPr/>
        </p:nvPicPr>
        <p:blipFill rotWithShape="1">
          <a:blip r:embed="rId3">
            <a:alphaModFix/>
          </a:blip>
          <a:srcRect/>
          <a:stretch/>
        </p:blipFill>
        <p:spPr>
          <a:xfrm>
            <a:off x="662525" y="152400"/>
            <a:ext cx="7818939" cy="4838701"/>
          </a:xfrm>
          <a:prstGeom prst="rect">
            <a:avLst/>
          </a:prstGeom>
          <a:noFill/>
          <a:ln>
            <a:noFill/>
          </a:ln>
        </p:spPr>
      </p:pic>
      <p:sp>
        <p:nvSpPr>
          <p:cNvPr id="97" name="Google Shape;97;p7"/>
          <p:cNvSpPr/>
          <p:nvPr/>
        </p:nvSpPr>
        <p:spPr>
          <a:xfrm>
            <a:off x="779250" y="2571750"/>
            <a:ext cx="7585500" cy="228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7"/>
          <p:cNvSpPr/>
          <p:nvPr/>
        </p:nvSpPr>
        <p:spPr>
          <a:xfrm>
            <a:off x="720900" y="4670700"/>
            <a:ext cx="7702200" cy="320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8" title="Screen Shot 2025-07-26 at 4.06.35 PM.png"/>
          <p:cNvPicPr preferRelativeResize="0"/>
          <p:nvPr/>
        </p:nvPicPr>
        <p:blipFill rotWithShape="1">
          <a:blip r:embed="rId3">
            <a:alphaModFix/>
          </a:blip>
          <a:srcRect/>
          <a:stretch/>
        </p:blipFill>
        <p:spPr>
          <a:xfrm>
            <a:off x="622900" y="152400"/>
            <a:ext cx="7679166" cy="4838700"/>
          </a:xfrm>
          <a:prstGeom prst="rect">
            <a:avLst/>
          </a:prstGeom>
          <a:noFill/>
          <a:ln>
            <a:noFill/>
          </a:ln>
        </p:spPr>
      </p:pic>
      <p:sp>
        <p:nvSpPr>
          <p:cNvPr id="104" name="Google Shape;104;p8"/>
          <p:cNvSpPr/>
          <p:nvPr/>
        </p:nvSpPr>
        <p:spPr>
          <a:xfrm>
            <a:off x="654125" y="711500"/>
            <a:ext cx="7585500" cy="516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8"/>
          <p:cNvSpPr/>
          <p:nvPr/>
        </p:nvSpPr>
        <p:spPr>
          <a:xfrm>
            <a:off x="716575" y="2313600"/>
            <a:ext cx="7585500" cy="211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8"/>
          <p:cNvSpPr/>
          <p:nvPr/>
        </p:nvSpPr>
        <p:spPr>
          <a:xfrm>
            <a:off x="654125" y="3277050"/>
            <a:ext cx="7585500" cy="1713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9" title="Screen Shot 2025-07-25 at 3.54.54 PM.png"/>
          <p:cNvPicPr preferRelativeResize="0"/>
          <p:nvPr/>
        </p:nvPicPr>
        <p:blipFill rotWithShape="1">
          <a:blip r:embed="rId3">
            <a:alphaModFix/>
          </a:blip>
          <a:srcRect/>
          <a:stretch/>
        </p:blipFill>
        <p:spPr>
          <a:xfrm>
            <a:off x="145351" y="93300"/>
            <a:ext cx="4520599" cy="2895082"/>
          </a:xfrm>
          <a:prstGeom prst="rect">
            <a:avLst/>
          </a:prstGeom>
          <a:noFill/>
          <a:ln>
            <a:noFill/>
          </a:ln>
        </p:spPr>
      </p:pic>
      <p:pic>
        <p:nvPicPr>
          <p:cNvPr id="112" name="Google Shape;112;p9" title="Screen Shot 2025-07-25 at 3.55.05 PM.png"/>
          <p:cNvPicPr preferRelativeResize="0"/>
          <p:nvPr/>
        </p:nvPicPr>
        <p:blipFill rotWithShape="1">
          <a:blip r:embed="rId4">
            <a:alphaModFix/>
          </a:blip>
          <a:srcRect/>
          <a:stretch/>
        </p:blipFill>
        <p:spPr>
          <a:xfrm>
            <a:off x="4665950" y="327975"/>
            <a:ext cx="4166201" cy="2552765"/>
          </a:xfrm>
          <a:prstGeom prst="rect">
            <a:avLst/>
          </a:prstGeom>
          <a:noFill/>
          <a:ln>
            <a:noFill/>
          </a:ln>
        </p:spPr>
      </p:pic>
      <p:pic>
        <p:nvPicPr>
          <p:cNvPr id="113" name="Google Shape;113;p9"/>
          <p:cNvPicPr preferRelativeResize="0"/>
          <p:nvPr/>
        </p:nvPicPr>
        <p:blipFill>
          <a:blip r:embed="rId5">
            <a:alphaModFix/>
          </a:blip>
          <a:stretch>
            <a:fillRect/>
          </a:stretch>
        </p:blipFill>
        <p:spPr>
          <a:xfrm>
            <a:off x="2713000" y="3133282"/>
            <a:ext cx="4130942" cy="185031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3465</Words>
  <Application>Microsoft Office PowerPoint</Application>
  <PresentationFormat>On-screen Show (16:9)</PresentationFormat>
  <Paragraphs>261</Paragraphs>
  <Slides>46</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Open Sans</vt:lpstr>
      <vt:lpstr>Times New Roman</vt:lpstr>
      <vt:lpstr>Calibri</vt:lpstr>
      <vt:lpstr>Roboto</vt:lpstr>
      <vt:lpstr>Simple Light</vt:lpstr>
      <vt:lpstr>Multicenter Mitral Valve Reconstruction for Advanced Insufficiency of Functional or Ischemic Origin (MATTERHORN)</vt:lpstr>
      <vt:lpstr>Disclosure Statement</vt:lpstr>
      <vt:lpstr>Types of Mitral Regurgitation</vt:lpstr>
      <vt:lpstr>EVEREST II Trial</vt:lpstr>
      <vt:lpstr>About EVEREST II </vt:lpstr>
      <vt:lpstr>Inclusion and Exclusion Criteria</vt:lpstr>
      <vt:lpstr>PowerPoint Presentation</vt:lpstr>
      <vt:lpstr>PowerPoint Presentation</vt:lpstr>
      <vt:lpstr>PowerPoint Presentation</vt:lpstr>
      <vt:lpstr>Endpoint/Results</vt:lpstr>
      <vt:lpstr>Outcome</vt:lpstr>
      <vt:lpstr>EVEREST II 5 - year follow up </vt:lpstr>
      <vt:lpstr>PowerPoint Presentation</vt:lpstr>
      <vt:lpstr>COAPT Trial</vt:lpstr>
      <vt:lpstr>Patients</vt:lpstr>
      <vt:lpstr>Results</vt:lpstr>
      <vt:lpstr>2 year follow up </vt:lpstr>
      <vt:lpstr>Outcomes </vt:lpstr>
      <vt:lpstr>MITRA FR Trial</vt:lpstr>
      <vt:lpstr>Results</vt:lpstr>
      <vt:lpstr>PowerPoint Presentation</vt:lpstr>
      <vt:lpstr>COAPT vs MITRA -FR</vt:lpstr>
      <vt:lpstr>PowerPoint Presentation</vt:lpstr>
      <vt:lpstr>RESHAPE HF2</vt:lpstr>
      <vt:lpstr>About MATTERHORN </vt:lpstr>
      <vt:lpstr>Inclusion Criteria</vt:lpstr>
      <vt:lpstr>Exclusion Criteria</vt:lpstr>
      <vt:lpstr>Randomization</vt:lpstr>
      <vt:lpstr>PowerPoint Presentation</vt:lpstr>
      <vt:lpstr>Periprocedural</vt:lpstr>
      <vt:lpstr>Endpoints</vt:lpstr>
      <vt:lpstr>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Takeaways</vt:lpstr>
      <vt:lpstr>Limitations</vt:lpstr>
      <vt:lpstr>MV Repair Trials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Bhatia-nunez, Ritu</cp:lastModifiedBy>
  <cp:revision>1</cp:revision>
  <cp:lastPrinted>2025-08-06T19:41:57Z</cp:lastPrinted>
  <dcterms:modified xsi:type="dcterms:W3CDTF">2025-08-06T19:42:01Z</dcterms:modified>
</cp:coreProperties>
</file>