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306" r:id="rId3"/>
    <p:sldId id="261" r:id="rId4"/>
    <p:sldId id="304" r:id="rId5"/>
    <p:sldId id="299" r:id="rId6"/>
    <p:sldId id="257" r:id="rId7"/>
    <p:sldId id="300" r:id="rId8"/>
    <p:sldId id="301" r:id="rId9"/>
    <p:sldId id="258" r:id="rId10"/>
    <p:sldId id="259" r:id="rId11"/>
    <p:sldId id="302" r:id="rId12"/>
    <p:sldId id="260" r:id="rId13"/>
    <p:sldId id="267" r:id="rId14"/>
    <p:sldId id="268" r:id="rId15"/>
    <p:sldId id="269" r:id="rId16"/>
    <p:sldId id="270" r:id="rId17"/>
    <p:sldId id="271" r:id="rId18"/>
    <p:sldId id="272" r:id="rId19"/>
    <p:sldId id="273" r:id="rId20"/>
    <p:sldId id="274" r:id="rId21"/>
    <p:sldId id="275" r:id="rId22"/>
    <p:sldId id="276" r:id="rId23"/>
    <p:sldId id="262" r:id="rId24"/>
    <p:sldId id="263" r:id="rId25"/>
    <p:sldId id="264" r:id="rId26"/>
    <p:sldId id="265" r:id="rId27"/>
    <p:sldId id="266" r:id="rId28"/>
    <p:sldId id="277" r:id="rId29"/>
    <p:sldId id="278" r:id="rId30"/>
    <p:sldId id="279" r:id="rId31"/>
    <p:sldId id="280" r:id="rId32"/>
    <p:sldId id="281" r:id="rId33"/>
    <p:sldId id="282" r:id="rId34"/>
    <p:sldId id="283" r:id="rId35"/>
    <p:sldId id="284" r:id="rId36"/>
    <p:sldId id="286" r:id="rId37"/>
    <p:sldId id="288" r:id="rId38"/>
    <p:sldId id="289" r:id="rId39"/>
    <p:sldId id="298" r:id="rId40"/>
    <p:sldId id="290" r:id="rId41"/>
    <p:sldId id="291" r:id="rId42"/>
    <p:sldId id="292" r:id="rId43"/>
    <p:sldId id="293" r:id="rId44"/>
    <p:sldId id="294" r:id="rId45"/>
    <p:sldId id="296" r:id="rId46"/>
    <p:sldId id="297" r:id="rId47"/>
    <p:sldId id="303"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628" autoAdjust="0"/>
  </p:normalViewPr>
  <p:slideViewPr>
    <p:cSldViewPr snapToGrid="0">
      <p:cViewPr varScale="1">
        <p:scale>
          <a:sx n="56" d="100"/>
          <a:sy n="56" d="100"/>
        </p:scale>
        <p:origin x="13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NOZ, HUMBERTO" userId="b8d89832-b10b-442c-93d4-70f576fdc09a" providerId="ADAL" clId="{3CB85334-7A6B-4DA4-AA16-8B3422F64AC6}"/>
    <pc:docChg chg="modSld">
      <pc:chgData name="MUNOZ, HUMBERTO" userId="b8d89832-b10b-442c-93d4-70f576fdc09a" providerId="ADAL" clId="{3CB85334-7A6B-4DA4-AA16-8B3422F64AC6}" dt="2025-07-24T19:00:16.829" v="0" actId="6549"/>
      <pc:docMkLst>
        <pc:docMk/>
      </pc:docMkLst>
      <pc:sldChg chg="modSp mod">
        <pc:chgData name="MUNOZ, HUMBERTO" userId="b8d89832-b10b-442c-93d4-70f576fdc09a" providerId="ADAL" clId="{3CB85334-7A6B-4DA4-AA16-8B3422F64AC6}" dt="2025-07-24T19:00:16.829" v="0" actId="6549"/>
        <pc:sldMkLst>
          <pc:docMk/>
          <pc:sldMk cId="2727242628" sldId="306"/>
        </pc:sldMkLst>
        <pc:spChg chg="mod">
          <ac:chgData name="MUNOZ, HUMBERTO" userId="b8d89832-b10b-442c-93d4-70f576fdc09a" providerId="ADAL" clId="{3CB85334-7A6B-4DA4-AA16-8B3422F64AC6}" dt="2025-07-24T19:00:16.829" v="0" actId="6549"/>
          <ac:spMkLst>
            <pc:docMk/>
            <pc:sldMk cId="2727242628" sldId="30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2AF6E-B285-4645-978F-9A1A881172D4}"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ED15D-1D19-42E4-B1EC-B126268BB2B1}" type="slidenum">
              <a:rPr lang="en-US" smtClean="0"/>
              <a:t>‹#›</a:t>
            </a:fld>
            <a:endParaRPr lang="en-US"/>
          </a:p>
        </p:txBody>
      </p:sp>
    </p:spTree>
    <p:extLst>
      <p:ext uri="{BB962C8B-B14F-4D97-AF65-F5344CB8AC3E}">
        <p14:creationId xmlns:p14="http://schemas.microsoft.com/office/powerpoint/2010/main" val="76928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amanetwork.com/journals/jama/fullarticle/2827209#joi240120r6"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jamanetwork.com/journals/jama/fullarticle/2827209#joi240120r11" TargetMode="External"/><Relationship Id="rId4" Type="http://schemas.openxmlformats.org/officeDocument/2006/relationships/hyperlink" Target="https://jamanetwork.com/journals/jama/fullarticle/2827209#joi240120r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linicaltrials.ucsf.edu/trial/NCT06137807?utm_source=chatgpt.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FED15D-1D19-42E4-B1EC-B126268BB2B1}" type="slidenum">
              <a:rPr lang="en-US" smtClean="0"/>
              <a:t>4</a:t>
            </a:fld>
            <a:endParaRPr lang="en-US"/>
          </a:p>
        </p:txBody>
      </p:sp>
    </p:spTree>
    <p:extLst>
      <p:ext uri="{BB962C8B-B14F-4D97-AF65-F5344CB8AC3E}">
        <p14:creationId xmlns:p14="http://schemas.microsoft.com/office/powerpoint/2010/main" val="81436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Compassionate treatment of tricuspid regurgitation started in 2016 with the </a:t>
            </a:r>
            <a:r>
              <a:rPr lang="en-US" sz="1200" b="0" i="0" kern="1200" dirty="0" err="1">
                <a:solidFill>
                  <a:schemeClr val="tx1"/>
                </a:solidFill>
                <a:effectLst/>
                <a:latin typeface="+mn-lt"/>
                <a:ea typeface="+mn-ea"/>
                <a:cs typeface="+mn-cs"/>
              </a:rPr>
              <a:t>MitraClip</a:t>
            </a:r>
            <a:r>
              <a:rPr lang="en-US" sz="1200" b="0" i="0" kern="1200" dirty="0">
                <a:solidFill>
                  <a:schemeClr val="tx1"/>
                </a:solidFill>
                <a:effectLst/>
                <a:latin typeface="+mn-lt"/>
                <a:ea typeface="+mn-ea"/>
                <a:cs typeface="+mn-cs"/>
              </a:rPr>
              <a:t> NT. Subsequently, </a:t>
            </a:r>
            <a:r>
              <a:rPr lang="en-US" sz="1200" b="0" i="0" kern="1200" dirty="0" err="1">
                <a:solidFill>
                  <a:schemeClr val="tx1"/>
                </a:solidFill>
                <a:effectLst/>
                <a:latin typeface="+mn-lt"/>
                <a:ea typeface="+mn-ea"/>
                <a:cs typeface="+mn-cs"/>
              </a:rPr>
              <a:t>MitraClip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NTr</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XTr</a:t>
            </a:r>
            <a:r>
              <a:rPr lang="en-US" sz="1200" b="0" i="0" kern="1200" dirty="0">
                <a:solidFill>
                  <a:schemeClr val="tx1"/>
                </a:solidFill>
                <a:effectLst/>
                <a:latin typeface="+mn-lt"/>
                <a:ea typeface="+mn-ea"/>
                <a:cs typeface="+mn-cs"/>
              </a:rPr>
              <a:t> were used. </a:t>
            </a:r>
            <a:r>
              <a:rPr lang="en-US" sz="1200" b="0" i="0" kern="1200" dirty="0" err="1">
                <a:solidFill>
                  <a:schemeClr val="tx1"/>
                </a:solidFill>
                <a:effectLst/>
                <a:latin typeface="+mn-lt"/>
                <a:ea typeface="+mn-ea"/>
                <a:cs typeface="+mn-cs"/>
              </a:rPr>
              <a:t>MitraClip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XTr</a:t>
            </a:r>
            <a:r>
              <a:rPr lang="en-US" sz="1200" b="0" i="0" kern="1200" dirty="0">
                <a:solidFill>
                  <a:schemeClr val="tx1"/>
                </a:solidFill>
                <a:effectLst/>
                <a:latin typeface="+mn-lt"/>
                <a:ea typeface="+mn-ea"/>
                <a:cs typeface="+mn-cs"/>
              </a:rPr>
              <a:t> features 3-mm longer arms compared to </a:t>
            </a:r>
            <a:r>
              <a:rPr lang="en-US" sz="1200" b="0" i="0" kern="1200" dirty="0" err="1">
                <a:solidFill>
                  <a:schemeClr val="tx1"/>
                </a:solidFill>
                <a:effectLst/>
                <a:latin typeface="+mn-lt"/>
                <a:ea typeface="+mn-ea"/>
                <a:cs typeface="+mn-cs"/>
              </a:rPr>
              <a:t>NTr</a:t>
            </a:r>
            <a:r>
              <a:rPr lang="en-US" sz="1200" b="0" i="0" kern="1200" dirty="0">
                <a:solidFill>
                  <a:schemeClr val="tx1"/>
                </a:solidFill>
                <a:effectLst/>
                <a:latin typeface="+mn-lt"/>
                <a:ea typeface="+mn-ea"/>
                <a:cs typeface="+mn-cs"/>
              </a:rPr>
              <a:t>. In 2020, the </a:t>
            </a:r>
            <a:r>
              <a:rPr lang="en-US" sz="1200" b="0" i="0" kern="1200" dirty="0" err="1">
                <a:solidFill>
                  <a:schemeClr val="tx1"/>
                </a:solidFill>
                <a:effectLst/>
                <a:latin typeface="+mn-lt"/>
                <a:ea typeface="+mn-ea"/>
                <a:cs typeface="+mn-cs"/>
              </a:rPr>
              <a:t>TriClip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Transcatheter</a:t>
            </a:r>
            <a:r>
              <a:rPr lang="en-US" sz="1200" b="0" i="0" kern="1200" dirty="0">
                <a:solidFill>
                  <a:schemeClr val="tx1"/>
                </a:solidFill>
                <a:effectLst/>
                <a:latin typeface="+mn-lt"/>
                <a:ea typeface="+mn-ea"/>
                <a:cs typeface="+mn-cs"/>
              </a:rPr>
              <a:t> Tricuspid Valve Repair System, which is based on modifications of the </a:t>
            </a:r>
            <a:r>
              <a:rPr lang="en-US" sz="1200" b="0" i="0" kern="1200" dirty="0" err="1">
                <a:solidFill>
                  <a:schemeClr val="tx1"/>
                </a:solidFill>
                <a:effectLst/>
                <a:latin typeface="+mn-lt"/>
                <a:ea typeface="+mn-ea"/>
                <a:cs typeface="+mn-cs"/>
              </a:rPr>
              <a:t>MitraClip</a:t>
            </a:r>
            <a:r>
              <a:rPr lang="en-US" sz="1200" b="0" i="0" kern="1200" dirty="0">
                <a:solidFill>
                  <a:schemeClr val="tx1"/>
                </a:solidFill>
                <a:effectLst/>
                <a:latin typeface="+mn-lt"/>
                <a:ea typeface="+mn-ea"/>
                <a:cs typeface="+mn-cs"/>
              </a:rPr>
              <a:t> System, was introduced for clinical use with two devices (NT and XT) that were joined in 2021 by two new generation devices, NTW and XTW. The new generation features wider arms and independent leaflet grasping.</a:t>
            </a:r>
          </a:p>
          <a:p>
            <a:endParaRPr lang="en-US" dirty="0"/>
          </a:p>
        </p:txBody>
      </p:sp>
      <p:sp>
        <p:nvSpPr>
          <p:cNvPr id="4" name="Slide Number Placeholder 3"/>
          <p:cNvSpPr>
            <a:spLocks noGrp="1"/>
          </p:cNvSpPr>
          <p:nvPr>
            <p:ph type="sldNum" sz="quarter" idx="10"/>
          </p:nvPr>
        </p:nvSpPr>
        <p:spPr/>
        <p:txBody>
          <a:bodyPr/>
          <a:lstStyle/>
          <a:p>
            <a:fld id="{ACFED15D-1D19-42E4-B1EC-B126268BB2B1}" type="slidenum">
              <a:rPr lang="en-US" smtClean="0"/>
              <a:t>5</a:t>
            </a:fld>
            <a:endParaRPr lang="en-US"/>
          </a:p>
        </p:txBody>
      </p:sp>
    </p:spTree>
    <p:extLst>
      <p:ext uri="{BB962C8B-B14F-4D97-AF65-F5344CB8AC3E}">
        <p14:creationId xmlns:p14="http://schemas.microsoft.com/office/powerpoint/2010/main" val="200302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comparison with these studies, fewer patients had advanced heart failure symptoms (42.3% with NYHA class III or IV in </a:t>
            </a:r>
            <a:r>
              <a:rPr lang="en-US" dirty="0" err="1"/>
              <a:t>Tri.Fr</a:t>
            </a:r>
            <a:r>
              <a:rPr lang="en-US" dirty="0"/>
              <a:t> vs 60% to 80% in other studies).</a:t>
            </a:r>
            <a:r>
              <a:rPr lang="en-US" baseline="30000" dirty="0">
                <a:hlinkClick r:id="rId3"/>
              </a:rPr>
              <a:t>6</a:t>
            </a:r>
            <a:r>
              <a:rPr lang="en-US" baseline="30000" dirty="0"/>
              <a:t>,</a:t>
            </a:r>
            <a:r>
              <a:rPr lang="en-US" baseline="30000" dirty="0">
                <a:hlinkClick r:id="rId4"/>
              </a:rPr>
              <a:t>7</a:t>
            </a:r>
            <a:r>
              <a:rPr lang="en-US" baseline="30000" dirty="0"/>
              <a:t>,</a:t>
            </a:r>
            <a:r>
              <a:rPr lang="en-US" baseline="30000" dirty="0">
                <a:hlinkClick r:id="rId5"/>
              </a:rPr>
              <a:t>11</a:t>
            </a:r>
            <a:endParaRPr lang="en-US" dirty="0"/>
          </a:p>
          <a:p>
            <a:endParaRPr lang="en-US" dirty="0"/>
          </a:p>
        </p:txBody>
      </p:sp>
      <p:sp>
        <p:nvSpPr>
          <p:cNvPr id="4" name="Slide Number Placeholder 3"/>
          <p:cNvSpPr>
            <a:spLocks noGrp="1"/>
          </p:cNvSpPr>
          <p:nvPr>
            <p:ph type="sldNum" sz="quarter" idx="10"/>
          </p:nvPr>
        </p:nvSpPr>
        <p:spPr/>
        <p:txBody>
          <a:bodyPr/>
          <a:lstStyle/>
          <a:p>
            <a:fld id="{ACFED15D-1D19-42E4-B1EC-B126268BB2B1}" type="slidenum">
              <a:rPr lang="en-US" smtClean="0"/>
              <a:t>39</a:t>
            </a:fld>
            <a:endParaRPr lang="en-US"/>
          </a:p>
        </p:txBody>
      </p:sp>
    </p:spTree>
    <p:extLst>
      <p:ext uri="{BB962C8B-B14F-4D97-AF65-F5344CB8AC3E}">
        <p14:creationId xmlns:p14="http://schemas.microsoft.com/office/powerpoint/2010/main" val="185752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Sites currently enrolling include locations such as </a:t>
            </a:r>
            <a:r>
              <a:rPr lang="en-US" b="1" dirty="0"/>
              <a:t>San Diego (Scripps)</a:t>
            </a:r>
            <a:r>
              <a:rPr lang="en-US" dirty="0"/>
              <a:t> and </a:t>
            </a:r>
            <a:r>
              <a:rPr lang="en-US" b="1" dirty="0"/>
              <a:t>Phoenix (St. Joseph’s)</a:t>
            </a:r>
            <a:r>
              <a:rPr lang="en-US" dirty="0"/>
              <a:t> </a:t>
            </a:r>
            <a:r>
              <a:rPr lang="en-US" dirty="0">
                <a:hlinkClick r:id="rId3"/>
              </a:rPr>
              <a:t>Reddit+9UCSF Clinical Trials+9Reddit+9</a:t>
            </a:r>
            <a:r>
              <a:rPr lang="en-US" dirty="0"/>
              <a:t>.</a:t>
            </a:r>
          </a:p>
          <a:p>
            <a:r>
              <a:rPr lang="en-US" dirty="0"/>
              <a:t>Tampa General Hospital and USF Health performed the </a:t>
            </a:r>
            <a:r>
              <a:rPr lang="en-US" b="1" dirty="0"/>
              <a:t>first early‑feasibility case in Florida in April 2025</a:t>
            </a:r>
            <a:r>
              <a:rPr lang="en-US" dirty="0"/>
              <a:t>, a part of TRICAV‑I</a:t>
            </a:r>
          </a:p>
          <a:p>
            <a:endParaRPr lang="en-US" dirty="0"/>
          </a:p>
        </p:txBody>
      </p:sp>
      <p:sp>
        <p:nvSpPr>
          <p:cNvPr id="4" name="Slide Number Placeholder 3"/>
          <p:cNvSpPr>
            <a:spLocks noGrp="1"/>
          </p:cNvSpPr>
          <p:nvPr>
            <p:ph type="sldNum" sz="quarter" idx="10"/>
          </p:nvPr>
        </p:nvSpPr>
        <p:spPr/>
        <p:txBody>
          <a:bodyPr/>
          <a:lstStyle/>
          <a:p>
            <a:fld id="{ACFED15D-1D19-42E4-B1EC-B126268BB2B1}" type="slidenum">
              <a:rPr lang="en-US" smtClean="0"/>
              <a:t>47</a:t>
            </a:fld>
            <a:endParaRPr lang="en-US"/>
          </a:p>
        </p:txBody>
      </p:sp>
    </p:spTree>
    <p:extLst>
      <p:ext uri="{BB962C8B-B14F-4D97-AF65-F5344CB8AC3E}">
        <p14:creationId xmlns:p14="http://schemas.microsoft.com/office/powerpoint/2010/main" val="3167830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7/24/2025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3788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7/24/2025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8954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7/24/2025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05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7/24/2025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6323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7/24/2025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8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7/24/2025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8869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7/24/2025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358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7/24/2025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7473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7/24/2025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6105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7/24/2025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4597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7/24/2025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748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7/24/2025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50319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jamanetwork.com/journals/jama/fullarticle/2827209#joi240120r9"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ed pencils inside a pencil holder which is on top of a wood table">
            <a:extLst>
              <a:ext uri="{FF2B5EF4-FFF2-40B4-BE49-F238E27FC236}">
                <a16:creationId xmlns:a16="http://schemas.microsoft.com/office/drawing/2014/main" id="{78EA9993-728B-589E-5E9E-4B2080453AFE}"/>
              </a:ext>
            </a:extLst>
          </p:cNvPr>
          <p:cNvPicPr>
            <a:picLocks noChangeAspect="1"/>
          </p:cNvPicPr>
          <p:nvPr/>
        </p:nvPicPr>
        <p:blipFill>
          <a:blip r:embed="rId2"/>
          <a:srcRect t="15730"/>
          <a:stretch>
            <a:fillRect/>
          </a:stretch>
        </p:blipFill>
        <p:spPr>
          <a:xfrm>
            <a:off x="1" y="10"/>
            <a:ext cx="12192000" cy="6857990"/>
          </a:xfrm>
          <a:prstGeom prst="rect">
            <a:avLst/>
          </a:prstGeom>
        </p:spPr>
      </p:pic>
      <p:sp useBgFill="1">
        <p:nvSpPr>
          <p:cNvPr id="11" name="Rectangle 10">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4436" y="1066800"/>
            <a:ext cx="4389120" cy="4724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FD0B5-9C01-23DE-C8FA-07EAE12BA0D1}"/>
              </a:ext>
            </a:extLst>
          </p:cNvPr>
          <p:cNvSpPr>
            <a:spLocks noGrp="1"/>
          </p:cNvSpPr>
          <p:nvPr>
            <p:ph type="ctrTitle"/>
          </p:nvPr>
        </p:nvSpPr>
        <p:spPr>
          <a:xfrm>
            <a:off x="7730487" y="1562101"/>
            <a:ext cx="3551402" cy="2738530"/>
          </a:xfrm>
        </p:spPr>
        <p:txBody>
          <a:bodyPr anchor="t">
            <a:normAutofit/>
          </a:bodyPr>
          <a:lstStyle/>
          <a:p>
            <a:r>
              <a:rPr lang="en-US" dirty="0"/>
              <a:t>Tri. Fr</a:t>
            </a:r>
          </a:p>
        </p:txBody>
      </p:sp>
      <p:sp>
        <p:nvSpPr>
          <p:cNvPr id="3" name="Subtitle 2">
            <a:extLst>
              <a:ext uri="{FF2B5EF4-FFF2-40B4-BE49-F238E27FC236}">
                <a16:creationId xmlns:a16="http://schemas.microsoft.com/office/drawing/2014/main" id="{CEA5BB60-FC8A-5E83-F093-E9A17D8A6B9C}"/>
              </a:ext>
            </a:extLst>
          </p:cNvPr>
          <p:cNvSpPr>
            <a:spLocks noGrp="1"/>
          </p:cNvSpPr>
          <p:nvPr>
            <p:ph type="subTitle" idx="1"/>
          </p:nvPr>
        </p:nvSpPr>
        <p:spPr>
          <a:xfrm>
            <a:off x="7730487" y="4358566"/>
            <a:ext cx="3579790" cy="875824"/>
          </a:xfrm>
        </p:spPr>
        <p:txBody>
          <a:bodyPr>
            <a:noAutofit/>
          </a:bodyPr>
          <a:lstStyle/>
          <a:p>
            <a:r>
              <a:rPr lang="en-US" sz="2000" dirty="0"/>
              <a:t>Mohamed Hamed</a:t>
            </a:r>
          </a:p>
          <a:p>
            <a:r>
              <a:rPr lang="en-US" sz="2000" dirty="0"/>
              <a:t>CVD Fellowship</a:t>
            </a:r>
          </a:p>
          <a:p>
            <a:r>
              <a:rPr lang="en-US" sz="2000" dirty="0"/>
              <a:t>PGY-6</a:t>
            </a:r>
          </a:p>
        </p:txBody>
      </p:sp>
      <p:cxnSp>
        <p:nvCxnSpPr>
          <p:cNvPr id="13" name="Straight Connector 12">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24436" y="5780876"/>
            <a:ext cx="438912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146" name="Picture 2" descr="How Abbott's TriClip repairs the 'forgotten' tricuspid heart val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6" y="1393622"/>
            <a:ext cx="6268962" cy="407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0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53F5-B913-DF2B-BFFD-26D9C2077F3A}"/>
              </a:ext>
            </a:extLst>
          </p:cNvPr>
          <p:cNvSpPr>
            <a:spLocks noGrp="1"/>
          </p:cNvSpPr>
          <p:nvPr>
            <p:ph type="title"/>
          </p:nvPr>
        </p:nvSpPr>
        <p:spPr/>
        <p:txBody>
          <a:bodyPr/>
          <a:lstStyle/>
          <a:p>
            <a:r>
              <a:rPr lang="en-US" dirty="0" err="1"/>
              <a:t>EuroTR</a:t>
            </a:r>
            <a:r>
              <a:rPr lang="en-US" dirty="0"/>
              <a:t> Cohort</a:t>
            </a:r>
          </a:p>
        </p:txBody>
      </p:sp>
      <p:sp>
        <p:nvSpPr>
          <p:cNvPr id="3" name="Content Placeholder 2">
            <a:extLst>
              <a:ext uri="{FF2B5EF4-FFF2-40B4-BE49-F238E27FC236}">
                <a16:creationId xmlns:a16="http://schemas.microsoft.com/office/drawing/2014/main" id="{057EC6DB-2894-8A0F-04A7-3AF9F9DBBE93}"/>
              </a:ext>
            </a:extLst>
          </p:cNvPr>
          <p:cNvSpPr>
            <a:spLocks noGrp="1"/>
          </p:cNvSpPr>
          <p:nvPr>
            <p:ph idx="1"/>
          </p:nvPr>
        </p:nvSpPr>
        <p:spPr/>
        <p:txBody>
          <a:bodyPr>
            <a:normAutofit/>
          </a:bodyPr>
          <a:lstStyle/>
          <a:p>
            <a:r>
              <a:rPr lang="en-US" dirty="0"/>
              <a:t>Observational study evaluating T-TEER outcomes in a European cohort with severe TR.</a:t>
            </a:r>
          </a:p>
          <a:p>
            <a:r>
              <a:rPr lang="en-US" b="1" dirty="0"/>
              <a:t>Key Findings</a:t>
            </a:r>
            <a:r>
              <a:rPr lang="en-US" dirty="0"/>
              <a:t>: </a:t>
            </a:r>
          </a:p>
          <a:p>
            <a:pPr lvl="1"/>
            <a:r>
              <a:rPr lang="en-US" dirty="0"/>
              <a:t>Residual TR grade ≤2 associated with reduced heart failure hospitalizations and better survival.</a:t>
            </a:r>
          </a:p>
          <a:p>
            <a:pPr lvl="1"/>
            <a:r>
              <a:rPr lang="en-US" dirty="0"/>
              <a:t>Predictors of success included lower baseline serum creatinine and higher right ventricular tricuspid annular plane systolic excursion (RV TAPSE).</a:t>
            </a:r>
          </a:p>
          <a:p>
            <a:pPr lvl="1"/>
            <a:r>
              <a:rPr lang="en-US" dirty="0"/>
              <a:t>Low rates of complications like single leaflet device attachment (SLDA, ~12.5%).</a:t>
            </a:r>
          </a:p>
          <a:p>
            <a:pPr marL="0" indent="0">
              <a:buNone/>
            </a:pPr>
            <a:endParaRPr lang="en-US" dirty="0"/>
          </a:p>
        </p:txBody>
      </p:sp>
    </p:spTree>
    <p:extLst>
      <p:ext uri="{BB962C8B-B14F-4D97-AF65-F5344CB8AC3E}">
        <p14:creationId xmlns:p14="http://schemas.microsoft.com/office/powerpoint/2010/main" val="232044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40080" y="4856812"/>
            <a:ext cx="10890928" cy="1342819"/>
          </a:xfrm>
        </p:spPr>
        <p:txBody>
          <a:bodyPr>
            <a:normAutofit/>
          </a:bodyPr>
          <a:lstStyle/>
          <a:p>
            <a:pPr marL="0" indent="0" algn="ctr">
              <a:buNone/>
            </a:pPr>
            <a:r>
              <a:rPr lang="en-US" sz="2800" b="1" dirty="0"/>
              <a:t>JAMA</a:t>
            </a:r>
          </a:p>
          <a:p>
            <a:pPr marL="0" indent="0" algn="ctr">
              <a:buNone/>
            </a:pPr>
            <a:r>
              <a:rPr lang="en-US" sz="2800" b="1" dirty="0"/>
              <a:t>Published Online: November 27, 2024</a:t>
            </a:r>
          </a:p>
        </p:txBody>
      </p:sp>
      <p:pic>
        <p:nvPicPr>
          <p:cNvPr id="4" name="Picture 3"/>
          <p:cNvPicPr>
            <a:picLocks noChangeAspect="1"/>
          </p:cNvPicPr>
          <p:nvPr/>
        </p:nvPicPr>
        <p:blipFill rotWithShape="1">
          <a:blip r:embed="rId2"/>
          <a:srcRect l="31011" t="25118" r="13087" b="28688"/>
          <a:stretch/>
        </p:blipFill>
        <p:spPr>
          <a:xfrm>
            <a:off x="239843" y="0"/>
            <a:ext cx="11737298" cy="4751881"/>
          </a:xfrm>
          <a:prstGeom prst="rect">
            <a:avLst/>
          </a:prstGeom>
        </p:spPr>
      </p:pic>
    </p:spTree>
    <p:extLst>
      <p:ext uri="{BB962C8B-B14F-4D97-AF65-F5344CB8AC3E}">
        <p14:creationId xmlns:p14="http://schemas.microsoft.com/office/powerpoint/2010/main" val="3889341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6C60-B391-FD05-659C-73B88FA16C70}"/>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335CCCA7-F673-5649-461B-14300DF90EB0}"/>
              </a:ext>
            </a:extLst>
          </p:cNvPr>
          <p:cNvSpPr>
            <a:spLocks noGrp="1"/>
          </p:cNvSpPr>
          <p:nvPr>
            <p:ph idx="1"/>
          </p:nvPr>
        </p:nvSpPr>
        <p:spPr/>
        <p:txBody>
          <a:bodyPr>
            <a:normAutofit/>
          </a:bodyPr>
          <a:lstStyle/>
          <a:p>
            <a:r>
              <a:rPr lang="en-US" sz="2400" dirty="0"/>
              <a:t>Patients with tricuspid regurgitation often experience </a:t>
            </a:r>
            <a:r>
              <a:rPr lang="en-US" sz="2400" b="1" dirty="0"/>
              <a:t>poorer quality of life</a:t>
            </a:r>
            <a:r>
              <a:rPr lang="en-US" sz="2400" b="1" baseline="30000" dirty="0"/>
              <a:t> </a:t>
            </a:r>
            <a:r>
              <a:rPr lang="en-US" sz="2400" dirty="0"/>
              <a:t>associated with reduced cardiac output and clinical manifestations of heart failure.</a:t>
            </a:r>
            <a:r>
              <a:rPr lang="en-US" sz="2400" baseline="30000" dirty="0"/>
              <a:t> </a:t>
            </a:r>
          </a:p>
          <a:p>
            <a:r>
              <a:rPr lang="en-US" sz="2400" dirty="0"/>
              <a:t>Medical management is, therefore, the only option for many patients and is focused primarily on optimizing volume status</a:t>
            </a:r>
          </a:p>
        </p:txBody>
      </p:sp>
    </p:spTree>
    <p:extLst>
      <p:ext uri="{BB962C8B-B14F-4D97-AF65-F5344CB8AC3E}">
        <p14:creationId xmlns:p14="http://schemas.microsoft.com/office/powerpoint/2010/main" val="348774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1A21-0CB7-59D4-B98B-A54614854C46}"/>
              </a:ext>
            </a:extLst>
          </p:cNvPr>
          <p:cNvSpPr>
            <a:spLocks noGrp="1"/>
          </p:cNvSpPr>
          <p:nvPr>
            <p:ph type="title"/>
          </p:nvPr>
        </p:nvSpPr>
        <p:spPr/>
        <p:txBody>
          <a:bodyPr/>
          <a:lstStyle/>
          <a:p>
            <a:r>
              <a:rPr lang="en-US" dirty="0"/>
              <a:t>Trial Design</a:t>
            </a:r>
          </a:p>
        </p:txBody>
      </p:sp>
      <p:sp>
        <p:nvSpPr>
          <p:cNvPr id="3" name="Content Placeholder 2">
            <a:extLst>
              <a:ext uri="{FF2B5EF4-FFF2-40B4-BE49-F238E27FC236}">
                <a16:creationId xmlns:a16="http://schemas.microsoft.com/office/drawing/2014/main" id="{826BC1BD-A25F-38D5-4A18-8559E31187CD}"/>
              </a:ext>
            </a:extLst>
          </p:cNvPr>
          <p:cNvSpPr>
            <a:spLocks noGrp="1"/>
          </p:cNvSpPr>
          <p:nvPr>
            <p:ph idx="1"/>
          </p:nvPr>
        </p:nvSpPr>
        <p:spPr/>
        <p:txBody>
          <a:bodyPr>
            <a:normAutofit/>
          </a:bodyPr>
          <a:lstStyle/>
          <a:p>
            <a:r>
              <a:rPr lang="en-US" dirty="0"/>
              <a:t>Investigator-initiated</a:t>
            </a:r>
          </a:p>
          <a:p>
            <a:r>
              <a:rPr lang="en-US" dirty="0"/>
              <a:t>Prospective</a:t>
            </a:r>
          </a:p>
          <a:p>
            <a:r>
              <a:rPr lang="en-US" dirty="0"/>
              <a:t>Randomized (1:1) trial evaluating the impact of T-TEER with the </a:t>
            </a:r>
            <a:r>
              <a:rPr lang="en-US" dirty="0" err="1"/>
              <a:t>TriClip</a:t>
            </a:r>
            <a:r>
              <a:rPr lang="en-US" dirty="0"/>
              <a:t> system plus OMT vs OMT alone </a:t>
            </a:r>
          </a:p>
          <a:p>
            <a:r>
              <a:rPr lang="en-US" dirty="0"/>
              <a:t>Patients with severe, symptomatic tricuspid regurgitation. </a:t>
            </a:r>
          </a:p>
          <a:p>
            <a:r>
              <a:rPr lang="en-US" dirty="0"/>
              <a:t>24 tertiary centers in France and Belgium between March 2021 and March 2023. </a:t>
            </a:r>
          </a:p>
          <a:p>
            <a:r>
              <a:rPr lang="en-US" dirty="0"/>
              <a:t>Funded by the French Ministry of Health</a:t>
            </a:r>
          </a:p>
        </p:txBody>
      </p:sp>
    </p:spTree>
    <p:extLst>
      <p:ext uri="{BB962C8B-B14F-4D97-AF65-F5344CB8AC3E}">
        <p14:creationId xmlns:p14="http://schemas.microsoft.com/office/powerpoint/2010/main" val="116868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057" name="Rectangle 2056">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2050" name="Picture 2" descr="Triclip Tricuspid Valve Repair (TEER) | Abbott">
            <a:extLst>
              <a:ext uri="{FF2B5EF4-FFF2-40B4-BE49-F238E27FC236}">
                <a16:creationId xmlns:a16="http://schemas.microsoft.com/office/drawing/2014/main" id="{51D15EB7-DDFF-49BF-78D7-3031CD0A41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555" r="1" b="9092"/>
          <a:stretch>
            <a:fill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15294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9418FB3-B3B6-2128-D952-9A23F39E6CB5}"/>
              </a:ext>
            </a:extLst>
          </p:cNvPr>
          <p:cNvSpPr>
            <a:spLocks noGrp="1"/>
          </p:cNvSpPr>
          <p:nvPr>
            <p:ph type="title"/>
          </p:nvPr>
        </p:nvSpPr>
        <p:spPr>
          <a:xfrm>
            <a:off x="357809" y="159031"/>
            <a:ext cx="7950514" cy="870008"/>
          </a:xfrm>
        </p:spPr>
        <p:txBody>
          <a:bodyPr vert="horz" lIns="91440" tIns="45720" rIns="91440" bIns="45720" rtlCol="0" anchor="ctr">
            <a:normAutofit/>
          </a:bodyPr>
          <a:lstStyle/>
          <a:p>
            <a:r>
              <a:rPr lang="en-US" sz="4800" b="1" kern="1200">
                <a:solidFill>
                  <a:srgbClr val="FFFFFF"/>
                </a:solidFill>
                <a:latin typeface="+mj-lt"/>
                <a:ea typeface="+mj-ea"/>
                <a:cs typeface="+mj-cs"/>
              </a:rPr>
              <a:t>Investigational Device</a:t>
            </a:r>
          </a:p>
        </p:txBody>
      </p:sp>
      <p:cxnSp>
        <p:nvCxnSpPr>
          <p:cNvPr id="2061" name="Straight Connector 2060">
            <a:extLst>
              <a:ext uri="{FF2B5EF4-FFF2-40B4-BE49-F238E27FC236}">
                <a16:creationId xmlns:a16="http://schemas.microsoft.com/office/drawing/2014/main" id="{6E25B8EB-C8DD-E579-2093-D182FC5B0F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576072"/>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CE4F20A-AADB-9897-3412-DE50EAE5261F}"/>
              </a:ext>
            </a:extLst>
          </p:cNvPr>
          <p:cNvSpPr txBox="1"/>
          <p:nvPr/>
        </p:nvSpPr>
        <p:spPr>
          <a:xfrm>
            <a:off x="195884" y="3686175"/>
            <a:ext cx="3211068" cy="2862322"/>
          </a:xfrm>
          <a:prstGeom prst="rect">
            <a:avLst/>
          </a:prstGeom>
          <a:noFill/>
        </p:spPr>
        <p:txBody>
          <a:bodyPr wrap="square">
            <a:spAutoFit/>
          </a:bodyPr>
          <a:lstStyle/>
          <a:p>
            <a:r>
              <a:rPr lang="en-US" sz="2000" b="0" i="0" dirty="0">
                <a:solidFill>
                  <a:srgbClr val="333333"/>
                </a:solidFill>
                <a:effectLst/>
                <a:latin typeface="Guardian TextSans Web"/>
              </a:rPr>
              <a:t>T-TEER was performed with the </a:t>
            </a:r>
            <a:r>
              <a:rPr lang="en-US" sz="2000" b="1" i="0" dirty="0" err="1">
                <a:solidFill>
                  <a:srgbClr val="333333"/>
                </a:solidFill>
                <a:effectLst/>
                <a:latin typeface="Guardian TextSans Web"/>
              </a:rPr>
              <a:t>TriClip</a:t>
            </a:r>
            <a:r>
              <a:rPr lang="en-US" sz="2000" b="1" i="0" dirty="0">
                <a:solidFill>
                  <a:srgbClr val="333333"/>
                </a:solidFill>
                <a:effectLst/>
                <a:latin typeface="Guardian TextSans Web"/>
              </a:rPr>
              <a:t> Transcatheter Tricuspid Valve Repair System</a:t>
            </a:r>
            <a:r>
              <a:rPr lang="en-US" sz="2000" b="0" i="0" dirty="0">
                <a:solidFill>
                  <a:srgbClr val="333333"/>
                </a:solidFill>
                <a:effectLst/>
                <a:latin typeface="Guardian TextSans Web"/>
              </a:rPr>
              <a:t> using a femoral approach under general anesthesia, with procedural guidance via transesophageal echocardiography.</a:t>
            </a:r>
            <a:r>
              <a:rPr lang="en-US" sz="2000" b="0" i="0" u="none" strike="noStrike" baseline="30000" dirty="0">
                <a:solidFill>
                  <a:srgbClr val="981B1E"/>
                </a:solidFill>
                <a:effectLst/>
                <a:latin typeface="Guardian TextSans Web"/>
                <a:hlinkClick r:id="rId3"/>
              </a:rPr>
              <a:t>9</a:t>
            </a:r>
            <a:r>
              <a:rPr lang="en-US" sz="2000" b="0" i="0" dirty="0">
                <a:solidFill>
                  <a:srgbClr val="333333"/>
                </a:solidFill>
                <a:effectLst/>
                <a:latin typeface="Guardian TextSans Web"/>
              </a:rPr>
              <a:t> </a:t>
            </a:r>
            <a:endParaRPr lang="en-US" sz="2000" dirty="0"/>
          </a:p>
        </p:txBody>
      </p:sp>
    </p:spTree>
    <p:extLst>
      <p:ext uri="{BB962C8B-B14F-4D97-AF65-F5344CB8AC3E}">
        <p14:creationId xmlns:p14="http://schemas.microsoft.com/office/powerpoint/2010/main" val="157752555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87C54-DB74-7F82-90A4-519F11051FFA}"/>
              </a:ext>
            </a:extLst>
          </p:cNvPr>
          <p:cNvSpPr>
            <a:spLocks noGrp="1"/>
          </p:cNvSpPr>
          <p:nvPr>
            <p:ph type="title"/>
          </p:nvPr>
        </p:nvSpPr>
        <p:spPr/>
        <p:txBody>
          <a:bodyPr/>
          <a:lstStyle/>
          <a:p>
            <a:r>
              <a:rPr lang="en-US" dirty="0"/>
              <a:t>Randomization</a:t>
            </a:r>
          </a:p>
        </p:txBody>
      </p:sp>
      <p:sp>
        <p:nvSpPr>
          <p:cNvPr id="3" name="Content Placeholder 2">
            <a:extLst>
              <a:ext uri="{FF2B5EF4-FFF2-40B4-BE49-F238E27FC236}">
                <a16:creationId xmlns:a16="http://schemas.microsoft.com/office/drawing/2014/main" id="{7477DD26-C7AF-1898-346B-1B9EA79156EE}"/>
              </a:ext>
            </a:extLst>
          </p:cNvPr>
          <p:cNvSpPr>
            <a:spLocks noGrp="1"/>
          </p:cNvSpPr>
          <p:nvPr>
            <p:ph idx="1"/>
          </p:nvPr>
        </p:nvSpPr>
        <p:spPr>
          <a:xfrm>
            <a:off x="640080" y="2257425"/>
            <a:ext cx="10890928" cy="4304013"/>
          </a:xfrm>
        </p:spPr>
        <p:txBody>
          <a:bodyPr>
            <a:normAutofit lnSpcReduction="10000"/>
          </a:bodyPr>
          <a:lstStyle/>
          <a:p>
            <a:r>
              <a:rPr lang="en-US" dirty="0"/>
              <a:t>Severe, symptomatic tricuspid regurgitation despite stable (≥30 days) guideline-directed OMT for heart failure </a:t>
            </a:r>
          </a:p>
          <a:p>
            <a:r>
              <a:rPr lang="en-US" dirty="0"/>
              <a:t>Severity of tricuspid regurgitation and anatomical suitability for T-TEER were evaluated and confirmed by a central echocardiography laboratory (</a:t>
            </a:r>
            <a:r>
              <a:rPr lang="en-US" dirty="0" err="1"/>
              <a:t>CoreLab</a:t>
            </a:r>
            <a:r>
              <a:rPr lang="en-US" dirty="0"/>
              <a:t>)</a:t>
            </a:r>
          </a:p>
          <a:p>
            <a:r>
              <a:rPr lang="en-US" dirty="0"/>
              <a:t>Randomization was performed through an automated, web-based system. </a:t>
            </a:r>
          </a:p>
          <a:p>
            <a:r>
              <a:rPr lang="en-US" dirty="0"/>
              <a:t>A 1:1 permuted block randomization scheme </a:t>
            </a:r>
          </a:p>
          <a:p>
            <a:r>
              <a:rPr lang="en-US" dirty="0"/>
              <a:t>Patients randomized to the T-TEER + OMT group were required to undergo the procedure within 14 days. </a:t>
            </a:r>
          </a:p>
          <a:p>
            <a:r>
              <a:rPr lang="en-US" dirty="0"/>
              <a:t>Clinical follow-up was conducted at 1, 6, and 12 months. Follow-up visits consisted </a:t>
            </a:r>
            <a:r>
              <a:rPr lang="en-US" b="1" dirty="0"/>
              <a:t>of symptom assessment, 6MWT distance, and quality-of-life assessment using the KCCQ score.</a:t>
            </a:r>
          </a:p>
        </p:txBody>
      </p:sp>
    </p:spTree>
    <p:extLst>
      <p:ext uri="{BB962C8B-B14F-4D97-AF65-F5344CB8AC3E}">
        <p14:creationId xmlns:p14="http://schemas.microsoft.com/office/powerpoint/2010/main" val="349055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EDEE-8397-1A84-76B0-08D066E65684}"/>
              </a:ext>
            </a:extLst>
          </p:cNvPr>
          <p:cNvSpPr>
            <a:spLocks noGrp="1"/>
          </p:cNvSpPr>
          <p:nvPr>
            <p:ph type="title"/>
          </p:nvPr>
        </p:nvSpPr>
        <p:spPr/>
        <p:txBody>
          <a:bodyPr/>
          <a:lstStyle/>
          <a:p>
            <a:r>
              <a:rPr lang="en-US" dirty="0"/>
              <a:t>Inclusion Criteria</a:t>
            </a:r>
          </a:p>
        </p:txBody>
      </p:sp>
      <p:sp>
        <p:nvSpPr>
          <p:cNvPr id="3" name="Content Placeholder 2">
            <a:extLst>
              <a:ext uri="{FF2B5EF4-FFF2-40B4-BE49-F238E27FC236}">
                <a16:creationId xmlns:a16="http://schemas.microsoft.com/office/drawing/2014/main" id="{D2C4B35C-02A3-8021-7D78-1DD4230B790C}"/>
              </a:ext>
            </a:extLst>
          </p:cNvPr>
          <p:cNvSpPr>
            <a:spLocks noGrp="1"/>
          </p:cNvSpPr>
          <p:nvPr>
            <p:ph idx="1"/>
          </p:nvPr>
        </p:nvSpPr>
        <p:spPr/>
        <p:txBody>
          <a:bodyPr>
            <a:normAutofit fontScale="92500" lnSpcReduction="20000"/>
          </a:bodyPr>
          <a:lstStyle/>
          <a:p>
            <a:r>
              <a:rPr lang="en-US" dirty="0"/>
              <a:t>Age ≥ 18 years </a:t>
            </a:r>
          </a:p>
          <a:p>
            <a:r>
              <a:rPr lang="en-US" dirty="0"/>
              <a:t>Symptomatic secondary (at least) severe TR (Carpentier Type IIIB (restrictive) and / or I (tricuspid annulus dilation)) stable for at least 30 days </a:t>
            </a:r>
          </a:p>
          <a:p>
            <a:r>
              <a:rPr lang="en-US" dirty="0"/>
              <a:t>NYHA functional class II to IV without cirrhosis and/or ascites </a:t>
            </a:r>
          </a:p>
          <a:p>
            <a:r>
              <a:rPr lang="en-US" dirty="0"/>
              <a:t>Signs of heart failure in the previous 12-months </a:t>
            </a:r>
          </a:p>
          <a:p>
            <a:r>
              <a:rPr lang="en-US" dirty="0"/>
              <a:t>Stable optimized medical and/or interventional treatment</a:t>
            </a:r>
          </a:p>
          <a:p>
            <a:r>
              <a:rPr lang="en-US" dirty="0"/>
              <a:t>Ineligible for corrective action on the valve by surgical approach after a specialized multidisciplinary consultation ("heart team")</a:t>
            </a:r>
          </a:p>
          <a:p>
            <a:r>
              <a:rPr lang="en-US" dirty="0"/>
              <a:t>Signature of an informed consent </a:t>
            </a:r>
          </a:p>
        </p:txBody>
      </p:sp>
    </p:spTree>
    <p:extLst>
      <p:ext uri="{BB962C8B-B14F-4D97-AF65-F5344CB8AC3E}">
        <p14:creationId xmlns:p14="http://schemas.microsoft.com/office/powerpoint/2010/main" val="104501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3FEAB-D004-EF9D-6A83-69A89FE2280D}"/>
              </a:ext>
            </a:extLst>
          </p:cNvPr>
          <p:cNvSpPr>
            <a:spLocks noGrp="1"/>
          </p:cNvSpPr>
          <p:nvPr>
            <p:ph type="title"/>
          </p:nvPr>
        </p:nvSpPr>
        <p:spPr/>
        <p:txBody>
          <a:bodyPr/>
          <a:lstStyle/>
          <a:p>
            <a:r>
              <a:rPr lang="en-US" dirty="0"/>
              <a:t>Central core-laboratory analysis</a:t>
            </a:r>
          </a:p>
        </p:txBody>
      </p:sp>
      <p:sp>
        <p:nvSpPr>
          <p:cNvPr id="3" name="Content Placeholder 2">
            <a:extLst>
              <a:ext uri="{FF2B5EF4-FFF2-40B4-BE49-F238E27FC236}">
                <a16:creationId xmlns:a16="http://schemas.microsoft.com/office/drawing/2014/main" id="{B9241CB1-89CB-BE40-F536-FE80A910E566}"/>
              </a:ext>
            </a:extLst>
          </p:cNvPr>
          <p:cNvSpPr>
            <a:spLocks noGrp="1"/>
          </p:cNvSpPr>
          <p:nvPr>
            <p:ph idx="1"/>
          </p:nvPr>
        </p:nvSpPr>
        <p:spPr/>
        <p:txBody>
          <a:bodyPr/>
          <a:lstStyle/>
          <a:p>
            <a:r>
              <a:rPr lang="en-US" dirty="0"/>
              <a:t>TR characterized before Implantation by at least one of the following criteria: </a:t>
            </a:r>
          </a:p>
          <a:p>
            <a:r>
              <a:rPr lang="en-US" dirty="0"/>
              <a:t> Regurgitation volume &gt; 45 mL / beat </a:t>
            </a:r>
          </a:p>
          <a:p>
            <a:r>
              <a:rPr lang="en-US" dirty="0"/>
              <a:t> Surface of the regurgitant orifice &gt; 40 mm² </a:t>
            </a:r>
          </a:p>
          <a:p>
            <a:r>
              <a:rPr lang="en-US" dirty="0"/>
              <a:t> Vena </a:t>
            </a:r>
            <a:r>
              <a:rPr lang="en-US" dirty="0" err="1"/>
              <a:t>contracta</a:t>
            </a:r>
            <a:r>
              <a:rPr lang="en-US" dirty="0"/>
              <a:t> &gt; 7mm </a:t>
            </a:r>
          </a:p>
          <a:p>
            <a:r>
              <a:rPr lang="en-US" dirty="0"/>
              <a:t> Gap between leaflets ≤ 10 mm (at the presumed location of the clip)</a:t>
            </a:r>
          </a:p>
          <a:p>
            <a:endParaRPr lang="en-US" dirty="0"/>
          </a:p>
        </p:txBody>
      </p:sp>
    </p:spTree>
    <p:extLst>
      <p:ext uri="{BB962C8B-B14F-4D97-AF65-F5344CB8AC3E}">
        <p14:creationId xmlns:p14="http://schemas.microsoft.com/office/powerpoint/2010/main" val="3417696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AFBE-43FA-34A8-2C59-486A841F3D5A}"/>
              </a:ext>
            </a:extLst>
          </p:cNvPr>
          <p:cNvSpPr>
            <a:spLocks noGrp="1"/>
          </p:cNvSpPr>
          <p:nvPr>
            <p:ph type="title"/>
          </p:nvPr>
        </p:nvSpPr>
        <p:spPr>
          <a:xfrm>
            <a:off x="640078" y="1137425"/>
            <a:ext cx="10890929" cy="1097280"/>
          </a:xfrm>
        </p:spPr>
        <p:txBody>
          <a:bodyPr/>
          <a:lstStyle/>
          <a:p>
            <a:r>
              <a:rPr lang="en-US" dirty="0"/>
              <a:t>Exclusion Criteria	</a:t>
            </a:r>
          </a:p>
        </p:txBody>
      </p:sp>
      <p:sp>
        <p:nvSpPr>
          <p:cNvPr id="3" name="Content Placeholder 2">
            <a:extLst>
              <a:ext uri="{FF2B5EF4-FFF2-40B4-BE49-F238E27FC236}">
                <a16:creationId xmlns:a16="http://schemas.microsoft.com/office/drawing/2014/main" id="{9E0612F9-1F8E-C0B8-82B9-FCA61FC78259}"/>
              </a:ext>
            </a:extLst>
          </p:cNvPr>
          <p:cNvSpPr>
            <a:spLocks noGrp="1"/>
          </p:cNvSpPr>
          <p:nvPr>
            <p:ph idx="1"/>
          </p:nvPr>
        </p:nvSpPr>
        <p:spPr>
          <a:xfrm>
            <a:off x="640079" y="2007220"/>
            <a:ext cx="10890928" cy="4267089"/>
          </a:xfrm>
        </p:spPr>
        <p:txBody>
          <a:bodyPr>
            <a:normAutofit fontScale="92500" lnSpcReduction="20000"/>
          </a:bodyPr>
          <a:lstStyle/>
          <a:p>
            <a:r>
              <a:rPr lang="en-US" dirty="0"/>
              <a:t>Recent </a:t>
            </a:r>
            <a:r>
              <a:rPr lang="en-US" dirty="0" err="1"/>
              <a:t>Mitraclip</a:t>
            </a:r>
            <a:r>
              <a:rPr lang="en-US" dirty="0"/>
              <a:t> or other percutaneous approach on the mitral valve in the past 3-month </a:t>
            </a:r>
          </a:p>
          <a:p>
            <a:r>
              <a:rPr lang="en-US" dirty="0"/>
              <a:t>Any prior tricuspid valve procedure that would interfere with placement of the </a:t>
            </a:r>
            <a:r>
              <a:rPr lang="en-US" dirty="0" err="1"/>
              <a:t>Triclip</a:t>
            </a:r>
            <a:r>
              <a:rPr lang="en-US" dirty="0"/>
              <a:t> device </a:t>
            </a:r>
          </a:p>
          <a:p>
            <a:r>
              <a:rPr lang="en-US" dirty="0"/>
              <a:t>Tricuspid valve leaflet anatomy which may preclude clip implantation</a:t>
            </a:r>
          </a:p>
          <a:p>
            <a:r>
              <a:rPr lang="en-US" dirty="0"/>
              <a:t>Myocardial infarction or coronary bypass surgery in the past 3-month </a:t>
            </a:r>
          </a:p>
          <a:p>
            <a:r>
              <a:rPr lang="en-US" dirty="0"/>
              <a:t>Left ventricular ejection fraction ≤35%</a:t>
            </a:r>
          </a:p>
          <a:p>
            <a:r>
              <a:rPr lang="en-US" dirty="0"/>
              <a:t>Cardiac Resynchronization therapy for less than 3-month </a:t>
            </a:r>
          </a:p>
          <a:p>
            <a:r>
              <a:rPr lang="en-US" dirty="0"/>
              <a:t>TR that is clearly related to the right ventricular lead positioning </a:t>
            </a:r>
          </a:p>
          <a:p>
            <a:r>
              <a:rPr lang="en-US" dirty="0"/>
              <a:t>Cardioversion for less than 6 weeks</a:t>
            </a:r>
          </a:p>
          <a:p>
            <a:r>
              <a:rPr lang="en-US" dirty="0"/>
              <a:t>Life expectancy &lt;1 year</a:t>
            </a:r>
          </a:p>
          <a:p>
            <a:r>
              <a:rPr lang="en-US" dirty="0"/>
              <a:t>Other scheduled cardiac surgery</a:t>
            </a:r>
          </a:p>
        </p:txBody>
      </p:sp>
    </p:spTree>
    <p:extLst>
      <p:ext uri="{BB962C8B-B14F-4D97-AF65-F5344CB8AC3E}">
        <p14:creationId xmlns:p14="http://schemas.microsoft.com/office/powerpoint/2010/main" val="385426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500701-7812-7037-1352-BB305E01EFD9}"/>
              </a:ext>
            </a:extLst>
          </p:cNvPr>
          <p:cNvSpPr>
            <a:spLocks noGrp="1"/>
          </p:cNvSpPr>
          <p:nvPr>
            <p:ph idx="1"/>
          </p:nvPr>
        </p:nvSpPr>
        <p:spPr>
          <a:xfrm>
            <a:off x="640080" y="1371600"/>
            <a:ext cx="10890928" cy="4828032"/>
          </a:xfrm>
        </p:spPr>
        <p:txBody>
          <a:bodyPr>
            <a:normAutofit/>
          </a:bodyPr>
          <a:lstStyle/>
          <a:p>
            <a:r>
              <a:rPr lang="en-US" dirty="0"/>
              <a:t>Coronary angioplasty in the preceding month</a:t>
            </a:r>
          </a:p>
          <a:p>
            <a:r>
              <a:rPr lang="en-US" dirty="0"/>
              <a:t>Current infection requiring prescription of antibiotics </a:t>
            </a:r>
          </a:p>
          <a:p>
            <a:r>
              <a:rPr lang="en-US" dirty="0"/>
              <a:t>End-stage renal failure (dialysis patient) </a:t>
            </a:r>
          </a:p>
          <a:p>
            <a:r>
              <a:rPr lang="en-US" dirty="0"/>
              <a:t>Severe hepatic insufficiency</a:t>
            </a:r>
          </a:p>
          <a:p>
            <a:r>
              <a:rPr lang="en-US" dirty="0"/>
              <a:t>Stroke in the previous 3-month</a:t>
            </a:r>
          </a:p>
          <a:p>
            <a:r>
              <a:rPr lang="en-US" dirty="0"/>
              <a:t>Uncontrolled pre- capillary pulmonary hypertension </a:t>
            </a:r>
          </a:p>
          <a:p>
            <a:r>
              <a:rPr lang="en-US" dirty="0"/>
              <a:t>Contraindication, allergy or </a:t>
            </a:r>
            <a:r>
              <a:rPr lang="en-US" dirty="0" err="1"/>
              <a:t>hypersensibility</a:t>
            </a:r>
            <a:r>
              <a:rPr lang="en-US" dirty="0"/>
              <a:t> to dual anti-platelet and anticoagulant therapy </a:t>
            </a:r>
          </a:p>
          <a:p>
            <a:r>
              <a:rPr lang="en-US" dirty="0"/>
              <a:t>Ongoing infection requiring antibiotic therapy</a:t>
            </a:r>
          </a:p>
          <a:p>
            <a:r>
              <a:rPr lang="en-US" dirty="0"/>
              <a:t>Evidence of intra vascular or intra cardiac thrombus</a:t>
            </a:r>
          </a:p>
        </p:txBody>
      </p:sp>
    </p:spTree>
    <p:extLst>
      <p:ext uri="{BB962C8B-B14F-4D97-AF65-F5344CB8AC3E}">
        <p14:creationId xmlns:p14="http://schemas.microsoft.com/office/powerpoint/2010/main" val="2529923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normAutofit/>
          </a:bodyPr>
          <a:lstStyle/>
          <a:p>
            <a:r>
              <a:rPr lang="en-US" sz="3600" b="1" dirty="0"/>
              <a:t>Neither the planners nor the speakers disclosed relevant financial relationships with ineligible companies.</a:t>
            </a:r>
          </a:p>
        </p:txBody>
      </p:sp>
    </p:spTree>
    <p:extLst>
      <p:ext uri="{BB962C8B-B14F-4D97-AF65-F5344CB8AC3E}">
        <p14:creationId xmlns:p14="http://schemas.microsoft.com/office/powerpoint/2010/main" val="2727242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08E31-2A10-A5F3-9014-489C0F3216DC}"/>
              </a:ext>
            </a:extLst>
          </p:cNvPr>
          <p:cNvSpPr>
            <a:spLocks noGrp="1"/>
          </p:cNvSpPr>
          <p:nvPr>
            <p:ph type="title"/>
          </p:nvPr>
        </p:nvSpPr>
        <p:spPr>
          <a:xfrm>
            <a:off x="464431" y="162953"/>
            <a:ext cx="4876801" cy="1569516"/>
          </a:xfrm>
        </p:spPr>
        <p:txBody>
          <a:bodyPr anchor="t">
            <a:normAutofit/>
          </a:bodyPr>
          <a:lstStyle/>
          <a:p>
            <a:r>
              <a:rPr lang="en-US" dirty="0"/>
              <a:t>Outcomes</a:t>
            </a:r>
          </a:p>
        </p:txBody>
      </p:sp>
      <p:pic>
        <p:nvPicPr>
          <p:cNvPr id="5" name="Picture 4">
            <a:extLst>
              <a:ext uri="{FF2B5EF4-FFF2-40B4-BE49-F238E27FC236}">
                <a16:creationId xmlns:a16="http://schemas.microsoft.com/office/drawing/2014/main" id="{03184C47-6954-44CA-56D0-97E0046615CA}"/>
              </a:ext>
            </a:extLst>
          </p:cNvPr>
          <p:cNvPicPr>
            <a:picLocks noChangeAspect="1"/>
          </p:cNvPicPr>
          <p:nvPr/>
        </p:nvPicPr>
        <p:blipFill>
          <a:blip r:embed="rId2"/>
          <a:srcRect l="65650" t="39445" r="15667" b="18610"/>
          <a:stretch>
            <a:fillRect/>
          </a:stretch>
        </p:blipFill>
        <p:spPr>
          <a:xfrm>
            <a:off x="211020" y="1105121"/>
            <a:ext cx="6814248" cy="5022660"/>
          </a:xfrm>
          <a:prstGeom prst="rect">
            <a:avLst/>
          </a:prstGeom>
        </p:spPr>
      </p:pic>
      <p:sp>
        <p:nvSpPr>
          <p:cNvPr id="3" name="Content Placeholder 2">
            <a:extLst>
              <a:ext uri="{FF2B5EF4-FFF2-40B4-BE49-F238E27FC236}">
                <a16:creationId xmlns:a16="http://schemas.microsoft.com/office/drawing/2014/main" id="{409A467C-7DD2-D837-43D0-EBEAF5D8DB60}"/>
              </a:ext>
            </a:extLst>
          </p:cNvPr>
          <p:cNvSpPr>
            <a:spLocks noGrp="1"/>
          </p:cNvSpPr>
          <p:nvPr>
            <p:ph idx="1"/>
          </p:nvPr>
        </p:nvSpPr>
        <p:spPr>
          <a:xfrm>
            <a:off x="6850769" y="1105121"/>
            <a:ext cx="5130210" cy="5022661"/>
          </a:xfrm>
        </p:spPr>
        <p:txBody>
          <a:bodyPr>
            <a:normAutofit/>
          </a:bodyPr>
          <a:lstStyle/>
          <a:p>
            <a:r>
              <a:rPr lang="en-US" dirty="0"/>
              <a:t>The primary outcome was a </a:t>
            </a:r>
            <a:r>
              <a:rPr lang="en-US" b="1" dirty="0"/>
              <a:t>composite clinical end point </a:t>
            </a:r>
            <a:r>
              <a:rPr lang="en-US" dirty="0"/>
              <a:t>comprising change in 1 -New York Heart Association (NYHA) class (assessed by an independent observer at each visit), 2- change in patient global assessment (PGA), or 3- occurrence of major cardiovascular events assessed during a 12-month period after randomization </a:t>
            </a:r>
          </a:p>
          <a:p>
            <a:endParaRPr lang="en-US" dirty="0"/>
          </a:p>
        </p:txBody>
      </p:sp>
      <p:cxnSp>
        <p:nvCxnSpPr>
          <p:cNvPr id="12" name="Straight Connector 11">
            <a:extLst>
              <a:ext uri="{FF2B5EF4-FFF2-40B4-BE49-F238E27FC236}">
                <a16:creationId xmlns:a16="http://schemas.microsoft.com/office/drawing/2014/main" id="{540DBD50-3CB1-A513-2321-1891E3F09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395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4A3B5-6ABC-D98A-4DB1-7C8DC12EF972}"/>
              </a:ext>
            </a:extLst>
          </p:cNvPr>
          <p:cNvSpPr>
            <a:spLocks noGrp="1"/>
          </p:cNvSpPr>
          <p:nvPr>
            <p:ph idx="1"/>
          </p:nvPr>
        </p:nvSpPr>
        <p:spPr>
          <a:xfrm>
            <a:off x="640080" y="1704975"/>
            <a:ext cx="10890928" cy="4494657"/>
          </a:xfrm>
        </p:spPr>
        <p:txBody>
          <a:bodyPr>
            <a:normAutofit/>
          </a:bodyPr>
          <a:lstStyle/>
          <a:p>
            <a:r>
              <a:rPr lang="en-US" b="1" dirty="0"/>
              <a:t>Patients were considered improved </a:t>
            </a:r>
            <a:r>
              <a:rPr lang="en-US" dirty="0"/>
              <a:t>if they experienced a favorable change in NYHA functional class (NYHA class at last visit – NYHA class at preinclusion visit &lt;0) and/or if their PGA improved to less than 4 (mildly, moderately, or markedly improved) without experiencing any major adverse clinical events </a:t>
            </a:r>
          </a:p>
          <a:p>
            <a:r>
              <a:rPr lang="en-US" b="1" dirty="0"/>
              <a:t>Patients were considered worsened </a:t>
            </a:r>
            <a:r>
              <a:rPr lang="en-US" dirty="0"/>
              <a:t>if they experienced a major clinical event (death or unplanned heart failure hospitalization), if their NYHA class worsened (NYHA class at last visit – NYHA class at preinclusion visit &gt;0) or if their PGA at the final visit was greater than 4 (slightly, moderately, or markedly worse). </a:t>
            </a:r>
          </a:p>
          <a:p>
            <a:r>
              <a:rPr lang="en-US" b="1" dirty="0"/>
              <a:t>Patients were considered unchanged </a:t>
            </a:r>
            <a:r>
              <a:rPr lang="en-US" dirty="0"/>
              <a:t>if they had an unchanged NYHA class or a PGA of 4 (unchanged) at last visit and experienced no major clinical events.</a:t>
            </a:r>
          </a:p>
          <a:p>
            <a:endParaRPr lang="en-US" dirty="0"/>
          </a:p>
        </p:txBody>
      </p:sp>
    </p:spTree>
    <p:extLst>
      <p:ext uri="{BB962C8B-B14F-4D97-AF65-F5344CB8AC3E}">
        <p14:creationId xmlns:p14="http://schemas.microsoft.com/office/powerpoint/2010/main" val="1348293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9DBB-743C-3BD9-D36B-D2B1044B6064}"/>
              </a:ext>
            </a:extLst>
          </p:cNvPr>
          <p:cNvSpPr>
            <a:spLocks noGrp="1"/>
          </p:cNvSpPr>
          <p:nvPr>
            <p:ph type="title"/>
          </p:nvPr>
        </p:nvSpPr>
        <p:spPr/>
        <p:txBody>
          <a:bodyPr/>
          <a:lstStyle/>
          <a:p>
            <a:r>
              <a:rPr lang="en-US" dirty="0"/>
              <a:t>Secondary Outcomes</a:t>
            </a:r>
          </a:p>
        </p:txBody>
      </p:sp>
      <p:sp>
        <p:nvSpPr>
          <p:cNvPr id="3" name="Content Placeholder 2">
            <a:extLst>
              <a:ext uri="{FF2B5EF4-FFF2-40B4-BE49-F238E27FC236}">
                <a16:creationId xmlns:a16="http://schemas.microsoft.com/office/drawing/2014/main" id="{D909AB5C-1DD7-7782-3F54-813DD8515509}"/>
              </a:ext>
            </a:extLst>
          </p:cNvPr>
          <p:cNvSpPr>
            <a:spLocks noGrp="1"/>
          </p:cNvSpPr>
          <p:nvPr>
            <p:ph idx="1"/>
          </p:nvPr>
        </p:nvSpPr>
        <p:spPr>
          <a:xfrm>
            <a:off x="640080" y="2468881"/>
            <a:ext cx="10890928" cy="3730751"/>
          </a:xfrm>
        </p:spPr>
        <p:txBody>
          <a:bodyPr>
            <a:normAutofit/>
          </a:bodyPr>
          <a:lstStyle/>
          <a:p>
            <a:r>
              <a:rPr lang="en-US" dirty="0"/>
              <a:t>Tricuspid regurgitation grade</a:t>
            </a:r>
          </a:p>
          <a:p>
            <a:r>
              <a:rPr lang="en-US" dirty="0"/>
              <a:t>Quality of life assessed with the KCCQ score</a:t>
            </a:r>
          </a:p>
          <a:p>
            <a:r>
              <a:rPr lang="en-US" dirty="0"/>
              <a:t>PGA</a:t>
            </a:r>
          </a:p>
          <a:p>
            <a:r>
              <a:rPr lang="en-US" dirty="0"/>
              <a:t>A </a:t>
            </a:r>
            <a:r>
              <a:rPr lang="en-US" b="1" dirty="0"/>
              <a:t>hierarchical composite outcome </a:t>
            </a:r>
            <a:r>
              <a:rPr lang="en-US" dirty="0"/>
              <a:t>including all-cause death or tricuspid valve surgery, time to heart failure hospitalization, and improvement of 15 points or greater in KCCQ score</a:t>
            </a:r>
          </a:p>
          <a:p>
            <a:r>
              <a:rPr lang="en-US" dirty="0"/>
              <a:t>Major cardiovascular events (myocardial infarction, unstable angina, revascularization, stroke, cardiovascular death, or heart failure hospitalization)</a:t>
            </a:r>
          </a:p>
          <a:p>
            <a:r>
              <a:rPr lang="en-US" dirty="0"/>
              <a:t>Cardiovascular death.</a:t>
            </a:r>
          </a:p>
        </p:txBody>
      </p:sp>
    </p:spTree>
    <p:extLst>
      <p:ext uri="{BB962C8B-B14F-4D97-AF65-F5344CB8AC3E}">
        <p14:creationId xmlns:p14="http://schemas.microsoft.com/office/powerpoint/2010/main" val="2424961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C30D-5345-1C7E-925D-64E9BDAC9BD9}"/>
              </a:ext>
            </a:extLst>
          </p:cNvPr>
          <p:cNvSpPr>
            <a:spLocks noGrp="1"/>
          </p:cNvSpPr>
          <p:nvPr>
            <p:ph type="title"/>
          </p:nvPr>
        </p:nvSpPr>
        <p:spPr/>
        <p:txBody>
          <a:bodyPr/>
          <a:lstStyle/>
          <a:p>
            <a:r>
              <a:rPr lang="en-US" dirty="0"/>
              <a:t>Statistical Analysis	</a:t>
            </a:r>
          </a:p>
        </p:txBody>
      </p:sp>
      <p:sp>
        <p:nvSpPr>
          <p:cNvPr id="3" name="Content Placeholder 2">
            <a:extLst>
              <a:ext uri="{FF2B5EF4-FFF2-40B4-BE49-F238E27FC236}">
                <a16:creationId xmlns:a16="http://schemas.microsoft.com/office/drawing/2014/main" id="{D7A891C6-71CF-7909-55ED-5A49A749B492}"/>
              </a:ext>
            </a:extLst>
          </p:cNvPr>
          <p:cNvSpPr>
            <a:spLocks noGrp="1"/>
          </p:cNvSpPr>
          <p:nvPr>
            <p:ph idx="1"/>
          </p:nvPr>
        </p:nvSpPr>
        <p:spPr>
          <a:xfrm>
            <a:off x="640079" y="2468881"/>
            <a:ext cx="10890929" cy="4054581"/>
          </a:xfrm>
        </p:spPr>
        <p:txBody>
          <a:bodyPr>
            <a:normAutofit/>
          </a:bodyPr>
          <a:lstStyle/>
          <a:p>
            <a:pPr fontAlgn="base"/>
            <a:r>
              <a:rPr lang="en-US" sz="2400" dirty="0"/>
              <a:t>300 patients would provide 90% power to demonstrate that T-TEER + OMT is superior to OMT alone, with a 1-sided α level of .025 and the following assumptions: ​</a:t>
            </a:r>
          </a:p>
          <a:p>
            <a:pPr fontAlgn="base">
              <a:buFont typeface="Wingdings" panose="05000000000000000000" pitchFamily="2" charset="2"/>
              <a:buChar char="Ø"/>
            </a:pPr>
            <a:r>
              <a:rPr lang="en-US" sz="2400" dirty="0"/>
              <a:t>proportions of improved (0.15 in the T-TEER + OMT group; 0.05 in the OMT-alone group)​</a:t>
            </a:r>
          </a:p>
          <a:p>
            <a:pPr fontAlgn="base">
              <a:buFont typeface="Wingdings" panose="05000000000000000000" pitchFamily="2" charset="2"/>
              <a:buChar char="Ø"/>
            </a:pPr>
            <a:r>
              <a:rPr lang="en-US" sz="2400" dirty="0"/>
              <a:t>unchanged (0.5 in the T-TEER + OMT group; 0.45 in the OMT-alone group)​</a:t>
            </a:r>
          </a:p>
          <a:p>
            <a:pPr fontAlgn="base">
              <a:buFont typeface="Wingdings" panose="05000000000000000000" pitchFamily="2" charset="2"/>
              <a:buChar char="Ø"/>
            </a:pPr>
            <a:r>
              <a:rPr lang="en-US" sz="2400" dirty="0"/>
              <a:t>worsened (0.35 in the T-TEER + OMT group; 0.5 in the OMT-alone group).​</a:t>
            </a:r>
          </a:p>
        </p:txBody>
      </p:sp>
    </p:spTree>
    <p:extLst>
      <p:ext uri="{BB962C8B-B14F-4D97-AF65-F5344CB8AC3E}">
        <p14:creationId xmlns:p14="http://schemas.microsoft.com/office/powerpoint/2010/main" val="299761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D39882-0AA8-630D-1898-8BE3965FDD7E}"/>
              </a:ext>
            </a:extLst>
          </p:cNvPr>
          <p:cNvSpPr>
            <a:spLocks noGrp="1"/>
          </p:cNvSpPr>
          <p:nvPr>
            <p:ph idx="1"/>
          </p:nvPr>
        </p:nvSpPr>
        <p:spPr>
          <a:xfrm>
            <a:off x="640080" y="1427356"/>
            <a:ext cx="10890928" cy="4772276"/>
          </a:xfrm>
        </p:spPr>
        <p:txBody>
          <a:bodyPr>
            <a:normAutofit/>
          </a:bodyPr>
          <a:lstStyle/>
          <a:p>
            <a:pPr fontAlgn="base"/>
            <a:r>
              <a:rPr lang="en-US" dirty="0"/>
              <a:t>Efficacy analyses were performed in the intention-to-treat cohort ​</a:t>
            </a:r>
          </a:p>
          <a:p>
            <a:pPr fontAlgn="base"/>
            <a:r>
              <a:rPr lang="en-US" dirty="0"/>
              <a:t>Continuous variables are presented as means (standard deviations) (for normally distributed variables) or medians (25th-75th) for nonnormal distributions. ​</a:t>
            </a:r>
          </a:p>
          <a:p>
            <a:pPr fontAlgn="base"/>
            <a:r>
              <a:rPr lang="en-US" dirty="0"/>
              <a:t>The primary outcome was tested using a Wilcoxon linear-rank test. ​</a:t>
            </a:r>
          </a:p>
          <a:p>
            <a:pPr fontAlgn="base"/>
            <a:r>
              <a:rPr lang="en-US" dirty="0"/>
              <a:t>To evaluate the effect of tricuspid regurgitation mechanism (atrial dilatation vs leaflet tethering vs mixed etiology) on the response to T-TEER, a prespecified subgroup analysis according to tricuspid regurgitation mechanism was performed.​​</a:t>
            </a:r>
          </a:p>
        </p:txBody>
      </p:sp>
    </p:spTree>
    <p:extLst>
      <p:ext uri="{BB962C8B-B14F-4D97-AF65-F5344CB8AC3E}">
        <p14:creationId xmlns:p14="http://schemas.microsoft.com/office/powerpoint/2010/main" val="2961300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AACB3-38EA-487D-3129-9B9EBE4AB2A8}"/>
              </a:ext>
            </a:extLst>
          </p:cNvPr>
          <p:cNvSpPr>
            <a:spLocks noGrp="1"/>
          </p:cNvSpPr>
          <p:nvPr>
            <p:ph idx="1"/>
          </p:nvPr>
        </p:nvSpPr>
        <p:spPr>
          <a:xfrm>
            <a:off x="640080" y="1582994"/>
            <a:ext cx="10890928" cy="4616638"/>
          </a:xfrm>
        </p:spPr>
        <p:txBody>
          <a:bodyPr>
            <a:normAutofit fontScale="85000" lnSpcReduction="10000"/>
          </a:bodyPr>
          <a:lstStyle/>
          <a:p>
            <a:pPr fontAlgn="base"/>
            <a:r>
              <a:rPr lang="en-US" dirty="0"/>
              <a:t>Secondary outcome analysis followed a predefined </a:t>
            </a:r>
            <a:r>
              <a:rPr lang="en-US" b="1" dirty="0"/>
              <a:t>hierarchical hypothesis-testing </a:t>
            </a:r>
            <a:r>
              <a:rPr lang="en-US" dirty="0"/>
              <a:t>strategy to adjust for multiplicity. ​</a:t>
            </a:r>
          </a:p>
          <a:p>
            <a:pPr fontAlgn="base"/>
            <a:r>
              <a:rPr lang="en-US" dirty="0"/>
              <a:t>The statistical significance of each secondary outcome could be investigated only if the previous outcome was significant (2-tailed </a:t>
            </a:r>
            <a:r>
              <a:rPr lang="en-US" i="1" dirty="0"/>
              <a:t>P</a:t>
            </a:r>
            <a:r>
              <a:rPr lang="en-US" dirty="0"/>
              <a:t> &lt; .05). ​</a:t>
            </a:r>
          </a:p>
          <a:p>
            <a:pPr fontAlgn="base"/>
            <a:r>
              <a:rPr lang="en-US" dirty="0"/>
              <a:t>The statistical-hierarchy testing order was ​</a:t>
            </a:r>
          </a:p>
          <a:p>
            <a:pPr fontAlgn="base"/>
            <a:r>
              <a:rPr lang="en-US" dirty="0"/>
              <a:t>(1) tricuspid regurgitation grade​</a:t>
            </a:r>
          </a:p>
          <a:p>
            <a:pPr fontAlgn="base"/>
            <a:r>
              <a:rPr lang="en-US" dirty="0"/>
              <a:t>(2) quality-of-life KCCQ score​</a:t>
            </a:r>
          </a:p>
          <a:p>
            <a:pPr fontAlgn="base"/>
            <a:r>
              <a:rPr lang="en-US" dirty="0"/>
              <a:t>(3) PGA​</a:t>
            </a:r>
          </a:p>
          <a:p>
            <a:pPr fontAlgn="base"/>
            <a:r>
              <a:rPr lang="en-US" dirty="0"/>
              <a:t>(4) composite secondary end point including all-cause death or tricuspid valve surgery, time to heart failure hospitalization, and improvement of 15 points or more in KCCQ score assessed 12 months after randomization​</a:t>
            </a:r>
          </a:p>
          <a:p>
            <a:pPr fontAlgn="base"/>
            <a:r>
              <a:rPr lang="en-US" dirty="0"/>
              <a:t>(5) major cardiovascular events​</a:t>
            </a:r>
          </a:p>
          <a:p>
            <a:pPr fontAlgn="base"/>
            <a:r>
              <a:rPr lang="en-US" dirty="0"/>
              <a:t>(6) cardiovascular death.​</a:t>
            </a:r>
          </a:p>
          <a:p>
            <a:endParaRPr lang="en-US" dirty="0"/>
          </a:p>
        </p:txBody>
      </p:sp>
    </p:spTree>
    <p:extLst>
      <p:ext uri="{BB962C8B-B14F-4D97-AF65-F5344CB8AC3E}">
        <p14:creationId xmlns:p14="http://schemas.microsoft.com/office/powerpoint/2010/main" val="3709907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009AB-4EBD-4D1C-81C1-8202F2335117}"/>
              </a:ext>
            </a:extLst>
          </p:cNvPr>
          <p:cNvSpPr>
            <a:spLocks noGrp="1"/>
          </p:cNvSpPr>
          <p:nvPr>
            <p:ph idx="1"/>
          </p:nvPr>
        </p:nvSpPr>
        <p:spPr>
          <a:xfrm>
            <a:off x="640080" y="1661652"/>
            <a:ext cx="10890928" cy="4537980"/>
          </a:xfrm>
        </p:spPr>
        <p:txBody>
          <a:bodyPr/>
          <a:lstStyle/>
          <a:p>
            <a:pPr fontAlgn="base"/>
            <a:r>
              <a:rPr lang="en-US" dirty="0"/>
              <a:t>Secondary outcomes 1 and 3 were tested using a Wilcoxon linear rank test. ​</a:t>
            </a:r>
          </a:p>
          <a:p>
            <a:pPr fontAlgn="base"/>
            <a:r>
              <a:rPr lang="en-US" dirty="0"/>
              <a:t>Secondary outcome 2 was tested using analysis of covariance. ​</a:t>
            </a:r>
          </a:p>
          <a:p>
            <a:pPr fontAlgn="base"/>
            <a:r>
              <a:rPr lang="en-US" dirty="0"/>
              <a:t>Secondary outcome 4, the treatment effect was expressed as the win ratio using the Finkelstein and </a:t>
            </a:r>
            <a:r>
              <a:rPr lang="en-US" dirty="0" err="1"/>
              <a:t>Schoenfeld</a:t>
            </a:r>
            <a:r>
              <a:rPr lang="en-US" dirty="0"/>
              <a:t> unmatched pair approach.​</a:t>
            </a:r>
          </a:p>
          <a:p>
            <a:pPr fontAlgn="base"/>
            <a:r>
              <a:rPr lang="en-US" dirty="0"/>
              <a:t>Secondary outcomes 5 and 6 were tested using the log-rank test. ​</a:t>
            </a:r>
          </a:p>
          <a:p>
            <a:pPr fontAlgn="base"/>
            <a:r>
              <a:rPr lang="en-US" dirty="0"/>
              <a:t>All analyses were performed using SAS version 9.4 (SAS Institute). ​</a:t>
            </a:r>
          </a:p>
          <a:p>
            <a:pPr fontAlgn="base"/>
            <a:r>
              <a:rPr lang="en-US" dirty="0"/>
              <a:t>All </a:t>
            </a:r>
            <a:r>
              <a:rPr lang="en-US" i="1" dirty="0"/>
              <a:t>P</a:t>
            </a:r>
            <a:r>
              <a:rPr lang="en-US" dirty="0"/>
              <a:t> values were 2-tailed unless explicitly stated.​</a:t>
            </a:r>
          </a:p>
          <a:p>
            <a:endParaRPr lang="en-US" dirty="0"/>
          </a:p>
        </p:txBody>
      </p:sp>
    </p:spTree>
    <p:extLst>
      <p:ext uri="{BB962C8B-B14F-4D97-AF65-F5344CB8AC3E}">
        <p14:creationId xmlns:p14="http://schemas.microsoft.com/office/powerpoint/2010/main" val="789583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DA9C-6E7A-6531-19E8-9B506516B6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CE0E83-BF12-82DF-ACA6-513A8DA22495}"/>
              </a:ext>
            </a:extLst>
          </p:cNvPr>
          <p:cNvSpPr>
            <a:spLocks noGrp="1"/>
          </p:cNvSpPr>
          <p:nvPr>
            <p:ph idx="1"/>
          </p:nvPr>
        </p:nvSpPr>
        <p:spPr>
          <a:xfrm>
            <a:off x="443435" y="2468881"/>
            <a:ext cx="10890928" cy="3566160"/>
          </a:xfrm>
        </p:spPr>
        <p:txBody>
          <a:bodyPr/>
          <a:lstStyle/>
          <a:p>
            <a:endParaRPr lang="en-US"/>
          </a:p>
        </p:txBody>
      </p:sp>
      <p:pic>
        <p:nvPicPr>
          <p:cNvPr id="1026" name="Picture 2" descr="Recruitment, Randomization, and Follow-Up in a Trial of Transcatheter Edge-to-Edge Repair for Severe Isolated Tricuspid Regurgitation">
            <a:extLst>
              <a:ext uri="{FF2B5EF4-FFF2-40B4-BE49-F238E27FC236}">
                <a16:creationId xmlns:a16="http://schemas.microsoft.com/office/drawing/2014/main" id="{97BDE334-D232-EEFB-84AC-E551F713F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 y="226140"/>
            <a:ext cx="10332721" cy="643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49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6256-44CA-8896-B9B5-F3147BC6CD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F1D566-7719-0289-0000-61744D7BD0AA}"/>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5084B0A2-E2EB-767F-6F96-1AB5E401A038}"/>
              </a:ext>
            </a:extLst>
          </p:cNvPr>
          <p:cNvPicPr>
            <a:picLocks noChangeAspect="1"/>
          </p:cNvPicPr>
          <p:nvPr/>
        </p:nvPicPr>
        <p:blipFill>
          <a:blip r:embed="rId2"/>
          <a:srcRect l="63516" t="11389" r="13984" b="3611"/>
          <a:stretch>
            <a:fillRect/>
          </a:stretch>
        </p:blipFill>
        <p:spPr>
          <a:xfrm>
            <a:off x="-1" y="0"/>
            <a:ext cx="6454587" cy="6858000"/>
          </a:xfrm>
          <a:prstGeom prst="rect">
            <a:avLst/>
          </a:prstGeom>
        </p:spPr>
      </p:pic>
      <p:pic>
        <p:nvPicPr>
          <p:cNvPr id="9" name="Picture 8">
            <a:extLst>
              <a:ext uri="{FF2B5EF4-FFF2-40B4-BE49-F238E27FC236}">
                <a16:creationId xmlns:a16="http://schemas.microsoft.com/office/drawing/2014/main" id="{EAF4CC01-5061-C5F9-0D37-50322CA36C5B}"/>
              </a:ext>
            </a:extLst>
          </p:cNvPr>
          <p:cNvPicPr>
            <a:picLocks noChangeAspect="1"/>
          </p:cNvPicPr>
          <p:nvPr/>
        </p:nvPicPr>
        <p:blipFill>
          <a:blip r:embed="rId3"/>
          <a:srcRect l="63594" t="13056" r="13750" b="12501"/>
          <a:stretch>
            <a:fillRect/>
          </a:stretch>
        </p:blipFill>
        <p:spPr>
          <a:xfrm>
            <a:off x="6454586" y="0"/>
            <a:ext cx="5737414" cy="6858000"/>
          </a:xfrm>
          <a:prstGeom prst="rect">
            <a:avLst/>
          </a:prstGeom>
        </p:spPr>
      </p:pic>
      <p:sp>
        <p:nvSpPr>
          <p:cNvPr id="4" name="Rectangle 3"/>
          <p:cNvSpPr/>
          <p:nvPr/>
        </p:nvSpPr>
        <p:spPr>
          <a:xfrm>
            <a:off x="176981" y="3401961"/>
            <a:ext cx="5761703" cy="36379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Rectangle 9"/>
          <p:cNvSpPr/>
          <p:nvPr/>
        </p:nvSpPr>
        <p:spPr>
          <a:xfrm>
            <a:off x="250724" y="1587904"/>
            <a:ext cx="5761703" cy="36379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p:cNvSpPr/>
          <p:nvPr/>
        </p:nvSpPr>
        <p:spPr>
          <a:xfrm>
            <a:off x="6386070" y="3357715"/>
            <a:ext cx="5761703" cy="55552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Rectangle 11"/>
          <p:cNvSpPr/>
          <p:nvPr/>
        </p:nvSpPr>
        <p:spPr>
          <a:xfrm>
            <a:off x="258160" y="5843945"/>
            <a:ext cx="5761703" cy="520277"/>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8AA483AB-3F04-AAF9-904B-0D517BD7C4F4}"/>
              </a:ext>
            </a:extLst>
          </p:cNvPr>
          <p:cNvSpPr/>
          <p:nvPr/>
        </p:nvSpPr>
        <p:spPr>
          <a:xfrm>
            <a:off x="240173" y="4446455"/>
            <a:ext cx="5761703" cy="36379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72474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B7D9-47E6-077C-34A2-D1D6C8E5CC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2B1E3B-FB17-D6A6-207F-3400E76D191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501DA02-5440-512D-77BD-FA1E4EFB2744}"/>
              </a:ext>
            </a:extLst>
          </p:cNvPr>
          <p:cNvPicPr>
            <a:picLocks noChangeAspect="1"/>
          </p:cNvPicPr>
          <p:nvPr/>
        </p:nvPicPr>
        <p:blipFill>
          <a:blip r:embed="rId2"/>
          <a:srcRect l="63716" t="13333" r="13828" b="5277"/>
          <a:stretch>
            <a:fillRect/>
          </a:stretch>
        </p:blipFill>
        <p:spPr>
          <a:xfrm>
            <a:off x="0" y="-11906"/>
            <a:ext cx="6751321" cy="6881812"/>
          </a:xfrm>
          <a:prstGeom prst="rect">
            <a:avLst/>
          </a:prstGeom>
        </p:spPr>
      </p:pic>
      <p:pic>
        <p:nvPicPr>
          <p:cNvPr id="7" name="Picture 6">
            <a:extLst>
              <a:ext uri="{FF2B5EF4-FFF2-40B4-BE49-F238E27FC236}">
                <a16:creationId xmlns:a16="http://schemas.microsoft.com/office/drawing/2014/main" id="{136416AF-93B9-F35C-B928-A5EA2A68CB20}"/>
              </a:ext>
            </a:extLst>
          </p:cNvPr>
          <p:cNvPicPr>
            <a:picLocks noChangeAspect="1"/>
          </p:cNvPicPr>
          <p:nvPr/>
        </p:nvPicPr>
        <p:blipFill>
          <a:blip r:embed="rId3"/>
          <a:srcRect l="63511" t="28866" r="13590" b="3617"/>
          <a:stretch>
            <a:fillRect/>
          </a:stretch>
        </p:blipFill>
        <p:spPr>
          <a:xfrm>
            <a:off x="6751320" y="0"/>
            <a:ext cx="5440679" cy="6858000"/>
          </a:xfrm>
          <a:prstGeom prst="rect">
            <a:avLst/>
          </a:prstGeom>
        </p:spPr>
      </p:pic>
      <p:sp>
        <p:nvSpPr>
          <p:cNvPr id="6" name="Rectangle 5"/>
          <p:cNvSpPr/>
          <p:nvPr/>
        </p:nvSpPr>
        <p:spPr>
          <a:xfrm>
            <a:off x="344129" y="1347013"/>
            <a:ext cx="5761703" cy="36379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p:cNvSpPr/>
          <p:nvPr/>
        </p:nvSpPr>
        <p:spPr>
          <a:xfrm>
            <a:off x="255640" y="4758814"/>
            <a:ext cx="6007508" cy="294967"/>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66C25ED8-8F5D-69F2-49DE-551028EA925A}"/>
              </a:ext>
            </a:extLst>
          </p:cNvPr>
          <p:cNvSpPr/>
          <p:nvPr/>
        </p:nvSpPr>
        <p:spPr>
          <a:xfrm>
            <a:off x="176981" y="3892612"/>
            <a:ext cx="5761703" cy="496507"/>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6409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D633-4617-0D73-8DFF-B6F1583EE5F6}"/>
              </a:ext>
            </a:extLst>
          </p:cNvPr>
          <p:cNvSpPr>
            <a:spLocks noGrp="1"/>
          </p:cNvSpPr>
          <p:nvPr>
            <p:ph type="title"/>
          </p:nvPr>
        </p:nvSpPr>
        <p:spPr/>
        <p:txBody>
          <a:bodyPr>
            <a:normAutofit/>
          </a:bodyPr>
          <a:lstStyle/>
          <a:p>
            <a:r>
              <a:rPr lang="en-US" dirty="0"/>
              <a:t>Tricuspid Regurgitation</a:t>
            </a:r>
          </a:p>
        </p:txBody>
      </p:sp>
      <p:sp>
        <p:nvSpPr>
          <p:cNvPr id="3" name="Content Placeholder 2">
            <a:extLst>
              <a:ext uri="{FF2B5EF4-FFF2-40B4-BE49-F238E27FC236}">
                <a16:creationId xmlns:a16="http://schemas.microsoft.com/office/drawing/2014/main" id="{075BAC35-8B7B-B1AD-E815-8ED28DE5B765}"/>
              </a:ext>
            </a:extLst>
          </p:cNvPr>
          <p:cNvSpPr>
            <a:spLocks noGrp="1"/>
          </p:cNvSpPr>
          <p:nvPr>
            <p:ph idx="1"/>
          </p:nvPr>
        </p:nvSpPr>
        <p:spPr>
          <a:xfrm>
            <a:off x="640080" y="2633472"/>
            <a:ext cx="5437335" cy="3700421"/>
          </a:xfrm>
        </p:spPr>
        <p:txBody>
          <a:bodyPr/>
          <a:lstStyle/>
          <a:p>
            <a:r>
              <a:rPr lang="en-US" dirty="0"/>
              <a:t>Tricuspid regurgitation is the backflow of blood from the right ventricle into the right atrium</a:t>
            </a:r>
          </a:p>
          <a:p>
            <a:r>
              <a:rPr lang="en-US" dirty="0"/>
              <a:t>Often secondary (annular dilation or </a:t>
            </a:r>
            <a:r>
              <a:rPr lang="en-US" dirty="0" err="1"/>
              <a:t>malcoaptation</a:t>
            </a:r>
            <a:r>
              <a:rPr lang="en-US" dirty="0"/>
              <a:t> of leaflets)</a:t>
            </a:r>
          </a:p>
          <a:p>
            <a:r>
              <a:rPr lang="en-US" dirty="0"/>
              <a:t>Leading to Right sided heart failure, decreased cardiac output and systemic symptoms</a:t>
            </a:r>
          </a:p>
        </p:txBody>
      </p:sp>
      <p:pic>
        <p:nvPicPr>
          <p:cNvPr id="1026" name="Picture 2" descr="What is tricuspid valve regurgitation? - Guys and St Thomas Specialist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133" y="2148910"/>
            <a:ext cx="4586867" cy="305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363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FE9E-EF9E-8EFF-55CF-BF43D76A5A7E}"/>
              </a:ext>
            </a:extLst>
          </p:cNvPr>
          <p:cNvSpPr>
            <a:spLocks noGrp="1"/>
          </p:cNvSpPr>
          <p:nvPr>
            <p:ph type="title"/>
          </p:nvPr>
        </p:nvSpPr>
        <p:spPr/>
        <p:txBody>
          <a:bodyPr>
            <a:normAutofit fontScale="90000"/>
          </a:bodyPr>
          <a:lstStyle/>
          <a:p>
            <a:r>
              <a:rPr lang="en-US" dirty="0"/>
              <a:t>Procedural Outcomes</a:t>
            </a:r>
            <a:br>
              <a:rPr lang="en-US" dirty="0"/>
            </a:br>
            <a:br>
              <a:rPr lang="en-US" dirty="0"/>
            </a:br>
            <a:endParaRPr lang="en-US" dirty="0"/>
          </a:p>
        </p:txBody>
      </p:sp>
      <p:sp>
        <p:nvSpPr>
          <p:cNvPr id="3" name="Content Placeholder 2">
            <a:extLst>
              <a:ext uri="{FF2B5EF4-FFF2-40B4-BE49-F238E27FC236}">
                <a16:creationId xmlns:a16="http://schemas.microsoft.com/office/drawing/2014/main" id="{D171ACFC-0DB1-E11C-7B71-1CEB2A094D61}"/>
              </a:ext>
            </a:extLst>
          </p:cNvPr>
          <p:cNvSpPr>
            <a:spLocks noGrp="1"/>
          </p:cNvSpPr>
          <p:nvPr>
            <p:ph idx="1"/>
          </p:nvPr>
        </p:nvSpPr>
        <p:spPr/>
        <p:txBody>
          <a:bodyPr/>
          <a:lstStyle/>
          <a:p>
            <a:r>
              <a:rPr lang="en-US" dirty="0"/>
              <a:t>Four patients allocated to T-TEER + OMT did not receive the device: </a:t>
            </a:r>
          </a:p>
          <a:p>
            <a:r>
              <a:rPr lang="en-US" dirty="0"/>
              <a:t>3 withdrew before the inclusion visit and 1 had a stroke just before the intervention. </a:t>
            </a:r>
          </a:p>
          <a:p>
            <a:r>
              <a:rPr lang="en-US" dirty="0"/>
              <a:t>Among the 148 patients who underwent T-TEER, the device was successfully implanted in 144 patients (97.3%); 123 (83.1%) had 2 or more clips deployed </a:t>
            </a:r>
          </a:p>
          <a:p>
            <a:r>
              <a:rPr lang="en-US" dirty="0"/>
              <a:t>Median time from device insertion to removal was 75 min (25th-75th, 55-100). </a:t>
            </a:r>
          </a:p>
          <a:p>
            <a:r>
              <a:rPr lang="en-US" dirty="0"/>
              <a:t>Median length of stay in the hospital was 3 days (25th-75th, 2-6). </a:t>
            </a:r>
          </a:p>
          <a:p>
            <a:r>
              <a:rPr lang="en-US" dirty="0"/>
              <a:t>One patient (0.67%) died within 30 days of the procedure.</a:t>
            </a:r>
          </a:p>
        </p:txBody>
      </p:sp>
    </p:spTree>
    <p:extLst>
      <p:ext uri="{BB962C8B-B14F-4D97-AF65-F5344CB8AC3E}">
        <p14:creationId xmlns:p14="http://schemas.microsoft.com/office/powerpoint/2010/main" val="3959358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1BB97-8C11-D36F-FFAC-AD2C5159165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9CBF722-D298-03A2-8C6C-90F3B31B5948}"/>
              </a:ext>
            </a:extLst>
          </p:cNvPr>
          <p:cNvPicPr>
            <a:picLocks noChangeAspect="1"/>
          </p:cNvPicPr>
          <p:nvPr/>
        </p:nvPicPr>
        <p:blipFill>
          <a:blip r:embed="rId2"/>
          <a:srcRect l="65625" t="15556" r="15625" b="32089"/>
          <a:stretch>
            <a:fillRect/>
          </a:stretch>
        </p:blipFill>
        <p:spPr>
          <a:xfrm>
            <a:off x="-1" y="0"/>
            <a:ext cx="12192001" cy="6858000"/>
          </a:xfrm>
          <a:prstGeom prst="rect">
            <a:avLst/>
          </a:prstGeom>
        </p:spPr>
      </p:pic>
    </p:spTree>
    <p:extLst>
      <p:ext uri="{BB962C8B-B14F-4D97-AF65-F5344CB8AC3E}">
        <p14:creationId xmlns:p14="http://schemas.microsoft.com/office/powerpoint/2010/main" val="2047990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CDBA-203B-1EA7-507E-9D238F9D1D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EF47D9-D2CB-FBAF-20F7-9E226113ED83}"/>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D986935-5319-DBC4-8223-FFD16059A074}"/>
              </a:ext>
            </a:extLst>
          </p:cNvPr>
          <p:cNvPicPr>
            <a:picLocks noChangeAspect="1"/>
          </p:cNvPicPr>
          <p:nvPr/>
        </p:nvPicPr>
        <p:blipFill>
          <a:blip r:embed="rId2"/>
          <a:srcRect l="51719" t="17222" r="2343" b="50778"/>
          <a:stretch>
            <a:fillRect/>
          </a:stretch>
        </p:blipFill>
        <p:spPr>
          <a:xfrm>
            <a:off x="-1" y="29962"/>
            <a:ext cx="12192001" cy="2370337"/>
          </a:xfrm>
          <a:prstGeom prst="rect">
            <a:avLst/>
          </a:prstGeom>
        </p:spPr>
      </p:pic>
      <p:pic>
        <p:nvPicPr>
          <p:cNvPr id="5" name="Picture 4">
            <a:extLst>
              <a:ext uri="{FF2B5EF4-FFF2-40B4-BE49-F238E27FC236}">
                <a16:creationId xmlns:a16="http://schemas.microsoft.com/office/drawing/2014/main" id="{C634E607-DCEA-779C-AF2A-C023D4D470FF}"/>
              </a:ext>
            </a:extLst>
          </p:cNvPr>
          <p:cNvPicPr>
            <a:picLocks noChangeAspect="1"/>
          </p:cNvPicPr>
          <p:nvPr/>
        </p:nvPicPr>
        <p:blipFill rotWithShape="1">
          <a:blip r:embed="rId3"/>
          <a:srcRect l="62681" t="27658" r="13264" b="7663"/>
          <a:stretch/>
        </p:blipFill>
        <p:spPr>
          <a:xfrm>
            <a:off x="1735578" y="2400299"/>
            <a:ext cx="8496377" cy="4457701"/>
          </a:xfrm>
          <a:prstGeom prst="rect">
            <a:avLst/>
          </a:prstGeom>
        </p:spPr>
      </p:pic>
    </p:spTree>
    <p:extLst>
      <p:ext uri="{BB962C8B-B14F-4D97-AF65-F5344CB8AC3E}">
        <p14:creationId xmlns:p14="http://schemas.microsoft.com/office/powerpoint/2010/main" val="3999587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DF5E-578A-3EE8-6B5A-13C065E3E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ABCBF2-6952-9594-CA02-78B9A5FFAEC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DCEA7F5-FDD8-E13C-44EA-D28AC1D4046A}"/>
              </a:ext>
            </a:extLst>
          </p:cNvPr>
          <p:cNvPicPr>
            <a:picLocks noChangeAspect="1"/>
          </p:cNvPicPr>
          <p:nvPr/>
        </p:nvPicPr>
        <p:blipFill>
          <a:blip r:embed="rId2"/>
          <a:srcRect l="51719" t="10557" r="2109" b="5318"/>
          <a:stretch>
            <a:fillRect/>
          </a:stretch>
        </p:blipFill>
        <p:spPr>
          <a:xfrm>
            <a:off x="0" y="867914"/>
            <a:ext cx="12192000" cy="5021443"/>
          </a:xfrm>
          <a:prstGeom prst="rect">
            <a:avLst/>
          </a:prstGeom>
        </p:spPr>
      </p:pic>
      <p:pic>
        <p:nvPicPr>
          <p:cNvPr id="7" name="Picture 6">
            <a:extLst>
              <a:ext uri="{FF2B5EF4-FFF2-40B4-BE49-F238E27FC236}">
                <a16:creationId xmlns:a16="http://schemas.microsoft.com/office/drawing/2014/main" id="{869C8DAD-7F6F-2528-1ADC-4742E4B2A47B}"/>
              </a:ext>
            </a:extLst>
          </p:cNvPr>
          <p:cNvPicPr>
            <a:picLocks noChangeAspect="1"/>
          </p:cNvPicPr>
          <p:nvPr/>
        </p:nvPicPr>
        <p:blipFill>
          <a:blip r:embed="rId3"/>
          <a:srcRect l="51640" t="35000" r="2410" b="58617"/>
          <a:stretch>
            <a:fillRect/>
          </a:stretch>
        </p:blipFill>
        <p:spPr>
          <a:xfrm>
            <a:off x="-10457" y="5895245"/>
            <a:ext cx="12192000" cy="468978"/>
          </a:xfrm>
          <a:prstGeom prst="rect">
            <a:avLst/>
          </a:prstGeom>
        </p:spPr>
      </p:pic>
      <p:pic>
        <p:nvPicPr>
          <p:cNvPr id="6" name="Picture 5">
            <a:extLst>
              <a:ext uri="{FF2B5EF4-FFF2-40B4-BE49-F238E27FC236}">
                <a16:creationId xmlns:a16="http://schemas.microsoft.com/office/drawing/2014/main" id="{0D986935-5319-DBC4-8223-FFD16059A074}"/>
              </a:ext>
            </a:extLst>
          </p:cNvPr>
          <p:cNvPicPr>
            <a:picLocks noChangeAspect="1"/>
          </p:cNvPicPr>
          <p:nvPr/>
        </p:nvPicPr>
        <p:blipFill rotWithShape="1">
          <a:blip r:embed="rId4"/>
          <a:srcRect l="51719" t="17222" r="2343" b="75616"/>
          <a:stretch/>
        </p:blipFill>
        <p:spPr>
          <a:xfrm>
            <a:off x="-1" y="354427"/>
            <a:ext cx="12192001" cy="530477"/>
          </a:xfrm>
          <a:prstGeom prst="rect">
            <a:avLst/>
          </a:prstGeom>
        </p:spPr>
      </p:pic>
      <p:sp>
        <p:nvSpPr>
          <p:cNvPr id="4" name="Rectangle 3"/>
          <p:cNvSpPr/>
          <p:nvPr/>
        </p:nvSpPr>
        <p:spPr>
          <a:xfrm>
            <a:off x="137652" y="1371601"/>
            <a:ext cx="7167716" cy="231057"/>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p:cNvSpPr/>
          <p:nvPr/>
        </p:nvSpPr>
        <p:spPr>
          <a:xfrm>
            <a:off x="4340955" y="2389241"/>
            <a:ext cx="4281935" cy="244231"/>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Rectangle 8"/>
          <p:cNvSpPr/>
          <p:nvPr/>
        </p:nvSpPr>
        <p:spPr>
          <a:xfrm>
            <a:off x="240892" y="3018508"/>
            <a:ext cx="7167716" cy="231057"/>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77444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95C0-9D6B-620F-BB8E-0A6C633121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ADDDA4-A9ED-A78D-5669-2A005BC37D4F}"/>
              </a:ext>
            </a:extLst>
          </p:cNvPr>
          <p:cNvSpPr>
            <a:spLocks noGrp="1"/>
          </p:cNvSpPr>
          <p:nvPr>
            <p:ph idx="1"/>
          </p:nvPr>
        </p:nvSpPr>
        <p:spPr/>
        <p:txBody>
          <a:bodyPr/>
          <a:lstStyle/>
          <a:p>
            <a:endParaRPr lang="en-US"/>
          </a:p>
        </p:txBody>
      </p:sp>
      <p:pic>
        <p:nvPicPr>
          <p:cNvPr id="3074" name="Picture 2" descr="KCCQ Summary Score Over Time and Magnitude of Reduction in Tricuspid Regurgitation">
            <a:extLst>
              <a:ext uri="{FF2B5EF4-FFF2-40B4-BE49-F238E27FC236}">
                <a16:creationId xmlns:a16="http://schemas.microsoft.com/office/drawing/2014/main" id="{0DB7F838-B8E0-5979-A585-AB6D94E98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99" y="74859"/>
            <a:ext cx="11210926" cy="670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576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7" name="Rectangle 4116">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3C39795-20CC-CB17-0F22-EF59AF042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43"/>
          <a:stretch>
            <a:fillRect/>
          </a:stretch>
        </p:blipFill>
        <p:spPr bwMode="auto">
          <a:xfrm>
            <a:off x="581910" y="608408"/>
            <a:ext cx="8229580" cy="5820640"/>
          </a:xfrm>
          <a:prstGeom prst="rect">
            <a:avLst/>
          </a:prstGeom>
          <a:noFill/>
          <a:extLst>
            <a:ext uri="{909E8E84-426E-40DD-AFC4-6F175D3DCCD1}">
              <a14:hiddenFill xmlns:a14="http://schemas.microsoft.com/office/drawing/2010/main">
                <a:solidFill>
                  <a:srgbClr val="FFFFFF"/>
                </a:solidFill>
              </a14:hiddenFill>
            </a:ext>
          </a:extLst>
        </p:spPr>
      </p:pic>
      <p:cxnSp>
        <p:nvCxnSpPr>
          <p:cNvPr id="4119" name="Straight Connector 4118">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94654A-40E7-0F93-2865-4606D4220037}"/>
              </a:ext>
            </a:extLst>
          </p:cNvPr>
          <p:cNvSpPr>
            <a:spLocks noGrp="1"/>
          </p:cNvSpPr>
          <p:nvPr>
            <p:ph idx="1"/>
          </p:nvPr>
        </p:nvSpPr>
        <p:spPr>
          <a:xfrm>
            <a:off x="8943974" y="1790700"/>
            <a:ext cx="2587033" cy="4541874"/>
          </a:xfrm>
        </p:spPr>
        <p:txBody>
          <a:bodyPr anchor="t">
            <a:normAutofit/>
          </a:bodyPr>
          <a:lstStyle/>
          <a:p>
            <a:r>
              <a:rPr lang="en-US" b="0" i="0" dirty="0">
                <a:effectLst/>
                <a:latin typeface="Guardian TextSans Web"/>
              </a:rPr>
              <a:t> Absolute difference between the groups at 1 year was 14.5 (SD, 27.2) points (</a:t>
            </a:r>
            <a:r>
              <a:rPr lang="en-US" b="0" i="1" dirty="0">
                <a:effectLst/>
                <a:latin typeface="Guardian TextSans Web"/>
              </a:rPr>
              <a:t>P</a:t>
            </a:r>
            <a:r>
              <a:rPr lang="en-US" b="0" i="0" dirty="0">
                <a:effectLst/>
                <a:latin typeface="Guardian TextSans Web"/>
              </a:rPr>
              <a:t> &lt; .001)</a:t>
            </a:r>
            <a:endParaRPr lang="en-US" dirty="0"/>
          </a:p>
        </p:txBody>
      </p:sp>
    </p:spTree>
    <p:extLst>
      <p:ext uri="{BB962C8B-B14F-4D97-AF65-F5344CB8AC3E}">
        <p14:creationId xmlns:p14="http://schemas.microsoft.com/office/powerpoint/2010/main" val="964970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F92E-B6E8-F650-A237-85F6FC16A0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1A8428-796E-F172-6819-81517C164E1E}"/>
              </a:ext>
            </a:extLst>
          </p:cNvPr>
          <p:cNvSpPr>
            <a:spLocks noGrp="1"/>
          </p:cNvSpPr>
          <p:nvPr>
            <p:ph idx="1"/>
          </p:nvPr>
        </p:nvSpPr>
        <p:spPr/>
        <p:txBody>
          <a:bodyPr/>
          <a:lstStyle/>
          <a:p>
            <a:endParaRPr lang="en-US"/>
          </a:p>
        </p:txBody>
      </p:sp>
      <p:pic>
        <p:nvPicPr>
          <p:cNvPr id="5122" name="Picture 2" descr="Survival Curves for Patients in the T-TEER + OMT Group and the OMT-Alone Group">
            <a:extLst>
              <a:ext uri="{FF2B5EF4-FFF2-40B4-BE49-F238E27FC236}">
                <a16:creationId xmlns:a16="http://schemas.microsoft.com/office/drawing/2014/main" id="{C78B99F7-5CF8-5A66-32CF-BEF7B27CE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17" y="252798"/>
            <a:ext cx="10201276" cy="623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17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4D5F-93E4-1762-A56D-868F545054F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CC99377-175D-E440-E3EA-DC761C0E67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E7FC7BB-216E-C5A1-F12F-B41DE4B28158}"/>
              </a:ext>
            </a:extLst>
          </p:cNvPr>
          <p:cNvPicPr>
            <a:picLocks noChangeAspect="1"/>
          </p:cNvPicPr>
          <p:nvPr/>
        </p:nvPicPr>
        <p:blipFill rotWithShape="1">
          <a:blip r:embed="rId2"/>
          <a:srcRect l="66288" t="23747" r="18409" b="8173"/>
          <a:stretch/>
        </p:blipFill>
        <p:spPr>
          <a:xfrm>
            <a:off x="443345" y="-108155"/>
            <a:ext cx="10993270" cy="6966154"/>
          </a:xfrm>
          <a:prstGeom prst="rect">
            <a:avLst/>
          </a:prstGeom>
        </p:spPr>
      </p:pic>
    </p:spTree>
    <p:extLst>
      <p:ext uri="{BB962C8B-B14F-4D97-AF65-F5344CB8AC3E}">
        <p14:creationId xmlns:p14="http://schemas.microsoft.com/office/powerpoint/2010/main" val="2660887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E1C9-E0C8-B6BD-976D-0E01AD6CEF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3CEB10-1E13-2A8E-02CE-3B6C585D630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529FD58-18DE-F980-607B-93C8BB7C6ADC}"/>
              </a:ext>
            </a:extLst>
          </p:cNvPr>
          <p:cNvPicPr>
            <a:picLocks noChangeAspect="1"/>
          </p:cNvPicPr>
          <p:nvPr/>
        </p:nvPicPr>
        <p:blipFill rotWithShape="1">
          <a:blip r:embed="rId2"/>
          <a:srcRect l="67052" t="20262" r="17879" b="40530"/>
          <a:stretch/>
        </p:blipFill>
        <p:spPr>
          <a:xfrm>
            <a:off x="133174" y="484216"/>
            <a:ext cx="11904737" cy="5715416"/>
          </a:xfrm>
          <a:prstGeom prst="rect">
            <a:avLst/>
          </a:prstGeom>
        </p:spPr>
      </p:pic>
    </p:spTree>
    <p:extLst>
      <p:ext uri="{BB962C8B-B14F-4D97-AF65-F5344CB8AC3E}">
        <p14:creationId xmlns:p14="http://schemas.microsoft.com/office/powerpoint/2010/main" val="1980337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29FD58-18DE-F980-607B-93C8BB7C6ADC}"/>
              </a:ext>
            </a:extLst>
          </p:cNvPr>
          <p:cNvPicPr>
            <a:picLocks noChangeAspect="1"/>
          </p:cNvPicPr>
          <p:nvPr/>
        </p:nvPicPr>
        <p:blipFill rotWithShape="1">
          <a:blip r:embed="rId3"/>
          <a:srcRect l="67623" t="58476" r="20359" b="5642"/>
          <a:stretch/>
        </p:blipFill>
        <p:spPr>
          <a:xfrm>
            <a:off x="560185" y="91440"/>
            <a:ext cx="11466047" cy="6309359"/>
          </a:xfrm>
          <a:prstGeom prst="rect">
            <a:avLst/>
          </a:prstGeom>
        </p:spPr>
      </p:pic>
    </p:spTree>
    <p:extLst>
      <p:ext uri="{BB962C8B-B14F-4D97-AF65-F5344CB8AC3E}">
        <p14:creationId xmlns:p14="http://schemas.microsoft.com/office/powerpoint/2010/main" val="109890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24030"/>
            <a:ext cx="10890929" cy="1097280"/>
          </a:xfrm>
        </p:spPr>
        <p:txBody>
          <a:bodyPr/>
          <a:lstStyle/>
          <a:p>
            <a:r>
              <a:rPr lang="en-US" dirty="0"/>
              <a:t>What interventions</a:t>
            </a:r>
          </a:p>
        </p:txBody>
      </p:sp>
      <p:sp>
        <p:nvSpPr>
          <p:cNvPr id="3" name="Content Placeholder 2"/>
          <p:cNvSpPr>
            <a:spLocks noGrp="1"/>
          </p:cNvSpPr>
          <p:nvPr>
            <p:ph idx="1"/>
          </p:nvPr>
        </p:nvSpPr>
        <p:spPr>
          <a:xfrm>
            <a:off x="312234" y="1360449"/>
            <a:ext cx="5843239" cy="4839183"/>
          </a:xfrm>
        </p:spPr>
        <p:txBody>
          <a:bodyPr>
            <a:normAutofit fontScale="85000" lnSpcReduction="20000"/>
          </a:bodyPr>
          <a:lstStyle/>
          <a:p>
            <a:r>
              <a:rPr lang="en-US" b="1" dirty="0"/>
              <a:t>1. Surgical Interventions</a:t>
            </a:r>
          </a:p>
          <a:p>
            <a:r>
              <a:rPr lang="en-US" b="1" dirty="0"/>
              <a:t>Tricuspid Valve Repair</a:t>
            </a:r>
            <a:r>
              <a:rPr lang="en-US" dirty="0"/>
              <a:t>: </a:t>
            </a:r>
            <a:r>
              <a:rPr lang="en-US" b="1" dirty="0" err="1"/>
              <a:t>Annuloplasty</a:t>
            </a:r>
            <a:r>
              <a:rPr lang="en-US" b="1" dirty="0"/>
              <a:t> (ring implantation)</a:t>
            </a:r>
            <a:r>
              <a:rPr lang="en-US" dirty="0"/>
              <a:t> </a:t>
            </a:r>
          </a:p>
          <a:p>
            <a:r>
              <a:rPr lang="en-US" b="1" dirty="0"/>
              <a:t>Tricuspid Valve Replacement</a:t>
            </a:r>
            <a:r>
              <a:rPr lang="en-US" dirty="0"/>
              <a:t>: </a:t>
            </a:r>
            <a:r>
              <a:rPr lang="en-US" b="1" dirty="0"/>
              <a:t>Mechanical or </a:t>
            </a:r>
            <a:r>
              <a:rPr lang="en-US" b="1" dirty="0" err="1"/>
              <a:t>bioprosthetic</a:t>
            </a:r>
            <a:r>
              <a:rPr lang="en-US" b="1" dirty="0"/>
              <a:t> valve</a:t>
            </a:r>
            <a:r>
              <a:rPr lang="en-US" dirty="0"/>
              <a:t>.</a:t>
            </a:r>
          </a:p>
          <a:p>
            <a:r>
              <a:rPr lang="en-US" b="1" dirty="0"/>
              <a:t>2. </a:t>
            </a:r>
            <a:r>
              <a:rPr lang="en-US" b="1" dirty="0" err="1"/>
              <a:t>Transcatheter</a:t>
            </a:r>
            <a:r>
              <a:rPr lang="en-US" b="1" dirty="0"/>
              <a:t> Interventions</a:t>
            </a:r>
          </a:p>
          <a:p>
            <a:r>
              <a:rPr lang="en-US" b="1" dirty="0"/>
              <a:t>A. </a:t>
            </a:r>
            <a:r>
              <a:rPr lang="en-US" b="1" dirty="0" err="1"/>
              <a:t>Transcatheter</a:t>
            </a:r>
            <a:r>
              <a:rPr lang="en-US" b="1" dirty="0"/>
              <a:t> Edge-to-Edge Repair (TEER): </a:t>
            </a:r>
            <a:r>
              <a:rPr lang="en-US" dirty="0"/>
              <a:t>Devices like </a:t>
            </a:r>
            <a:r>
              <a:rPr lang="en-US" b="1" dirty="0" err="1"/>
              <a:t>TriClip</a:t>
            </a:r>
            <a:r>
              <a:rPr lang="en-US" dirty="0"/>
              <a:t> and </a:t>
            </a:r>
            <a:r>
              <a:rPr lang="en-US" b="1" dirty="0"/>
              <a:t>Pascal</a:t>
            </a:r>
            <a:r>
              <a:rPr lang="en-US" dirty="0"/>
              <a:t>.</a:t>
            </a:r>
          </a:p>
          <a:p>
            <a:r>
              <a:rPr lang="en-US" b="1" dirty="0"/>
              <a:t>B. </a:t>
            </a:r>
            <a:r>
              <a:rPr lang="en-US" b="1" dirty="0" err="1"/>
              <a:t>Annuloplasty</a:t>
            </a:r>
            <a:r>
              <a:rPr lang="en-US" b="1" dirty="0"/>
              <a:t> Devices: </a:t>
            </a:r>
            <a:r>
              <a:rPr lang="en-US" b="1" dirty="0" err="1"/>
              <a:t>Cardioband</a:t>
            </a:r>
            <a:r>
              <a:rPr lang="en-US" b="1" dirty="0"/>
              <a:t>, </a:t>
            </a:r>
            <a:r>
              <a:rPr lang="en-US" b="1" dirty="0" err="1"/>
              <a:t>Trialign</a:t>
            </a:r>
            <a:r>
              <a:rPr lang="en-US" b="1" dirty="0"/>
              <a:t>, Millipede</a:t>
            </a:r>
            <a:r>
              <a:rPr lang="en-US" dirty="0"/>
              <a:t> systems.</a:t>
            </a:r>
          </a:p>
          <a:p>
            <a:r>
              <a:rPr lang="en-US" b="1" dirty="0"/>
              <a:t>C. Valve Replacement (</a:t>
            </a:r>
            <a:r>
              <a:rPr lang="en-US" b="1" dirty="0" err="1"/>
              <a:t>Transcatheter</a:t>
            </a:r>
            <a:r>
              <a:rPr lang="en-US" b="1" dirty="0"/>
              <a:t>)</a:t>
            </a:r>
          </a:p>
          <a:p>
            <a:r>
              <a:rPr lang="en-US" b="1" dirty="0" err="1"/>
              <a:t>Orthotopic</a:t>
            </a:r>
            <a:r>
              <a:rPr lang="en-US" dirty="0"/>
              <a:t>: Replacement within the native tricuspid valve. Devices: </a:t>
            </a:r>
            <a:r>
              <a:rPr lang="en-US" b="1" dirty="0" err="1"/>
              <a:t>Evoque</a:t>
            </a:r>
            <a:r>
              <a:rPr lang="en-US" b="1" dirty="0"/>
              <a:t>, </a:t>
            </a:r>
            <a:r>
              <a:rPr lang="en-US" b="1" dirty="0" err="1"/>
              <a:t>LuX</a:t>
            </a:r>
            <a:r>
              <a:rPr lang="en-US" b="1" dirty="0"/>
              <a:t>-Valve</a:t>
            </a:r>
            <a:endParaRPr lang="en-US" dirty="0"/>
          </a:p>
          <a:p>
            <a:r>
              <a:rPr lang="en-US" b="1" dirty="0"/>
              <a:t>Heterotopic</a:t>
            </a:r>
            <a:r>
              <a:rPr lang="en-US" dirty="0"/>
              <a:t>: </a:t>
            </a:r>
            <a:r>
              <a:rPr lang="en-US" dirty="0" err="1"/>
              <a:t>Caval</a:t>
            </a:r>
            <a:r>
              <a:rPr lang="en-US" dirty="0"/>
              <a:t> valve implantation (CAVI) in vena cava (SVC/IVC).</a:t>
            </a:r>
          </a:p>
          <a:p>
            <a:pPr marL="265176" lvl="1" indent="0">
              <a:buNone/>
            </a:pPr>
            <a:endParaRPr lang="en-US" dirty="0"/>
          </a:p>
        </p:txBody>
      </p:sp>
      <p:sp>
        <p:nvSpPr>
          <p:cNvPr id="5" name="AutoShape 6" descr="Tricuspid valve intervention strategies. Medical therapy is limited to diuretics and mineralocorticoid receptor 5 antagonists. Surgical techniques involve annuloplasty ring or valve replacement. Several percutaneous devices are currently being investigat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709" y="672670"/>
            <a:ext cx="5480827" cy="5332523"/>
          </a:xfrm>
          <a:prstGeom prst="rect">
            <a:avLst/>
          </a:prstGeom>
        </p:spPr>
      </p:pic>
    </p:spTree>
    <p:extLst>
      <p:ext uri="{BB962C8B-B14F-4D97-AF65-F5344CB8AC3E}">
        <p14:creationId xmlns:p14="http://schemas.microsoft.com/office/powerpoint/2010/main" val="2518975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1E8E-A7E3-104B-B307-8580819B6E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662A71-F466-5EC0-A6DA-C0442DE885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32E823C-8A95-0F2E-8820-4907121BE3F3}"/>
              </a:ext>
            </a:extLst>
          </p:cNvPr>
          <p:cNvPicPr>
            <a:picLocks noChangeAspect="1"/>
          </p:cNvPicPr>
          <p:nvPr/>
        </p:nvPicPr>
        <p:blipFill rotWithShape="1">
          <a:blip r:embed="rId2"/>
          <a:srcRect l="67802" t="19326" r="18484" b="46759"/>
          <a:stretch/>
        </p:blipFill>
        <p:spPr>
          <a:xfrm>
            <a:off x="545561" y="0"/>
            <a:ext cx="5988463" cy="5562751"/>
          </a:xfrm>
          <a:prstGeom prst="rect">
            <a:avLst/>
          </a:prstGeom>
        </p:spPr>
      </p:pic>
      <p:pic>
        <p:nvPicPr>
          <p:cNvPr id="6" name="Picture 5">
            <a:extLst>
              <a:ext uri="{FF2B5EF4-FFF2-40B4-BE49-F238E27FC236}">
                <a16:creationId xmlns:a16="http://schemas.microsoft.com/office/drawing/2014/main" id="{932E823C-8A95-0F2E-8820-4907121BE3F3}"/>
              </a:ext>
            </a:extLst>
          </p:cNvPr>
          <p:cNvPicPr>
            <a:picLocks noChangeAspect="1"/>
          </p:cNvPicPr>
          <p:nvPr/>
        </p:nvPicPr>
        <p:blipFill rotWithShape="1">
          <a:blip r:embed="rId2"/>
          <a:srcRect l="67960" t="52205" r="18687" b="19625"/>
          <a:stretch/>
        </p:blipFill>
        <p:spPr>
          <a:xfrm>
            <a:off x="6158671" y="1371601"/>
            <a:ext cx="5830650" cy="4982526"/>
          </a:xfrm>
          <a:prstGeom prst="rect">
            <a:avLst/>
          </a:prstGeom>
        </p:spPr>
      </p:pic>
      <p:pic>
        <p:nvPicPr>
          <p:cNvPr id="7" name="Picture 6">
            <a:extLst>
              <a:ext uri="{FF2B5EF4-FFF2-40B4-BE49-F238E27FC236}">
                <a16:creationId xmlns:a16="http://schemas.microsoft.com/office/drawing/2014/main" id="{932E823C-8A95-0F2E-8820-4907121BE3F3}"/>
              </a:ext>
            </a:extLst>
          </p:cNvPr>
          <p:cNvPicPr>
            <a:picLocks noChangeAspect="1"/>
          </p:cNvPicPr>
          <p:nvPr/>
        </p:nvPicPr>
        <p:blipFill rotWithShape="1">
          <a:blip r:embed="rId2"/>
          <a:srcRect l="67960" t="75274" r="18687" b="19625"/>
          <a:stretch/>
        </p:blipFill>
        <p:spPr>
          <a:xfrm>
            <a:off x="620415" y="5558732"/>
            <a:ext cx="5830650" cy="902140"/>
          </a:xfrm>
          <a:prstGeom prst="rect">
            <a:avLst/>
          </a:prstGeom>
        </p:spPr>
      </p:pic>
    </p:spTree>
    <p:extLst>
      <p:ext uri="{BB962C8B-B14F-4D97-AF65-F5344CB8AC3E}">
        <p14:creationId xmlns:p14="http://schemas.microsoft.com/office/powerpoint/2010/main" val="1032933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05B357-A8F3-4535-3995-867BB8B099EF}"/>
              </a:ext>
            </a:extLst>
          </p:cNvPr>
          <p:cNvSpPr>
            <a:spLocks noGrp="1"/>
          </p:cNvSpPr>
          <p:nvPr>
            <p:ph idx="1"/>
          </p:nvPr>
        </p:nvSpPr>
        <p:spPr>
          <a:xfrm>
            <a:off x="640080" y="5112774"/>
            <a:ext cx="10890928" cy="1086858"/>
          </a:xfrm>
        </p:spPr>
        <p:txBody>
          <a:bodyPr>
            <a:normAutofit/>
          </a:bodyPr>
          <a:lstStyle/>
          <a:p>
            <a:r>
              <a:rPr lang="en-US" dirty="0"/>
              <a:t>T-TEER procedure displayed a good safety profile, with 8 (5.2%) single-leaflet device attachments and a 30-day major adverse event rate of 0.7%.</a:t>
            </a:r>
          </a:p>
          <a:p>
            <a:endParaRPr lang="en-US" dirty="0"/>
          </a:p>
        </p:txBody>
      </p:sp>
      <p:pic>
        <p:nvPicPr>
          <p:cNvPr id="4" name="Picture 3"/>
          <p:cNvPicPr>
            <a:picLocks noChangeAspect="1"/>
          </p:cNvPicPr>
          <p:nvPr/>
        </p:nvPicPr>
        <p:blipFill rotWithShape="1">
          <a:blip r:embed="rId2"/>
          <a:srcRect l="40057" t="36252" r="17994" b="14030"/>
          <a:stretch/>
        </p:blipFill>
        <p:spPr>
          <a:xfrm>
            <a:off x="3859347" y="0"/>
            <a:ext cx="7671661" cy="5114440"/>
          </a:xfrm>
          <a:prstGeom prst="rect">
            <a:avLst/>
          </a:prstGeom>
        </p:spPr>
      </p:pic>
    </p:spTree>
    <p:extLst>
      <p:ext uri="{BB962C8B-B14F-4D97-AF65-F5344CB8AC3E}">
        <p14:creationId xmlns:p14="http://schemas.microsoft.com/office/powerpoint/2010/main" val="1140205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3A5F-617F-F414-7B14-4E6FD2A137E3}"/>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EE25947F-EE7E-6A85-14C5-105B94C39165}"/>
              </a:ext>
            </a:extLst>
          </p:cNvPr>
          <p:cNvSpPr>
            <a:spLocks noGrp="1"/>
          </p:cNvSpPr>
          <p:nvPr>
            <p:ph idx="1"/>
          </p:nvPr>
        </p:nvSpPr>
        <p:spPr/>
        <p:txBody>
          <a:bodyPr>
            <a:normAutofit lnSpcReduction="10000"/>
          </a:bodyPr>
          <a:lstStyle/>
          <a:p>
            <a:r>
              <a:rPr lang="en-US" dirty="0"/>
              <a:t>The randomized </a:t>
            </a:r>
            <a:r>
              <a:rPr lang="en-US" dirty="0" err="1"/>
              <a:t>Tri.Fr</a:t>
            </a:r>
            <a:r>
              <a:rPr lang="en-US" dirty="0"/>
              <a:t> trial demonstrates that T-TEER + OMT reduces tricuspid regurgitation severity and improves clinical outcomes, </a:t>
            </a:r>
            <a:r>
              <a:rPr lang="en-US" b="1" dirty="0"/>
              <a:t>driven by improved NYHA class and PGA in patients </a:t>
            </a:r>
            <a:r>
              <a:rPr lang="en-US" dirty="0"/>
              <a:t>with severe, symptomatic tricuspid regurgitation. </a:t>
            </a:r>
          </a:p>
          <a:p>
            <a:r>
              <a:rPr lang="en-US" dirty="0"/>
              <a:t>The clinical composite outcome improved in 74.1% of the T-TEER + OMT group vs 40.6% of the OMT-alone group</a:t>
            </a:r>
          </a:p>
          <a:p>
            <a:r>
              <a:rPr lang="en-US" dirty="0"/>
              <a:t>Improvement in quality of life was sustained at 1 year and was consistent between parameters (NYHA class, PGA, and KCCQ score)</a:t>
            </a:r>
          </a:p>
          <a:p>
            <a:r>
              <a:rPr lang="en-US" dirty="0"/>
              <a:t>The safety of the procedure was confirmed, with a very low rate of intrahospital adverse events (8.0%)</a:t>
            </a:r>
          </a:p>
        </p:txBody>
      </p:sp>
    </p:spTree>
    <p:extLst>
      <p:ext uri="{BB962C8B-B14F-4D97-AF65-F5344CB8AC3E}">
        <p14:creationId xmlns:p14="http://schemas.microsoft.com/office/powerpoint/2010/main" val="4047401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A864-CFE8-EC70-B727-4331944B445D}"/>
              </a:ext>
            </a:extLst>
          </p:cNvPr>
          <p:cNvSpPr>
            <a:spLocks noGrp="1"/>
          </p:cNvSpPr>
          <p:nvPr>
            <p:ph type="title"/>
          </p:nvPr>
        </p:nvSpPr>
        <p:spPr/>
        <p:txBody>
          <a:bodyPr/>
          <a:lstStyle/>
          <a:p>
            <a:r>
              <a:rPr lang="en-US" dirty="0"/>
              <a:t>Comparing to previous studies</a:t>
            </a:r>
          </a:p>
        </p:txBody>
      </p:sp>
      <p:sp>
        <p:nvSpPr>
          <p:cNvPr id="3" name="Content Placeholder 2">
            <a:extLst>
              <a:ext uri="{FF2B5EF4-FFF2-40B4-BE49-F238E27FC236}">
                <a16:creationId xmlns:a16="http://schemas.microsoft.com/office/drawing/2014/main" id="{4446BCF9-5385-500D-6377-72B549E121C2}"/>
              </a:ext>
            </a:extLst>
          </p:cNvPr>
          <p:cNvSpPr>
            <a:spLocks noGrp="1"/>
          </p:cNvSpPr>
          <p:nvPr>
            <p:ph idx="1"/>
          </p:nvPr>
        </p:nvSpPr>
        <p:spPr/>
        <p:txBody>
          <a:bodyPr>
            <a:normAutofit/>
          </a:bodyPr>
          <a:lstStyle/>
          <a:p>
            <a:r>
              <a:rPr lang="en-US" dirty="0"/>
              <a:t>Baseline KCCQ score was higher than BRIGHT registry or the prospective TRISCEND I single-group study (tricuspid valve replacement) and closer to that described in the TRILUMINATE Pivotal trial</a:t>
            </a:r>
          </a:p>
          <a:p>
            <a:r>
              <a:rPr lang="en-US" dirty="0"/>
              <a:t>Fewer patients in Tri Fr had advanced heart failure symptoms (42.3% with NYHA class III or IV in </a:t>
            </a:r>
            <a:r>
              <a:rPr lang="en-US" dirty="0" err="1"/>
              <a:t>Tri.Fr</a:t>
            </a:r>
            <a:r>
              <a:rPr lang="en-US" dirty="0"/>
              <a:t> vs 60% to 80% in other studies).</a:t>
            </a:r>
          </a:p>
        </p:txBody>
      </p:sp>
    </p:spTree>
    <p:extLst>
      <p:ext uri="{BB962C8B-B14F-4D97-AF65-F5344CB8AC3E}">
        <p14:creationId xmlns:p14="http://schemas.microsoft.com/office/powerpoint/2010/main" val="1248895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2966A-6375-4E45-C033-27DDFB8DDCBD}"/>
              </a:ext>
            </a:extLst>
          </p:cNvPr>
          <p:cNvSpPr>
            <a:spLocks noGrp="1"/>
          </p:cNvSpPr>
          <p:nvPr>
            <p:ph idx="1"/>
          </p:nvPr>
        </p:nvSpPr>
        <p:spPr>
          <a:xfrm>
            <a:off x="640080" y="1628078"/>
            <a:ext cx="10890928" cy="4571554"/>
          </a:xfrm>
        </p:spPr>
        <p:txBody>
          <a:bodyPr>
            <a:normAutofit/>
          </a:bodyPr>
          <a:lstStyle/>
          <a:p>
            <a:r>
              <a:rPr lang="en-US" dirty="0"/>
              <a:t> One-year cardiovascular death and hospitalization rates were lower than in previous registries.</a:t>
            </a:r>
          </a:p>
          <a:p>
            <a:r>
              <a:rPr lang="en-US" dirty="0"/>
              <a:t>While one-year mortality in the TRILUMINATE was </a:t>
            </a:r>
            <a:r>
              <a:rPr lang="en-US" b="1" dirty="0"/>
              <a:t>8.6% vs. 3.4% </a:t>
            </a:r>
            <a:r>
              <a:rPr lang="en-US" dirty="0"/>
              <a:t>in the Tri. Fr</a:t>
            </a:r>
          </a:p>
          <a:p>
            <a:r>
              <a:rPr lang="en-US" dirty="0"/>
              <a:t>In contrast to TRILUMINATE, the numerically lower clinical event rates observed in the T-TEER + OMT group </a:t>
            </a:r>
          </a:p>
          <a:p>
            <a:r>
              <a:rPr lang="en-US" dirty="0"/>
              <a:t>A clear link between quality-of-life improvement and tricuspid regurgitation reduction was confirmed. </a:t>
            </a:r>
          </a:p>
          <a:p>
            <a:r>
              <a:rPr lang="en-US" dirty="0"/>
              <a:t>Considering the same predefined outcome as in the TRILUMINATE trial (win ratio, 1.48 compared with medical treatment [95% CI, 1.06-2.13]; </a:t>
            </a:r>
            <a:r>
              <a:rPr lang="en-US" i="1" dirty="0"/>
              <a:t>P</a:t>
            </a:r>
            <a:r>
              <a:rPr lang="en-US" dirty="0"/>
              <a:t> = .02 in TRILUMINATE vs 2.06 [95% CI, 1.38-3.08]; </a:t>
            </a:r>
            <a:r>
              <a:rPr lang="en-US" i="1" dirty="0"/>
              <a:t>P</a:t>
            </a:r>
            <a:r>
              <a:rPr lang="en-US" dirty="0"/>
              <a:t> &lt; .001 in </a:t>
            </a:r>
            <a:r>
              <a:rPr lang="en-US" dirty="0" err="1"/>
              <a:t>Tri.Fr</a:t>
            </a:r>
            <a:endParaRPr lang="en-US" dirty="0"/>
          </a:p>
          <a:p>
            <a:endParaRPr lang="en-US" dirty="0"/>
          </a:p>
        </p:txBody>
      </p:sp>
    </p:spTree>
    <p:extLst>
      <p:ext uri="{BB962C8B-B14F-4D97-AF65-F5344CB8AC3E}">
        <p14:creationId xmlns:p14="http://schemas.microsoft.com/office/powerpoint/2010/main" val="242022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2B3C-8FCE-1A79-0429-8EEE038DED9A}"/>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1904FDCC-7D4F-3FBC-2CEC-9BD21855282E}"/>
              </a:ext>
            </a:extLst>
          </p:cNvPr>
          <p:cNvSpPr>
            <a:spLocks noGrp="1"/>
          </p:cNvSpPr>
          <p:nvPr>
            <p:ph idx="1"/>
          </p:nvPr>
        </p:nvSpPr>
        <p:spPr/>
        <p:txBody>
          <a:bodyPr>
            <a:normAutofit/>
          </a:bodyPr>
          <a:lstStyle/>
          <a:p>
            <a:r>
              <a:rPr lang="en-US" dirty="0"/>
              <a:t>An investigator-initiated study supported by a limited grant. </a:t>
            </a:r>
          </a:p>
          <a:p>
            <a:r>
              <a:rPr lang="en-US" dirty="0"/>
              <a:t>Population was selected based on clinical characteristics and an anatomy deemed suitable for T-TEER, which may limit the generalizability of the findings.</a:t>
            </a:r>
          </a:p>
          <a:p>
            <a:r>
              <a:rPr lang="en-US" dirty="0"/>
              <a:t>An </a:t>
            </a:r>
            <a:r>
              <a:rPr lang="en-US" b="1" dirty="0"/>
              <a:t>open-label study without a sham control</a:t>
            </a:r>
            <a:r>
              <a:rPr lang="en-US" dirty="0"/>
              <a:t>, which may impair the interpretability of changes in patient-reported outcome measures</a:t>
            </a:r>
          </a:p>
          <a:p>
            <a:r>
              <a:rPr lang="en-US" dirty="0"/>
              <a:t>Only the </a:t>
            </a:r>
            <a:r>
              <a:rPr lang="en-US" dirty="0" err="1"/>
              <a:t>TriClip</a:t>
            </a:r>
            <a:r>
              <a:rPr lang="en-US" dirty="0"/>
              <a:t> was used is this study</a:t>
            </a:r>
          </a:p>
        </p:txBody>
      </p:sp>
    </p:spTree>
    <p:extLst>
      <p:ext uri="{BB962C8B-B14F-4D97-AF65-F5344CB8AC3E}">
        <p14:creationId xmlns:p14="http://schemas.microsoft.com/office/powerpoint/2010/main" val="3119805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7460-3FEE-896F-1922-60D69BE26177}"/>
              </a:ext>
            </a:extLst>
          </p:cNvPr>
          <p:cNvSpPr>
            <a:spLocks noGrp="1"/>
          </p:cNvSpPr>
          <p:nvPr>
            <p:ph type="title"/>
          </p:nvPr>
        </p:nvSpPr>
        <p:spPr/>
        <p:txBody>
          <a:bodyPr/>
          <a:lstStyle/>
          <a:p>
            <a:r>
              <a:rPr lang="en-US" b="0"/>
              <a:t>Conclusions</a:t>
            </a:r>
            <a:endParaRPr lang="en-US"/>
          </a:p>
        </p:txBody>
      </p:sp>
      <p:sp>
        <p:nvSpPr>
          <p:cNvPr id="3" name="Content Placeholder 2">
            <a:extLst>
              <a:ext uri="{FF2B5EF4-FFF2-40B4-BE49-F238E27FC236}">
                <a16:creationId xmlns:a16="http://schemas.microsoft.com/office/drawing/2014/main" id="{59BA59C9-6997-A02F-DFEA-7C570FD2FB18}"/>
              </a:ext>
            </a:extLst>
          </p:cNvPr>
          <p:cNvSpPr>
            <a:spLocks noGrp="1"/>
          </p:cNvSpPr>
          <p:nvPr>
            <p:ph idx="1"/>
          </p:nvPr>
        </p:nvSpPr>
        <p:spPr/>
        <p:txBody>
          <a:bodyPr>
            <a:normAutofit/>
          </a:bodyPr>
          <a:lstStyle/>
          <a:p>
            <a:r>
              <a:rPr lang="en-US" sz="2400" dirty="0"/>
              <a:t>T-TEER + OMT reduces tricuspid regurgitation severity and improves the composite clinical outcome comprising NYHA class, PGA, and major cardiovascular events at 12 months, </a:t>
            </a:r>
            <a:r>
              <a:rPr lang="en-US" sz="2400" b="1" dirty="0"/>
              <a:t>driven by improved patient-reported outcome measures (NYHA class and PGA)</a:t>
            </a:r>
            <a:r>
              <a:rPr lang="en-US" sz="2400" dirty="0"/>
              <a:t> in patients with severe, symptomatic tricuspid regurgitation.</a:t>
            </a:r>
          </a:p>
        </p:txBody>
      </p:sp>
    </p:spTree>
    <p:extLst>
      <p:ext uri="{BB962C8B-B14F-4D97-AF65-F5344CB8AC3E}">
        <p14:creationId xmlns:p14="http://schemas.microsoft.com/office/powerpoint/2010/main" val="3747867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TriCValve</a:t>
            </a:r>
            <a:endParaRPr lang="en-US" dirty="0"/>
          </a:p>
        </p:txBody>
      </p:sp>
      <p:pic>
        <p:nvPicPr>
          <p:cNvPr id="5122" name="Picture 2" descr="Novel treatment of atrial functional tricuspid regurgita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682" y="399043"/>
            <a:ext cx="6777178" cy="45698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Grp="1" noChangeArrowheads="1"/>
          </p:cNvSpPr>
          <p:nvPr>
            <p:ph idx="1"/>
          </p:nvPr>
        </p:nvSpPr>
        <p:spPr bwMode="auto">
          <a:xfrm>
            <a:off x="252079" y="2285870"/>
            <a:ext cx="4999603" cy="385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Mechanism:</a:t>
            </a:r>
            <a:r>
              <a:rPr kumimoji="0" lang="en-US" altLang="en-US" sz="1800" b="0" i="0" u="none" strike="noStrike" cap="none" normalizeH="0" baseline="0" dirty="0">
                <a:ln>
                  <a:noFill/>
                </a:ln>
                <a:solidFill>
                  <a:schemeClr val="tx1"/>
                </a:solidFill>
                <a:effectLst/>
                <a:latin typeface="Arial" panose="020B0604020202020204" pitchFamily="34" charset="0"/>
              </a:rPr>
              <a:t> It involves </a:t>
            </a:r>
            <a:r>
              <a:rPr kumimoji="0" lang="en-US" altLang="en-US" sz="1800" b="1" i="0" u="none" strike="noStrike" cap="none" normalizeH="0" baseline="0" dirty="0">
                <a:ln>
                  <a:noFill/>
                </a:ln>
                <a:solidFill>
                  <a:schemeClr val="tx1"/>
                </a:solidFill>
                <a:effectLst/>
                <a:latin typeface="Arial" panose="020B0604020202020204" pitchFamily="34" charset="0"/>
              </a:rPr>
              <a:t>implanting two valves</a:t>
            </a:r>
            <a:r>
              <a:rPr kumimoji="0" lang="en-US" altLang="en-US" sz="1800" b="0" i="0" u="none" strike="noStrike" cap="none" normalizeH="0" baseline="0" dirty="0">
                <a:ln>
                  <a:noFill/>
                </a:ln>
                <a:solidFill>
                  <a:schemeClr val="tx1"/>
                </a:solidFill>
                <a:effectLst/>
                <a:latin typeface="Arial" panose="020B0604020202020204" pitchFamily="34" charset="0"/>
              </a:rPr>
              <a:t> in the </a:t>
            </a:r>
            <a:r>
              <a:rPr kumimoji="0" lang="en-US" altLang="en-US" sz="1800" b="1" i="0" u="none" strike="noStrike" cap="none" normalizeH="0" baseline="0" dirty="0">
                <a:ln>
                  <a:noFill/>
                </a:ln>
                <a:solidFill>
                  <a:schemeClr val="tx1"/>
                </a:solidFill>
                <a:effectLst/>
                <a:latin typeface="Arial" panose="020B0604020202020204" pitchFamily="34" charset="0"/>
              </a:rPr>
              <a:t>superior and inferior vena cava</a:t>
            </a:r>
            <a:r>
              <a:rPr kumimoji="0" lang="en-US" altLang="en-US" sz="1800" b="0" i="0" u="none" strike="noStrike" cap="none" normalizeH="0" baseline="0" dirty="0">
                <a:ln>
                  <a:noFill/>
                </a:ln>
                <a:solidFill>
                  <a:schemeClr val="tx1"/>
                </a:solidFill>
                <a:effectLst/>
                <a:latin typeface="Arial" panose="020B0604020202020204" pitchFamily="34" charset="0"/>
              </a:rPr>
              <a:t> (not the tricuspid valve itself), preventing the backward flow of blood into the veins</a:t>
            </a:r>
            <a:r>
              <a:rPr kumimoji="0" lang="en-US" altLang="en-US" sz="1800" b="0" i="0" u="none" strike="noStrike" cap="none" normalizeH="0" dirty="0">
                <a:ln>
                  <a:noFill/>
                </a:ln>
                <a:solidFill>
                  <a:schemeClr val="tx1"/>
                </a:solidFill>
                <a:effectLst/>
                <a:latin typeface="Arial" panose="020B0604020202020204" pitchFamily="34" charset="0"/>
              </a:rPr>
              <a:t> reducing symptoms of right sided HF</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err="1">
                <a:ln>
                  <a:noFill/>
                </a:ln>
                <a:solidFill>
                  <a:schemeClr val="tx1"/>
                </a:solidFill>
                <a:effectLst/>
                <a:latin typeface="Arial" panose="020B0604020202020204" pitchFamily="34" charset="0"/>
              </a:rPr>
              <a:t>Transfemoral</a:t>
            </a:r>
            <a:r>
              <a:rPr kumimoji="0" lang="en-US" altLang="en-US" sz="1800" b="0" i="0" u="none" strike="noStrike" cap="none" normalizeH="0" baseline="0" dirty="0">
                <a:ln>
                  <a:noFill/>
                </a:ln>
                <a:solidFill>
                  <a:schemeClr val="tx1"/>
                </a:solidFill>
                <a:effectLst/>
                <a:latin typeface="Arial" panose="020B0604020202020204" pitchFamily="34" charset="0"/>
              </a:rPr>
              <a:t> </a:t>
            </a:r>
            <a:endParaRPr lang="en-US" altLang="en-US" sz="1800" dirty="0">
              <a:latin typeface="Arial" panose="020B0604020202020204" pitchFamily="34" charset="0"/>
            </a:endParaRPr>
          </a:p>
          <a:p>
            <a:pPr marL="0" indent="0">
              <a:buNone/>
            </a:pPr>
            <a:r>
              <a:rPr lang="en-US" sz="1800" b="1" dirty="0"/>
              <a:t>TRICAV‑I (Interventional Pivotal Trial)</a:t>
            </a:r>
          </a:p>
          <a:p>
            <a:r>
              <a:rPr lang="en-US" sz="1800" dirty="0"/>
              <a:t>A </a:t>
            </a:r>
            <a:r>
              <a:rPr lang="en-US" sz="1800" b="1" dirty="0"/>
              <a:t>prospective multicenter </a:t>
            </a:r>
          </a:p>
          <a:p>
            <a:r>
              <a:rPr lang="en-US" sz="1800" b="1" dirty="0"/>
              <a:t>Started:</a:t>
            </a:r>
            <a:r>
              <a:rPr lang="en-US" sz="1800" dirty="0"/>
              <a:t> July 2024</a:t>
            </a:r>
          </a:p>
          <a:p>
            <a:r>
              <a:rPr lang="en-US" sz="1800" dirty="0"/>
              <a:t>Coming to Delray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27" name="Picture 7" descr="Delray Medical Center Expansion &amp; Parking Garage - BBM Structu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667" y="2127844"/>
            <a:ext cx="5349432" cy="401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5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wipe(down)">
                                      <p:cBhvr>
                                        <p:cTn id="7" dur="580">
                                          <p:stCondLst>
                                            <p:cond delay="0"/>
                                          </p:stCondLst>
                                        </p:cTn>
                                        <p:tgtEl>
                                          <p:spTgt spid="4">
                                            <p:txEl>
                                              <p:pRg st="5" end="5"/>
                                            </p:txEl>
                                          </p:spTgt>
                                        </p:tgtEl>
                                      </p:cBhvr>
                                    </p:animEffect>
                                    <p:anim calcmode="lin" valueType="num">
                                      <p:cBhvr>
                                        <p:cTn id="8"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5" end="5"/>
                                            </p:txEl>
                                          </p:spTgt>
                                        </p:tgtEl>
                                      </p:cBhvr>
                                      <p:to x="100000" y="60000"/>
                                    </p:animScale>
                                    <p:animScale>
                                      <p:cBhvr>
                                        <p:cTn id="14" dur="166" decel="50000">
                                          <p:stCondLst>
                                            <p:cond delay="676"/>
                                          </p:stCondLst>
                                        </p:cTn>
                                        <p:tgtEl>
                                          <p:spTgt spid="4">
                                            <p:txEl>
                                              <p:pRg st="5" end="5"/>
                                            </p:txEl>
                                          </p:spTgt>
                                        </p:tgtEl>
                                      </p:cBhvr>
                                      <p:to x="100000" y="100000"/>
                                    </p:animScale>
                                    <p:animScale>
                                      <p:cBhvr>
                                        <p:cTn id="15" dur="26">
                                          <p:stCondLst>
                                            <p:cond delay="1312"/>
                                          </p:stCondLst>
                                        </p:cTn>
                                        <p:tgtEl>
                                          <p:spTgt spid="4">
                                            <p:txEl>
                                              <p:pRg st="5" end="5"/>
                                            </p:txEl>
                                          </p:spTgt>
                                        </p:tgtEl>
                                      </p:cBhvr>
                                      <p:to x="100000" y="80000"/>
                                    </p:animScale>
                                    <p:animScale>
                                      <p:cBhvr>
                                        <p:cTn id="16" dur="166" decel="50000">
                                          <p:stCondLst>
                                            <p:cond delay="1338"/>
                                          </p:stCondLst>
                                        </p:cTn>
                                        <p:tgtEl>
                                          <p:spTgt spid="4">
                                            <p:txEl>
                                              <p:pRg st="5" end="5"/>
                                            </p:txEl>
                                          </p:spTgt>
                                        </p:tgtEl>
                                      </p:cBhvr>
                                      <p:to x="100000" y="100000"/>
                                    </p:animScale>
                                    <p:animScale>
                                      <p:cBhvr>
                                        <p:cTn id="17" dur="26">
                                          <p:stCondLst>
                                            <p:cond delay="1642"/>
                                          </p:stCondLst>
                                        </p:cTn>
                                        <p:tgtEl>
                                          <p:spTgt spid="4">
                                            <p:txEl>
                                              <p:pRg st="5" end="5"/>
                                            </p:txEl>
                                          </p:spTgt>
                                        </p:tgtEl>
                                      </p:cBhvr>
                                      <p:to x="100000" y="90000"/>
                                    </p:animScale>
                                    <p:animScale>
                                      <p:cBhvr>
                                        <p:cTn id="18" dur="166" decel="50000">
                                          <p:stCondLst>
                                            <p:cond delay="1668"/>
                                          </p:stCondLst>
                                        </p:cTn>
                                        <p:tgtEl>
                                          <p:spTgt spid="4">
                                            <p:txEl>
                                              <p:pRg st="5" end="5"/>
                                            </p:txEl>
                                          </p:spTgt>
                                        </p:tgtEl>
                                      </p:cBhvr>
                                      <p:to x="100000" y="100000"/>
                                    </p:animScale>
                                    <p:animScale>
                                      <p:cBhvr>
                                        <p:cTn id="19" dur="26">
                                          <p:stCondLst>
                                            <p:cond delay="1808"/>
                                          </p:stCondLst>
                                        </p:cTn>
                                        <p:tgtEl>
                                          <p:spTgt spid="4">
                                            <p:txEl>
                                              <p:pRg st="5" end="5"/>
                                            </p:txEl>
                                          </p:spTgt>
                                        </p:tgtEl>
                                      </p:cBhvr>
                                      <p:to x="100000" y="95000"/>
                                    </p:animScale>
                                    <p:animScale>
                                      <p:cBhvr>
                                        <p:cTn id="20" dur="166" decel="50000">
                                          <p:stCondLst>
                                            <p:cond delay="1834"/>
                                          </p:stCondLst>
                                        </p:cTn>
                                        <p:tgtEl>
                                          <p:spTgt spid="4">
                                            <p:txEl>
                                              <p:pRg st="5" end="5"/>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127"/>
                                        </p:tgtEl>
                                        <p:attrNameLst>
                                          <p:attrName>style.visibility</p:attrName>
                                        </p:attrNameLst>
                                      </p:cBhvr>
                                      <p:to>
                                        <p:strVal val="visible"/>
                                      </p:to>
                                    </p:set>
                                    <p:animEffect transition="in" filter="wipe(down)">
                                      <p:cBhvr>
                                        <p:cTn id="23" dur="580">
                                          <p:stCondLst>
                                            <p:cond delay="0"/>
                                          </p:stCondLst>
                                        </p:cTn>
                                        <p:tgtEl>
                                          <p:spTgt spid="5127"/>
                                        </p:tgtEl>
                                      </p:cBhvr>
                                    </p:animEffect>
                                    <p:anim calcmode="lin" valueType="num">
                                      <p:cBhvr>
                                        <p:cTn id="24" dur="1822" tmFilter="0,0; 0.14,0.36; 0.43,0.73; 0.71,0.91; 1.0,1.0">
                                          <p:stCondLst>
                                            <p:cond delay="0"/>
                                          </p:stCondLst>
                                        </p:cTn>
                                        <p:tgtEl>
                                          <p:spTgt spid="512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12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12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12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127"/>
                                        </p:tgtEl>
                                        <p:attrNameLst>
                                          <p:attrName>ppt_y</p:attrName>
                                        </p:attrNameLst>
                                      </p:cBhvr>
                                      <p:tavLst>
                                        <p:tav tm="0" fmla="#ppt_y-sin(pi*$)/81">
                                          <p:val>
                                            <p:fltVal val="0"/>
                                          </p:val>
                                        </p:tav>
                                        <p:tav tm="100000">
                                          <p:val>
                                            <p:fltVal val="1"/>
                                          </p:val>
                                        </p:tav>
                                      </p:tavLst>
                                    </p:anim>
                                    <p:animScale>
                                      <p:cBhvr>
                                        <p:cTn id="29" dur="26">
                                          <p:stCondLst>
                                            <p:cond delay="650"/>
                                          </p:stCondLst>
                                        </p:cTn>
                                        <p:tgtEl>
                                          <p:spTgt spid="5127"/>
                                        </p:tgtEl>
                                      </p:cBhvr>
                                      <p:to x="100000" y="60000"/>
                                    </p:animScale>
                                    <p:animScale>
                                      <p:cBhvr>
                                        <p:cTn id="30" dur="166" decel="50000">
                                          <p:stCondLst>
                                            <p:cond delay="676"/>
                                          </p:stCondLst>
                                        </p:cTn>
                                        <p:tgtEl>
                                          <p:spTgt spid="5127"/>
                                        </p:tgtEl>
                                      </p:cBhvr>
                                      <p:to x="100000" y="100000"/>
                                    </p:animScale>
                                    <p:animScale>
                                      <p:cBhvr>
                                        <p:cTn id="31" dur="26">
                                          <p:stCondLst>
                                            <p:cond delay="1312"/>
                                          </p:stCondLst>
                                        </p:cTn>
                                        <p:tgtEl>
                                          <p:spTgt spid="5127"/>
                                        </p:tgtEl>
                                      </p:cBhvr>
                                      <p:to x="100000" y="80000"/>
                                    </p:animScale>
                                    <p:animScale>
                                      <p:cBhvr>
                                        <p:cTn id="32" dur="166" decel="50000">
                                          <p:stCondLst>
                                            <p:cond delay="1338"/>
                                          </p:stCondLst>
                                        </p:cTn>
                                        <p:tgtEl>
                                          <p:spTgt spid="5127"/>
                                        </p:tgtEl>
                                      </p:cBhvr>
                                      <p:to x="100000" y="100000"/>
                                    </p:animScale>
                                    <p:animScale>
                                      <p:cBhvr>
                                        <p:cTn id="33" dur="26">
                                          <p:stCondLst>
                                            <p:cond delay="1642"/>
                                          </p:stCondLst>
                                        </p:cTn>
                                        <p:tgtEl>
                                          <p:spTgt spid="5127"/>
                                        </p:tgtEl>
                                      </p:cBhvr>
                                      <p:to x="100000" y="90000"/>
                                    </p:animScale>
                                    <p:animScale>
                                      <p:cBhvr>
                                        <p:cTn id="34" dur="166" decel="50000">
                                          <p:stCondLst>
                                            <p:cond delay="1668"/>
                                          </p:stCondLst>
                                        </p:cTn>
                                        <p:tgtEl>
                                          <p:spTgt spid="5127"/>
                                        </p:tgtEl>
                                      </p:cBhvr>
                                      <p:to x="100000" y="100000"/>
                                    </p:animScale>
                                    <p:animScale>
                                      <p:cBhvr>
                                        <p:cTn id="35" dur="26">
                                          <p:stCondLst>
                                            <p:cond delay="1808"/>
                                          </p:stCondLst>
                                        </p:cTn>
                                        <p:tgtEl>
                                          <p:spTgt spid="5127"/>
                                        </p:tgtEl>
                                      </p:cBhvr>
                                      <p:to x="100000" y="95000"/>
                                    </p:animScale>
                                    <p:animScale>
                                      <p:cBhvr>
                                        <p:cTn id="36" dur="166" decel="50000">
                                          <p:stCondLst>
                                            <p:cond delay="1834"/>
                                          </p:stCondLst>
                                        </p:cTn>
                                        <p:tgtEl>
                                          <p:spTgt spid="51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effectLst>
            <a:reflection blurRad="6350" stA="50000" endA="300" endPos="90000" dist="50800" dir="5400000" sy="-100000" algn="bl" rotWithShape="0"/>
          </a:effectLst>
        </p:spPr>
        <p:txBody>
          <a:bodyPr>
            <a:normAutofit/>
          </a:bodyPr>
          <a:lstStyle/>
          <a:p>
            <a:r>
              <a:rPr lang="en-US" sz="3200" b="1" dirty="0">
                <a:solidFill>
                  <a:srgbClr val="FF0000"/>
                </a:solidFill>
              </a:rPr>
              <a:t>Thank you</a:t>
            </a:r>
          </a:p>
        </p:txBody>
      </p:sp>
      <p:pic>
        <p:nvPicPr>
          <p:cNvPr id="8194" name="Picture 2" descr="Don't Miss A Beat ®️ | TRI CLIP! What is it for and how many is too many?  The TriClip is a transcatheter edge-to-edge repair (TEER) system which is a  minimall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714" y="-756795"/>
            <a:ext cx="8129286" cy="769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55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Evolution of the MitraClip System and the TriClip transcatheter tricuspid valve repair system. Compassionate treatment of tricuspid regurgitation started in 2016 with the MitraClip NT. Subsequently, MitraClip NTr and XTr were used. MitraClip XTr features 3-mm longer arms compared to NTr. In 2020, the TriClip Transcatheter Tricuspid Valve Repair System, which is based on modifications of the MitraClip System, was introduced for clinical use with two devices (NT and XT) that were joined in 2021 by two new generation devices, NTW and XTW. The new generation features wider arms and independent leaflet gras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 y="594287"/>
            <a:ext cx="10286283" cy="586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650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6ECE-C62A-1A89-4D75-053B425477BF}"/>
              </a:ext>
            </a:extLst>
          </p:cNvPr>
          <p:cNvSpPr>
            <a:spLocks noGrp="1"/>
          </p:cNvSpPr>
          <p:nvPr>
            <p:ph type="title"/>
          </p:nvPr>
        </p:nvSpPr>
        <p:spPr/>
        <p:txBody>
          <a:bodyPr>
            <a:normAutofit/>
          </a:bodyPr>
          <a:lstStyle/>
          <a:p>
            <a:r>
              <a:rPr lang="en-US" dirty="0"/>
              <a:t>TRILUMINATE Pivotal Trial (NEJM March 2023)</a:t>
            </a:r>
          </a:p>
        </p:txBody>
      </p:sp>
      <p:sp>
        <p:nvSpPr>
          <p:cNvPr id="3" name="Content Placeholder 2">
            <a:extLst>
              <a:ext uri="{FF2B5EF4-FFF2-40B4-BE49-F238E27FC236}">
                <a16:creationId xmlns:a16="http://schemas.microsoft.com/office/drawing/2014/main" id="{C0A96780-7939-82CC-2961-59DF39C4D4A0}"/>
              </a:ext>
            </a:extLst>
          </p:cNvPr>
          <p:cNvSpPr>
            <a:spLocks noGrp="1"/>
          </p:cNvSpPr>
          <p:nvPr>
            <p:ph idx="1"/>
          </p:nvPr>
        </p:nvSpPr>
        <p:spPr>
          <a:xfrm>
            <a:off x="640079" y="2143125"/>
            <a:ext cx="10890929" cy="4276725"/>
          </a:xfrm>
        </p:spPr>
        <p:txBody>
          <a:bodyPr>
            <a:normAutofit/>
          </a:bodyPr>
          <a:lstStyle/>
          <a:p>
            <a:r>
              <a:rPr lang="en-US" dirty="0"/>
              <a:t>First RCT comparing </a:t>
            </a:r>
            <a:r>
              <a:rPr lang="en-US" dirty="0" err="1"/>
              <a:t>TriClip</a:t>
            </a:r>
            <a:r>
              <a:rPr lang="en-US" dirty="0"/>
              <a:t> T-TEER plus optimal medical therapy (OMT) to OMT alone</a:t>
            </a:r>
          </a:p>
          <a:p>
            <a:r>
              <a:rPr lang="en-US" dirty="0"/>
              <a:t> patients with severe TR at high surgical risk (using the </a:t>
            </a:r>
            <a:r>
              <a:rPr lang="en-US" dirty="0" err="1"/>
              <a:t>TriClip</a:t>
            </a:r>
            <a:r>
              <a:rPr lang="en-US" dirty="0"/>
              <a:t> system (Abbott Structural)</a:t>
            </a:r>
          </a:p>
          <a:p>
            <a:r>
              <a:rPr lang="en-US" dirty="0"/>
              <a:t>1 year follow up study</a:t>
            </a:r>
          </a:p>
          <a:p>
            <a:endParaRPr lang="en-US" dirty="0"/>
          </a:p>
        </p:txBody>
      </p:sp>
      <p:pic>
        <p:nvPicPr>
          <p:cNvPr id="4098" name="Picture 2" descr="TRILUMINATE Clinical Trial Launches for Tricuspid Val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750" y="3597869"/>
            <a:ext cx="57150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596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1524000"/>
            <a:ext cx="10890928" cy="4675632"/>
          </a:xfrm>
        </p:spPr>
        <p:txBody>
          <a:bodyPr>
            <a:normAutofit/>
          </a:bodyPr>
          <a:lstStyle/>
          <a:p>
            <a:r>
              <a:rPr lang="en-US" dirty="0"/>
              <a:t>Included 350 patients </a:t>
            </a:r>
          </a:p>
          <a:p>
            <a:r>
              <a:rPr lang="en-US" dirty="0"/>
              <a:t>severe symptomatic TR</a:t>
            </a:r>
          </a:p>
          <a:p>
            <a:r>
              <a:rPr lang="en-US" dirty="0"/>
              <a:t>(New York Heart Association [NYHA] functional class II, III, or </a:t>
            </a:r>
            <a:r>
              <a:rPr lang="en-US" dirty="0" err="1"/>
              <a:t>IVa</a:t>
            </a:r>
            <a:r>
              <a:rPr lang="en-US" dirty="0"/>
              <a:t>)</a:t>
            </a:r>
          </a:p>
          <a:p>
            <a:r>
              <a:rPr lang="en-US" dirty="0"/>
              <a:t>Pulmonary artery systolic pressure of less than 70 mm Hg</a:t>
            </a:r>
          </a:p>
          <a:p>
            <a:r>
              <a:rPr lang="en-US" dirty="0"/>
              <a:t>Receiving stable (≥30 days) guideline-directed medical therapy for heart failure</a:t>
            </a:r>
          </a:p>
          <a:p>
            <a:r>
              <a:rPr lang="en-US" dirty="0"/>
              <a:t>No other cardiovascular conditions in need of interventional or surgical correction </a:t>
            </a:r>
          </a:p>
          <a:p>
            <a:r>
              <a:rPr lang="en-US" dirty="0"/>
              <a:t>intermediate or greater surgical risk</a:t>
            </a:r>
          </a:p>
          <a:p>
            <a:r>
              <a:rPr lang="en-US" dirty="0"/>
              <a:t>International RCT at 65 centers in the United States, Canada, and Europe</a:t>
            </a:r>
          </a:p>
        </p:txBody>
      </p:sp>
    </p:spTree>
    <p:extLst>
      <p:ext uri="{BB962C8B-B14F-4D97-AF65-F5344CB8AC3E}">
        <p14:creationId xmlns:p14="http://schemas.microsoft.com/office/powerpoint/2010/main" val="248809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 </a:t>
            </a:r>
          </a:p>
        </p:txBody>
      </p:sp>
      <p:sp>
        <p:nvSpPr>
          <p:cNvPr id="3" name="Content Placeholder 2"/>
          <p:cNvSpPr>
            <a:spLocks noGrp="1"/>
          </p:cNvSpPr>
          <p:nvPr>
            <p:ph idx="1"/>
          </p:nvPr>
        </p:nvSpPr>
        <p:spPr>
          <a:xfrm>
            <a:off x="640080" y="2633471"/>
            <a:ext cx="10890928" cy="3806657"/>
          </a:xfrm>
        </p:spPr>
        <p:txBody>
          <a:bodyPr>
            <a:normAutofit/>
          </a:bodyPr>
          <a:lstStyle/>
          <a:p>
            <a:pPr lvl="1"/>
            <a:r>
              <a:rPr lang="en-US" sz="2000" dirty="0"/>
              <a:t>Significant TR reduction: reduced tricuspid regurgitation to moderate or less severe in 87% of patients</a:t>
            </a:r>
          </a:p>
          <a:p>
            <a:pPr lvl="1"/>
            <a:r>
              <a:rPr lang="en-US" sz="2000" dirty="0"/>
              <a:t>Quality-of-life improvement: 19–20-point increase in Kansas City Cardiomyopathy Questionnaire (KCCQ) score; 83% of patients in NYHA class I/II at 1 year.</a:t>
            </a:r>
          </a:p>
          <a:p>
            <a:pPr lvl="1"/>
            <a:r>
              <a:rPr lang="en-US" sz="2000" dirty="0"/>
              <a:t>Safety: 98.3% freedom from major adverse events (MAEs) at 30 days.</a:t>
            </a:r>
          </a:p>
          <a:p>
            <a:pPr lvl="1"/>
            <a:r>
              <a:rPr lang="en-US" sz="2000" dirty="0">
                <a:solidFill>
                  <a:srgbClr val="00B0F0"/>
                </a:solidFill>
              </a:rPr>
              <a:t>No significant mortality benefit compared to OMT</a:t>
            </a:r>
          </a:p>
          <a:p>
            <a:pPr lvl="1"/>
            <a:r>
              <a:rPr lang="en-US" sz="2000" b="1" dirty="0"/>
              <a:t>Contribution</a:t>
            </a:r>
            <a:r>
              <a:rPr lang="en-US" sz="2000" dirty="0"/>
              <a:t>: Established T-TEER as effective for TR reduction and symptom improvement, with a strong safety profile, even in complex anatomies.</a:t>
            </a:r>
          </a:p>
        </p:txBody>
      </p:sp>
    </p:spTree>
    <p:extLst>
      <p:ext uri="{BB962C8B-B14F-4D97-AF65-F5344CB8AC3E}">
        <p14:creationId xmlns:p14="http://schemas.microsoft.com/office/powerpoint/2010/main" val="285824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57F95-BE7B-D2AB-539B-569B1542E1F9}"/>
              </a:ext>
            </a:extLst>
          </p:cNvPr>
          <p:cNvSpPr>
            <a:spLocks noGrp="1"/>
          </p:cNvSpPr>
          <p:nvPr>
            <p:ph type="title"/>
          </p:nvPr>
        </p:nvSpPr>
        <p:spPr/>
        <p:txBody>
          <a:bodyPr>
            <a:normAutofit fontScale="90000"/>
          </a:bodyPr>
          <a:lstStyle/>
          <a:p>
            <a:r>
              <a:rPr lang="en-US" altLang="en-US" dirty="0" err="1">
                <a:latin typeface="Arial" panose="020B0604020202020204" pitchFamily="34" charset="0"/>
              </a:rPr>
              <a:t>bRIGHT</a:t>
            </a:r>
            <a:r>
              <a:rPr lang="en-US" altLang="en-US" dirty="0">
                <a:latin typeface="Arial" panose="020B0604020202020204" pitchFamily="34" charset="0"/>
              </a:rPr>
              <a:t> Study</a:t>
            </a:r>
            <a:r>
              <a:rPr lang="en-US" altLang="en-US" b="0" dirty="0">
                <a:latin typeface="Arial" panose="020B0604020202020204" pitchFamily="34" charset="0"/>
              </a:rPr>
              <a:t>: </a:t>
            </a:r>
            <a:br>
              <a:rPr lang="en-US" altLang="en-US" b="0" dirty="0">
                <a:latin typeface="Arial" panose="020B0604020202020204" pitchFamily="34" charset="0"/>
              </a:rPr>
            </a:br>
            <a:endParaRPr lang="en-US" dirty="0"/>
          </a:p>
        </p:txBody>
      </p:sp>
      <p:sp>
        <p:nvSpPr>
          <p:cNvPr id="6" name="Rectangle 3">
            <a:extLst>
              <a:ext uri="{FF2B5EF4-FFF2-40B4-BE49-F238E27FC236}">
                <a16:creationId xmlns:a16="http://schemas.microsoft.com/office/drawing/2014/main" id="{1616D340-25E1-1A0E-566E-5B3EE356540A}"/>
              </a:ext>
            </a:extLst>
          </p:cNvPr>
          <p:cNvSpPr>
            <a:spLocks noGrp="1" noChangeArrowheads="1"/>
          </p:cNvSpPr>
          <p:nvPr>
            <p:ph idx="1"/>
          </p:nvPr>
        </p:nvSpPr>
        <p:spPr bwMode="auto">
          <a:xfrm>
            <a:off x="194554" y="2376739"/>
            <a:ext cx="1168281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Real-world, prospective, post-approval registry of 511 patients across 26 European sites using the </a:t>
            </a:r>
            <a:r>
              <a:rPr kumimoji="0" lang="en-US" altLang="en-US" b="0" i="0" u="none" strike="noStrike" cap="none" normalizeH="0" baseline="0" dirty="0" err="1">
                <a:ln>
                  <a:noFill/>
                </a:ln>
                <a:solidFill>
                  <a:schemeClr val="tx1"/>
                </a:solidFill>
                <a:effectLst/>
                <a:latin typeface="Arial" panose="020B0604020202020204" pitchFamily="34" charset="0"/>
              </a:rPr>
              <a:t>TriClip</a:t>
            </a:r>
            <a:r>
              <a:rPr kumimoji="0" lang="en-US" altLang="en-US" b="0" i="0" u="none" strike="noStrike" cap="none" normalizeH="0" baseline="0" dirty="0">
                <a:ln>
                  <a:noFill/>
                </a:ln>
                <a:solidFill>
                  <a:schemeClr val="tx1"/>
                </a:solidFill>
                <a:effectLst/>
                <a:latin typeface="Arial" panose="020B0604020202020204" pitchFamily="34" charset="0"/>
              </a:rPr>
              <a:t> system, including those with endocardial leads and significant comorbidities (88% massive/torrential TR, 80% NYHA III/IV).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Key Findings</a:t>
            </a:r>
            <a:r>
              <a:rPr kumimoji="0" lang="en-US" altLang="en-US"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High procedural success: 99% device implantation rate, 71% achieved moderate or less TR at 30 days.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Clinical improvements: Significant KCCQ score gains and NYHA class improvement at 1 year; no MAEs in some cohorts.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Effective in patients with endocardial leads, with similar TR reduction.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Contribution</a:t>
            </a:r>
            <a:r>
              <a:rPr kumimoji="0" lang="en-US" altLang="en-US" b="0" i="0" u="none" strike="noStrike" cap="none" normalizeH="0" baseline="0" dirty="0">
                <a:ln>
                  <a:noFill/>
                </a:ln>
                <a:solidFill>
                  <a:schemeClr val="tx1"/>
                </a:solidFill>
                <a:effectLst/>
                <a:latin typeface="Arial" panose="020B0604020202020204" pitchFamily="34" charset="0"/>
              </a:rPr>
              <a:t>: Demonstrated T-TEER’s real-world effectiveness and safety in a diverse, high-risk population</a:t>
            </a:r>
          </a:p>
        </p:txBody>
      </p:sp>
    </p:spTree>
    <p:extLst>
      <p:ext uri="{BB962C8B-B14F-4D97-AF65-F5344CB8AC3E}">
        <p14:creationId xmlns:p14="http://schemas.microsoft.com/office/powerpoint/2010/main" val="1570628701"/>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2514</Words>
  <Application>Microsoft Office PowerPoint</Application>
  <PresentationFormat>Widescreen</PresentationFormat>
  <Paragraphs>188</Paragraphs>
  <Slides>48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Avenir Next LT Pro</vt:lpstr>
      <vt:lpstr>Calibri</vt:lpstr>
      <vt:lpstr>Grandview Display</vt:lpstr>
      <vt:lpstr>Guardian TextSans Web</vt:lpstr>
      <vt:lpstr>Wingdings</vt:lpstr>
      <vt:lpstr>DashVTI</vt:lpstr>
      <vt:lpstr>Tri. Fr</vt:lpstr>
      <vt:lpstr>Disclosures</vt:lpstr>
      <vt:lpstr>Tricuspid Regurgitation</vt:lpstr>
      <vt:lpstr>What interventions</vt:lpstr>
      <vt:lpstr>PowerPoint Presentation</vt:lpstr>
      <vt:lpstr>TRILUMINATE Pivotal Trial (NEJM March 2023)</vt:lpstr>
      <vt:lpstr>PowerPoint Presentation</vt:lpstr>
      <vt:lpstr>Key Findings: </vt:lpstr>
      <vt:lpstr>bRIGHT Study:  </vt:lpstr>
      <vt:lpstr>EuroTR Cohort</vt:lpstr>
      <vt:lpstr>PowerPoint Presentation</vt:lpstr>
      <vt:lpstr>Rationale</vt:lpstr>
      <vt:lpstr>Trial Design</vt:lpstr>
      <vt:lpstr>Investigational Device</vt:lpstr>
      <vt:lpstr>Randomization</vt:lpstr>
      <vt:lpstr>Inclusion Criteria</vt:lpstr>
      <vt:lpstr>Central core-laboratory analysis</vt:lpstr>
      <vt:lpstr>Exclusion Criteria </vt:lpstr>
      <vt:lpstr>PowerPoint Presentation</vt:lpstr>
      <vt:lpstr>Outcomes</vt:lpstr>
      <vt:lpstr>PowerPoint Presentation</vt:lpstr>
      <vt:lpstr>Secondary Outcomes</vt:lpstr>
      <vt:lpstr>Statistical Analysis </vt:lpstr>
      <vt:lpstr>PowerPoint Presentation</vt:lpstr>
      <vt:lpstr>PowerPoint Presentation</vt:lpstr>
      <vt:lpstr>PowerPoint Presentation</vt:lpstr>
      <vt:lpstr>PowerPoint Presentation</vt:lpstr>
      <vt:lpstr>PowerPoint Presentation</vt:lpstr>
      <vt:lpstr>PowerPoint Presentation</vt:lpstr>
      <vt:lpstr>Procedural Outcomes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vt:lpstr>
      <vt:lpstr>Comparing to previous studies</vt:lpstr>
      <vt:lpstr>PowerPoint Presentation</vt:lpstr>
      <vt:lpstr>Limitations</vt:lpstr>
      <vt:lpstr>Conclusions</vt:lpstr>
      <vt:lpstr>TriCValve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Mohamed Hamed</dc:creator>
  <cp:lastModifiedBy>MUNOZ, HUMBERTO</cp:lastModifiedBy>
  <cp:revision>23</cp:revision>
  <dcterms:created xsi:type="dcterms:W3CDTF">2025-07-21T15:25:56Z</dcterms:created>
  <dcterms:modified xsi:type="dcterms:W3CDTF">2025-07-24T19:02:51Z</dcterms:modified>
</cp:coreProperties>
</file>