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Helvetica Neue" panose="020B0604020202020204" charset="0"/>
      <p:regular r:id="rId41"/>
      <p:bold r:id="rId42"/>
      <p:italic r:id="rId43"/>
      <p:boldItalic r:id="rId44"/>
    </p:embeddedFont>
    <p:embeddedFont>
      <p:font typeface="Pacifico" panose="00000500000000000000" pitchFamily="2" charset="0"/>
      <p:regular r:id="rId45"/>
    </p:embeddedFont>
    <p:embeddedFont>
      <p:font typeface="Play" panose="020B060402020202020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qfeKtZ4d3/CSDSkkVuTiuKvhs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amanetwork.com/journals/jama/fullarticle/2823118#joi240103f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amanetwork.com/journals/jama/fullarticle/2823118#joi240103r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jamanetwork.com/journals/jama/fullarticle/2823118#joi240103r8"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jamanetwork.com/journals/jama/fullarticle/2823118#joi240103r10" TargetMode="External"/><Relationship Id="rId4" Type="http://schemas.openxmlformats.org/officeDocument/2006/relationships/hyperlink" Target="https://jamanetwork.com/journals/jama/fullarticle/2823118#joi240103r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jamanetwork.com/journals/jama/fullarticle/2823118#joi240103r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jamanetwork.com/journals/jama/fullarticle/2823118#joi240103t2"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jamanetwork.com/journals/jama/fullarticle/2823118#note-JOI240103-1"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Introduce the topic briefly (1–2 min). Highlight the trial’s relevance to perioperative management</a:t>
            </a: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70759edcaa_2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66700" algn="l" rtl="0">
              <a:lnSpc>
                <a:spcPct val="120000"/>
              </a:lnSpc>
              <a:spcBef>
                <a:spcPts val="1000"/>
              </a:spcBef>
              <a:spcAft>
                <a:spcPts val="0"/>
              </a:spcAft>
              <a:buClr>
                <a:schemeClr val="lt1"/>
              </a:buClr>
              <a:buSzPts val="2400"/>
              <a:buFont typeface="Helvetica Neue"/>
              <a:buChar char="•"/>
            </a:pPr>
            <a:r>
              <a:rPr lang="en-US" sz="1600">
                <a:solidFill>
                  <a:srgbClr val="333333"/>
                </a:solidFill>
                <a:latin typeface="Helvetica Neue"/>
                <a:ea typeface="Helvetica Neue"/>
                <a:cs typeface="Helvetica Neue"/>
                <a:sym typeface="Helvetica Neue"/>
              </a:rPr>
              <a:t>After enrollment, patients were randomized at a 1:1 ratio to continue or discontinue RASI therapy (</a:t>
            </a:r>
            <a:r>
              <a:rPr lang="en-US" sz="1600" u="sng">
                <a:latin typeface="Helvetica Neue"/>
                <a:ea typeface="Helvetica Neue"/>
                <a:cs typeface="Helvetica Neue"/>
                <a:sym typeface="Helvetica Neue"/>
                <a:hlinkClick r:id="rId3"/>
              </a:rPr>
              <a:t>Figure 1</a:t>
            </a:r>
            <a:r>
              <a:rPr lang="en-US" sz="1600">
                <a:solidFill>
                  <a:srgbClr val="333333"/>
                </a:solidFill>
                <a:latin typeface="Helvetica Neue"/>
                <a:ea typeface="Helvetica Neue"/>
                <a:cs typeface="Helvetica Neue"/>
                <a:sym typeface="Helvetica Neue"/>
              </a:rPr>
              <a:t>), with stratification by hospital site and by heart failure status (New York Heart Association stage &lt;II or ≥II).</a:t>
            </a:r>
            <a:endParaRPr sz="2400">
              <a:latin typeface="Helvetica Neue"/>
              <a:ea typeface="Helvetica Neue"/>
              <a:cs typeface="Helvetica Neue"/>
              <a:sym typeface="Helvetica Neue"/>
            </a:endParaRPr>
          </a:p>
        </p:txBody>
      </p:sp>
      <p:sp>
        <p:nvSpPr>
          <p:cNvPr id="152" name="Google Shape;152;g370759edcaa_2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0759edcaa_2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370759edcaa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0759edcaa_2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370759edcaa_2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0759edcaa_2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370759edcaa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0759edcaa_2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70759edcaa_2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70759edcaa_2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370759edcaa_2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70759edcaa_2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370759edcaa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70759edcaa_2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66700" algn="l" rtl="0">
              <a:lnSpc>
                <a:spcPct val="120000"/>
              </a:lnSpc>
              <a:spcBef>
                <a:spcPts val="1000"/>
              </a:spcBef>
              <a:spcAft>
                <a:spcPts val="0"/>
              </a:spcAft>
              <a:buClr>
                <a:schemeClr val="lt1"/>
              </a:buClr>
              <a:buSzPts val="2400"/>
              <a:buFont typeface="Helvetica Neue"/>
              <a:buChar char="•"/>
            </a:pPr>
            <a:r>
              <a:rPr lang="en-US" sz="1700">
                <a:solidFill>
                  <a:srgbClr val="333333"/>
                </a:solidFill>
                <a:latin typeface="Helvetica Neue"/>
                <a:ea typeface="Helvetica Neue"/>
                <a:cs typeface="Helvetica Neue"/>
                <a:sym typeface="Helvetica Neue"/>
              </a:rPr>
              <a:t>A prescription indicating the strategy (continue or discontinue use of RASI) was generated automatically, printed, and then handed and explained to the patient. Every patient received a phone call from a clinical research assistant 3 days before surgery to ensure a good understanding of the instructions and also received a leaflet to record daily intake of RASI pills.</a:t>
            </a:r>
            <a:r>
              <a:rPr lang="en-US" sz="1600" baseline="30000">
                <a:solidFill>
                  <a:srgbClr val="981B1E"/>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7</a:t>
            </a:r>
            <a:r>
              <a:rPr lang="en-US" sz="1700">
                <a:solidFill>
                  <a:srgbClr val="333333"/>
                </a:solidFill>
                <a:latin typeface="Helvetica Neue"/>
                <a:ea typeface="Helvetica Neue"/>
                <a:cs typeface="Helvetica Neue"/>
                <a:sym typeface="Helvetica Neue"/>
              </a:rPr>
              <a:t> In each study group, patients were to resume RASI therapy as soon as possible after surgery when the oral route was deemed feasible, and in the absence of hypotension or worsening kidney function.</a:t>
            </a:r>
            <a:endParaRPr sz="1700">
              <a:solidFill>
                <a:srgbClr val="333333"/>
              </a:solidFill>
              <a:latin typeface="Helvetica Neue"/>
              <a:ea typeface="Helvetica Neue"/>
              <a:cs typeface="Helvetica Neue"/>
              <a:sym typeface="Helvetica Neue"/>
            </a:endParaRPr>
          </a:p>
          <a:p>
            <a:pPr marL="228600" lvl="0" indent="-222250" algn="l" rtl="0">
              <a:lnSpc>
                <a:spcPct val="120000"/>
              </a:lnSpc>
              <a:spcBef>
                <a:spcPts val="1000"/>
              </a:spcBef>
              <a:spcAft>
                <a:spcPts val="0"/>
              </a:spcAft>
              <a:buClr>
                <a:srgbClr val="333333"/>
              </a:buClr>
              <a:buSzPts val="1700"/>
              <a:buFont typeface="Helvetica Neue"/>
              <a:buChar char="•"/>
            </a:pPr>
            <a:r>
              <a:rPr lang="en-US" sz="1700">
                <a:solidFill>
                  <a:srgbClr val="333333"/>
                </a:solidFill>
                <a:latin typeface="Helvetica Neue"/>
                <a:ea typeface="Helvetica Neue"/>
                <a:cs typeface="Helvetica Neue"/>
                <a:sym typeface="Helvetica Neue"/>
              </a:rPr>
              <a:t>Follow up was 28 days post-surgery</a:t>
            </a:r>
            <a:endParaRPr sz="1700">
              <a:solidFill>
                <a:srgbClr val="333333"/>
              </a:solidFill>
              <a:latin typeface="Helvetica Neue"/>
              <a:ea typeface="Helvetica Neue"/>
              <a:cs typeface="Helvetica Neue"/>
              <a:sym typeface="Helvetica Neue"/>
            </a:endParaRPr>
          </a:p>
        </p:txBody>
      </p:sp>
      <p:sp>
        <p:nvSpPr>
          <p:cNvPr id="200" name="Google Shape;200;g370759edcaa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70759edcaa_2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400" b="1">
                <a:solidFill>
                  <a:srgbClr val="333333"/>
                </a:solidFill>
                <a:latin typeface="Helvetica Neue"/>
                <a:ea typeface="Helvetica Neue"/>
                <a:cs typeface="Helvetica Neue"/>
                <a:sym typeface="Helvetica Neue"/>
              </a:rPr>
              <a:t>Major postoperative complications, which included </a:t>
            </a:r>
            <a:endParaRPr sz="1400" b="1">
              <a:solidFill>
                <a:srgbClr val="333333"/>
              </a:solidFill>
              <a:latin typeface="Helvetica Neue"/>
              <a:ea typeface="Helvetica Neue"/>
              <a:cs typeface="Helvetica Neue"/>
              <a:sym typeface="Helvetica Neue"/>
            </a:endParaRPr>
          </a:p>
          <a:p>
            <a:pPr marL="228600" lvl="0" indent="-279400" algn="l" rtl="0">
              <a:lnSpc>
                <a:spcPct val="100000"/>
              </a:lnSpc>
              <a:spcBef>
                <a:spcPts val="0"/>
              </a:spcBef>
              <a:spcAft>
                <a:spcPts val="0"/>
              </a:spcAft>
              <a:buClr>
                <a:schemeClr val="lt1"/>
              </a:buClr>
              <a:buSzPts val="2600"/>
              <a:buFont typeface="Helvetica Neue"/>
              <a:buChar char="•"/>
            </a:pPr>
            <a:r>
              <a:rPr lang="en-US" sz="1400">
                <a:solidFill>
                  <a:srgbClr val="333333"/>
                </a:solidFill>
                <a:latin typeface="Helvetica Neue"/>
                <a:ea typeface="Helvetica Neue"/>
                <a:cs typeface="Helvetica Neue"/>
                <a:sym typeface="Helvetica Neue"/>
              </a:rPr>
              <a:t>(1) postoperative major cardiovascular events (acute myocardial infarction, arterial or venous thrombosis, stroke, acute pulmonary edema, cardiogenic shock, acute severe hypertension, de novo cardiac arrhythmia requiring therapeutic intervention)</a:t>
            </a:r>
            <a:endParaRPr sz="1400">
              <a:solidFill>
                <a:srgbClr val="333333"/>
              </a:solidFill>
              <a:latin typeface="Helvetica Neue"/>
              <a:ea typeface="Helvetica Neue"/>
              <a:cs typeface="Helvetica Neue"/>
              <a:sym typeface="Helvetica Neue"/>
            </a:endParaRPr>
          </a:p>
          <a:p>
            <a:pPr marL="228600" lvl="0" indent="-266700" algn="l" rtl="0">
              <a:lnSpc>
                <a:spcPct val="100000"/>
              </a:lnSpc>
              <a:spcBef>
                <a:spcPts val="0"/>
              </a:spcBef>
              <a:spcAft>
                <a:spcPts val="0"/>
              </a:spcAft>
              <a:buClr>
                <a:schemeClr val="lt1"/>
              </a:buClr>
              <a:buSzPts val="2400"/>
              <a:buFont typeface="Helvetica Neue"/>
              <a:buChar char="•"/>
            </a:pPr>
            <a:r>
              <a:rPr lang="en-US" sz="1400">
                <a:solidFill>
                  <a:srgbClr val="333333"/>
                </a:solidFill>
                <a:latin typeface="Helvetica Neue"/>
                <a:ea typeface="Helvetica Neue"/>
                <a:cs typeface="Helvetica Neue"/>
                <a:sym typeface="Helvetica Neue"/>
              </a:rPr>
              <a:t>(2) sepsis or septic shock (defined according to the Sepsis-3 definition</a:t>
            </a:r>
            <a:r>
              <a:rPr lang="en-US" sz="1300" baseline="30000">
                <a:solidFill>
                  <a:srgbClr val="981B1E"/>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8</a:t>
            </a:r>
            <a:r>
              <a:rPr lang="en-US" sz="1300" baseline="30000">
                <a:solidFill>
                  <a:srgbClr val="333333"/>
                </a:solidFill>
                <a:latin typeface="Helvetica Neue"/>
                <a:ea typeface="Helvetica Neue"/>
                <a:cs typeface="Helvetica Neue"/>
                <a:sym typeface="Helvetica Neue"/>
              </a:rPr>
              <a:t> </a:t>
            </a:r>
            <a:r>
              <a:rPr lang="en-US" sz="1400">
                <a:solidFill>
                  <a:srgbClr val="333333"/>
                </a:solidFill>
                <a:latin typeface="Helvetica Neue"/>
                <a:ea typeface="Helvetica Neue"/>
                <a:cs typeface="Helvetica Neue"/>
                <a:sym typeface="Helvetica Neue"/>
              </a:rPr>
              <a:t>)</a:t>
            </a:r>
            <a:endParaRPr sz="1400">
              <a:solidFill>
                <a:srgbClr val="333333"/>
              </a:solidFill>
              <a:latin typeface="Helvetica Neue"/>
              <a:ea typeface="Helvetica Neue"/>
              <a:cs typeface="Helvetica Neue"/>
              <a:sym typeface="Helvetica Neue"/>
            </a:endParaRPr>
          </a:p>
          <a:p>
            <a:pPr marL="228600" lvl="0" indent="-279400" algn="l" rtl="0">
              <a:lnSpc>
                <a:spcPct val="100000"/>
              </a:lnSpc>
              <a:spcBef>
                <a:spcPts val="0"/>
              </a:spcBef>
              <a:spcAft>
                <a:spcPts val="0"/>
              </a:spcAft>
              <a:buClr>
                <a:schemeClr val="lt1"/>
              </a:buClr>
              <a:buSzPts val="2600"/>
              <a:buFont typeface="Helvetica Neue"/>
              <a:buChar char="•"/>
            </a:pPr>
            <a:r>
              <a:rPr lang="en-US" sz="1400">
                <a:solidFill>
                  <a:srgbClr val="333333"/>
                </a:solidFill>
                <a:latin typeface="Helvetica Neue"/>
                <a:ea typeface="Helvetica Neue"/>
                <a:cs typeface="Helvetica Neue"/>
                <a:sym typeface="Helvetica Neue"/>
              </a:rPr>
              <a:t>(3) respiratory complications (determined by the need for reintubation or noninvasive ventilation for respiratory failure)</a:t>
            </a:r>
            <a:endParaRPr sz="1400">
              <a:solidFill>
                <a:srgbClr val="333333"/>
              </a:solidFill>
              <a:latin typeface="Helvetica Neue"/>
              <a:ea typeface="Helvetica Neue"/>
              <a:cs typeface="Helvetica Neue"/>
              <a:sym typeface="Helvetica Neue"/>
            </a:endParaRPr>
          </a:p>
          <a:p>
            <a:pPr marL="228600" lvl="0" indent="-279400" algn="l" rtl="0">
              <a:lnSpc>
                <a:spcPct val="100000"/>
              </a:lnSpc>
              <a:spcBef>
                <a:spcPts val="0"/>
              </a:spcBef>
              <a:spcAft>
                <a:spcPts val="0"/>
              </a:spcAft>
              <a:buClr>
                <a:schemeClr val="lt1"/>
              </a:buClr>
              <a:buSzPts val="2600"/>
              <a:buFont typeface="Helvetica Neue"/>
              <a:buChar char="•"/>
            </a:pPr>
            <a:r>
              <a:rPr lang="en-US" sz="1400">
                <a:solidFill>
                  <a:srgbClr val="333333"/>
                </a:solidFill>
                <a:latin typeface="Helvetica Neue"/>
                <a:ea typeface="Helvetica Neue"/>
                <a:cs typeface="Helvetica Neue"/>
                <a:sym typeface="Helvetica Neue"/>
              </a:rPr>
              <a:t>(4) unplanned intensive care unit (ICU) admission or readmission</a:t>
            </a:r>
            <a:endParaRPr sz="1400">
              <a:solidFill>
                <a:srgbClr val="333333"/>
              </a:solidFill>
              <a:latin typeface="Helvetica Neue"/>
              <a:ea typeface="Helvetica Neue"/>
              <a:cs typeface="Helvetica Neue"/>
              <a:sym typeface="Helvetica Neue"/>
            </a:endParaRPr>
          </a:p>
          <a:p>
            <a:pPr marL="228600" lvl="0" indent="-266700" algn="l" rtl="0">
              <a:lnSpc>
                <a:spcPct val="100000"/>
              </a:lnSpc>
              <a:spcBef>
                <a:spcPts val="0"/>
              </a:spcBef>
              <a:spcAft>
                <a:spcPts val="0"/>
              </a:spcAft>
              <a:buClr>
                <a:schemeClr val="lt1"/>
              </a:buClr>
              <a:buSzPts val="2400"/>
              <a:buFont typeface="Helvetica Neue"/>
              <a:buChar char="•"/>
            </a:pPr>
            <a:r>
              <a:rPr lang="en-US" sz="1400">
                <a:solidFill>
                  <a:srgbClr val="333333"/>
                </a:solidFill>
                <a:latin typeface="Helvetica Neue"/>
                <a:ea typeface="Helvetica Neue"/>
                <a:cs typeface="Helvetica Neue"/>
                <a:sym typeface="Helvetica Neue"/>
              </a:rPr>
              <a:t>(5) acute kidney injury (based on the serum creatinine item of the Kidney Disease Improving Global Outcome criteria</a:t>
            </a:r>
            <a:r>
              <a:rPr lang="en-US" sz="1300" baseline="30000">
                <a:solidFill>
                  <a:srgbClr val="981B1E"/>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9</a:t>
            </a:r>
            <a:r>
              <a:rPr lang="en-US" sz="1300" baseline="30000">
                <a:solidFill>
                  <a:srgbClr val="333333"/>
                </a:solidFill>
                <a:latin typeface="Helvetica Neue"/>
                <a:ea typeface="Helvetica Neue"/>
                <a:cs typeface="Helvetica Neue"/>
                <a:sym typeface="Helvetica Neue"/>
              </a:rPr>
              <a:t> </a:t>
            </a:r>
            <a:r>
              <a:rPr lang="en-US" sz="1400">
                <a:solidFill>
                  <a:srgbClr val="333333"/>
                </a:solidFill>
                <a:latin typeface="Helvetica Neue"/>
                <a:ea typeface="Helvetica Neue"/>
                <a:cs typeface="Helvetica Neue"/>
                <a:sym typeface="Helvetica Neue"/>
              </a:rPr>
              <a:t>)</a:t>
            </a:r>
            <a:endParaRPr sz="1400">
              <a:solidFill>
                <a:srgbClr val="333333"/>
              </a:solidFill>
              <a:latin typeface="Helvetica Neue"/>
              <a:ea typeface="Helvetica Neue"/>
              <a:cs typeface="Helvetica Neue"/>
              <a:sym typeface="Helvetica Neue"/>
            </a:endParaRPr>
          </a:p>
          <a:p>
            <a:pPr marL="228600" lvl="0" indent="-266700" algn="l" rtl="0">
              <a:lnSpc>
                <a:spcPct val="100000"/>
              </a:lnSpc>
              <a:spcBef>
                <a:spcPts val="0"/>
              </a:spcBef>
              <a:spcAft>
                <a:spcPts val="0"/>
              </a:spcAft>
              <a:buClr>
                <a:schemeClr val="lt1"/>
              </a:buClr>
              <a:buSzPts val="2400"/>
              <a:buFont typeface="Helvetica Neue"/>
              <a:buChar char="•"/>
            </a:pPr>
            <a:r>
              <a:rPr lang="en-US" sz="1400">
                <a:solidFill>
                  <a:srgbClr val="333333"/>
                </a:solidFill>
                <a:latin typeface="Helvetica Neue"/>
                <a:ea typeface="Helvetica Neue"/>
                <a:cs typeface="Helvetica Neue"/>
                <a:sym typeface="Helvetica Neue"/>
              </a:rPr>
              <a:t>(6) hyperkalemia (serum potassium level &gt;5.5 mmol/L requiring therapeutic intervention</a:t>
            </a:r>
            <a:r>
              <a:rPr lang="en-US" sz="1300" baseline="30000">
                <a:solidFill>
                  <a:srgbClr val="981B1E"/>
                </a:solidFill>
                <a:uFill>
                  <a:noFill/>
                </a:u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10</a:t>
            </a:r>
            <a:r>
              <a:rPr lang="en-US" sz="1300" baseline="30000">
                <a:solidFill>
                  <a:srgbClr val="333333"/>
                </a:solidFill>
                <a:latin typeface="Helvetica Neue"/>
                <a:ea typeface="Helvetica Neue"/>
                <a:cs typeface="Helvetica Neue"/>
                <a:sym typeface="Helvetica Neue"/>
              </a:rPr>
              <a:t> </a:t>
            </a:r>
            <a:r>
              <a:rPr lang="en-US" sz="1400">
                <a:solidFill>
                  <a:srgbClr val="333333"/>
                </a:solidFill>
                <a:latin typeface="Helvetica Neue"/>
                <a:ea typeface="Helvetica Neue"/>
                <a:cs typeface="Helvetica Neue"/>
                <a:sym typeface="Helvetica Neue"/>
              </a:rPr>
              <a:t>)</a:t>
            </a:r>
            <a:endParaRPr sz="1400">
              <a:solidFill>
                <a:srgbClr val="333333"/>
              </a:solidFill>
              <a:latin typeface="Helvetica Neue"/>
              <a:ea typeface="Helvetica Neue"/>
              <a:cs typeface="Helvetica Neue"/>
              <a:sym typeface="Helvetica Neue"/>
            </a:endParaRPr>
          </a:p>
          <a:p>
            <a:pPr marL="228600" lvl="0" indent="-279400" algn="l" rtl="0">
              <a:lnSpc>
                <a:spcPct val="100000"/>
              </a:lnSpc>
              <a:spcBef>
                <a:spcPts val="0"/>
              </a:spcBef>
              <a:spcAft>
                <a:spcPts val="0"/>
              </a:spcAft>
              <a:buClr>
                <a:schemeClr val="lt1"/>
              </a:buClr>
              <a:buSzPts val="2600"/>
              <a:buFont typeface="Helvetica Neue"/>
              <a:buChar char="•"/>
            </a:pPr>
            <a:r>
              <a:rPr lang="en-US" sz="1400">
                <a:solidFill>
                  <a:srgbClr val="333333"/>
                </a:solidFill>
                <a:latin typeface="Helvetica Neue"/>
                <a:ea typeface="Helvetica Neue"/>
                <a:cs typeface="Helvetica Neue"/>
                <a:sym typeface="Helvetica Neue"/>
              </a:rPr>
              <a:t>(7) need for surgical reintervention within 28 days after surgery</a:t>
            </a:r>
            <a:endParaRPr sz="2600">
              <a:latin typeface="Helvetica Neue"/>
              <a:ea typeface="Helvetica Neue"/>
              <a:cs typeface="Helvetica Neue"/>
              <a:sym typeface="Helvetica Neue"/>
            </a:endParaRPr>
          </a:p>
        </p:txBody>
      </p:sp>
      <p:sp>
        <p:nvSpPr>
          <p:cNvPr id="207" name="Google Shape;207;g370759edcaa_2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lnSpc>
                <a:spcPct val="120000"/>
              </a:lnSpc>
              <a:spcBef>
                <a:spcPts val="1000"/>
              </a:spcBef>
              <a:spcAft>
                <a:spcPts val="0"/>
              </a:spcAft>
              <a:buClr>
                <a:schemeClr val="dk1"/>
              </a:buClr>
              <a:buSzPts val="2000"/>
              <a:buChar char="•"/>
            </a:pPr>
            <a:r>
              <a:rPr lang="en-US" sz="2000">
                <a:latin typeface="Helvetica Neue"/>
                <a:ea typeface="Helvetica Neue"/>
                <a:cs typeface="Helvetica Neue"/>
                <a:sym typeface="Helvetica Neue"/>
              </a:rPr>
              <a:t>Peri-operative management of B-Blockers has been clarified with large multicenter studies</a:t>
            </a:r>
            <a:endParaRPr sz="2000">
              <a:latin typeface="Helvetica Neue"/>
              <a:ea typeface="Helvetica Neue"/>
              <a:cs typeface="Helvetica Neue"/>
              <a:sym typeface="Helvetica Neue"/>
            </a:endParaRPr>
          </a:p>
          <a:p>
            <a:pPr marL="228600" lvl="0" indent="-241300" algn="l" rtl="0">
              <a:lnSpc>
                <a:spcPct val="120000"/>
              </a:lnSpc>
              <a:spcBef>
                <a:spcPts val="1000"/>
              </a:spcBef>
              <a:spcAft>
                <a:spcPts val="0"/>
              </a:spcAft>
              <a:buClr>
                <a:schemeClr val="lt1"/>
              </a:buClr>
              <a:buSzPts val="2000"/>
              <a:buFont typeface="Helvetica Neue"/>
              <a:buChar char="•"/>
            </a:pPr>
            <a:r>
              <a:rPr lang="en-US" sz="2000">
                <a:latin typeface="Helvetica Neue"/>
                <a:ea typeface="Helvetica Neue"/>
                <a:cs typeface="Helvetica Neue"/>
                <a:sym typeface="Helvetica Neue"/>
              </a:rPr>
              <a:t>While it was first though that stopping B-Blockers before surgery would be associated with less hemodynamic instability, large studies found that a strategy with B-Blockers continuation was associated with better peri-operative outcome</a:t>
            </a:r>
            <a:endParaRPr sz="2000">
              <a:latin typeface="Helvetica Neue"/>
              <a:ea typeface="Helvetica Neue"/>
              <a:cs typeface="Helvetica Neue"/>
              <a:sym typeface="Helvetica Neue"/>
            </a:endParaRPr>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0759edcaa_2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Clr>
                <a:schemeClr val="lt1"/>
              </a:buClr>
              <a:buSzPts val="3000"/>
              <a:buFont typeface="Helvetica Neue"/>
              <a:buChar char="•"/>
            </a:pPr>
            <a:r>
              <a:rPr lang="en-US" sz="1600">
                <a:solidFill>
                  <a:srgbClr val="333333"/>
                </a:solidFill>
                <a:latin typeface="Helvetica Neue"/>
                <a:ea typeface="Helvetica Neue"/>
                <a:cs typeface="Helvetica Neue"/>
                <a:sym typeface="Helvetica Neue"/>
              </a:rPr>
              <a:t>Patients were followed up from hospital admission until postoperative day 28. Investigators and research staff members responsible for the primary outcome assessment were unaware of group assignments. </a:t>
            </a:r>
            <a:endParaRPr sz="1600">
              <a:solidFill>
                <a:srgbClr val="333333"/>
              </a:solidFill>
              <a:latin typeface="Helvetica Neue"/>
              <a:ea typeface="Helvetica Neue"/>
              <a:cs typeface="Helvetica Neue"/>
              <a:sym typeface="Helvetica Neue"/>
            </a:endParaRPr>
          </a:p>
          <a:p>
            <a:pPr marL="228600" lvl="0" indent="-304800" algn="l" rtl="0">
              <a:lnSpc>
                <a:spcPct val="100000"/>
              </a:lnSpc>
              <a:spcBef>
                <a:spcPts val="0"/>
              </a:spcBef>
              <a:spcAft>
                <a:spcPts val="0"/>
              </a:spcAft>
              <a:buClr>
                <a:schemeClr val="lt1"/>
              </a:buClr>
              <a:buSzPts val="3000"/>
              <a:buFont typeface="Helvetica Neue"/>
              <a:buChar char="•"/>
            </a:pPr>
            <a:r>
              <a:rPr lang="en-US" sz="1600">
                <a:solidFill>
                  <a:srgbClr val="333333"/>
                </a:solidFill>
                <a:latin typeface="Helvetica Neue"/>
                <a:ea typeface="Helvetica Neue"/>
                <a:cs typeface="Helvetica Neue"/>
                <a:sym typeface="Helvetica Neue"/>
              </a:rPr>
              <a:t>A double-blinded trial was not feasible due to the large number of RASIs available on the market, making the generation of placebos infeasible. A clinical events committee (blinded to group assignment) reviewed all adverse events to determine if the study outcome had been reached</a:t>
            </a:r>
            <a:endParaRPr sz="3000">
              <a:latin typeface="Helvetica Neue"/>
              <a:ea typeface="Helvetica Neue"/>
              <a:cs typeface="Helvetica Neue"/>
              <a:sym typeface="Helvetica Neue"/>
            </a:endParaRPr>
          </a:p>
        </p:txBody>
      </p:sp>
      <p:sp>
        <p:nvSpPr>
          <p:cNvPr id="213" name="Google Shape;213;g370759edcaa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70759edcaa_2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r>
              <a:rPr lang="en-US" sz="1500">
                <a:solidFill>
                  <a:srgbClr val="333333"/>
                </a:solidFill>
                <a:latin typeface="Helvetica Neue"/>
                <a:ea typeface="Helvetica Neue"/>
                <a:cs typeface="Helvetica Neue"/>
                <a:sym typeface="Helvetica Neue"/>
              </a:rPr>
              <a:t>Based on an estimated incidence of 25% for the primary outcome,</a:t>
            </a:r>
            <a:r>
              <a:rPr lang="en-US" sz="1400" baseline="30000">
                <a:solidFill>
                  <a:srgbClr val="981B1E"/>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8</a:t>
            </a:r>
            <a:r>
              <a:rPr lang="en-US" sz="1500">
                <a:solidFill>
                  <a:srgbClr val="333333"/>
                </a:solidFill>
                <a:latin typeface="Helvetica Neue"/>
                <a:ea typeface="Helvetica Neue"/>
                <a:cs typeface="Helvetica Neue"/>
                <a:sym typeface="Helvetica Neue"/>
              </a:rPr>
              <a:t> enrolling 2222 patients would allow 80% power to detect a relative decrease of 20% in complications in the RASI continuation group (corresponding to an absolute reduction of 5% for incidence of the primary outcome) using the χ</a:t>
            </a:r>
            <a:r>
              <a:rPr lang="en-US" sz="1400" baseline="30000">
                <a:solidFill>
                  <a:srgbClr val="333333"/>
                </a:solidFill>
                <a:latin typeface="Helvetica Neue"/>
                <a:ea typeface="Helvetica Neue"/>
                <a:cs typeface="Helvetica Neue"/>
                <a:sym typeface="Helvetica Neue"/>
              </a:rPr>
              <a:t>2</a:t>
            </a:r>
            <a:r>
              <a:rPr lang="en-US" sz="1500">
                <a:solidFill>
                  <a:srgbClr val="333333"/>
                </a:solidFill>
                <a:latin typeface="Helvetica Neue"/>
                <a:ea typeface="Helvetica Neue"/>
                <a:cs typeface="Helvetica Neue"/>
                <a:sym typeface="Helvetica Neue"/>
              </a:rPr>
              <a:t> test, and considering that the 2 interim analyses led to a final test at a nominal α level of .0465 according to the O’Brien-Fleming method. </a:t>
            </a:r>
            <a:endParaRPr sz="2900">
              <a:latin typeface="Helvetica Neue"/>
              <a:ea typeface="Helvetica Neue"/>
              <a:cs typeface="Helvetica Neue"/>
              <a:sym typeface="Helvetica Neue"/>
            </a:endParaRPr>
          </a:p>
        </p:txBody>
      </p:sp>
      <p:sp>
        <p:nvSpPr>
          <p:cNvPr id="219" name="Google Shape;219;g370759edcaa_2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70759edcaa_2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endParaRPr sz="2900">
              <a:latin typeface="Helvetica Neue"/>
              <a:ea typeface="Helvetica Neue"/>
              <a:cs typeface="Helvetica Neue"/>
              <a:sym typeface="Helvetica Neue"/>
            </a:endParaRPr>
          </a:p>
        </p:txBody>
      </p:sp>
      <p:sp>
        <p:nvSpPr>
          <p:cNvPr id="225" name="Google Shape;225;g370759edcaa_2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70759edcaa_2_1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endParaRPr sz="2900">
              <a:latin typeface="Helvetica Neue"/>
              <a:ea typeface="Helvetica Neue"/>
              <a:cs typeface="Helvetica Neue"/>
              <a:sym typeface="Helvetica Neue"/>
            </a:endParaRPr>
          </a:p>
        </p:txBody>
      </p:sp>
      <p:sp>
        <p:nvSpPr>
          <p:cNvPr id="233" name="Google Shape;233;g370759edcaa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0759edcaa_2_1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endParaRPr sz="2900">
              <a:latin typeface="Helvetica Neue"/>
              <a:ea typeface="Helvetica Neue"/>
              <a:cs typeface="Helvetica Neue"/>
              <a:sym typeface="Helvetica Neue"/>
            </a:endParaRPr>
          </a:p>
        </p:txBody>
      </p:sp>
      <p:sp>
        <p:nvSpPr>
          <p:cNvPr id="241" name="Google Shape;241;g370759edcaa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70759edcaa_2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endParaRPr sz="2900">
              <a:latin typeface="Helvetica Neue"/>
              <a:ea typeface="Helvetica Neue"/>
              <a:cs typeface="Helvetica Neue"/>
              <a:sym typeface="Helvetica Neue"/>
            </a:endParaRPr>
          </a:p>
        </p:txBody>
      </p:sp>
      <p:sp>
        <p:nvSpPr>
          <p:cNvPr id="249" name="Google Shape;249;g370759edcaa_2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70759edcaa_2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endParaRPr sz="2900">
              <a:latin typeface="Helvetica Neue"/>
              <a:ea typeface="Helvetica Neue"/>
              <a:cs typeface="Helvetica Neue"/>
              <a:sym typeface="Helvetica Neue"/>
            </a:endParaRPr>
          </a:p>
        </p:txBody>
      </p:sp>
      <p:sp>
        <p:nvSpPr>
          <p:cNvPr id="257" name="Google Shape;257;g370759edcaa_2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70759edcaa_2_2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endParaRPr sz="2900">
              <a:latin typeface="Helvetica Neue"/>
              <a:ea typeface="Helvetica Neue"/>
              <a:cs typeface="Helvetica Neue"/>
              <a:sym typeface="Helvetica Neue"/>
            </a:endParaRPr>
          </a:p>
        </p:txBody>
      </p:sp>
      <p:sp>
        <p:nvSpPr>
          <p:cNvPr id="263" name="Google Shape;263;g370759edcaa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70759edcaa_2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92100" algn="l" rtl="0">
              <a:lnSpc>
                <a:spcPct val="100000"/>
              </a:lnSpc>
              <a:spcBef>
                <a:spcPts val="0"/>
              </a:spcBef>
              <a:spcAft>
                <a:spcPts val="0"/>
              </a:spcAft>
              <a:buClr>
                <a:schemeClr val="lt1"/>
              </a:buClr>
              <a:buSzPts val="2800"/>
              <a:buFont typeface="Helvetica Neue"/>
              <a:buChar char="•"/>
            </a:pPr>
            <a:r>
              <a:rPr lang="en-US" sz="1400">
                <a:solidFill>
                  <a:srgbClr val="333333"/>
                </a:solidFill>
                <a:latin typeface="Helvetica Neue"/>
                <a:ea typeface="Helvetica Neue"/>
                <a:cs typeface="Helvetica Neue"/>
                <a:sym typeface="Helvetica Neue"/>
              </a:rPr>
              <a:t>The median duration of hypotension with a mean arterial pressure below 60 mm Hg was 6 minutes (IQR, 4-12 minutes) in the RASI discontinuation group and 9 minutes (IQR, 5-16 minutes) in the RASI continuation group (</a:t>
            </a:r>
            <a:r>
              <a:rPr lang="en-US" sz="1400" u="sng">
                <a:latin typeface="Helvetica Neue"/>
                <a:ea typeface="Helvetica Neue"/>
                <a:cs typeface="Helvetica Neue"/>
                <a:sym typeface="Helvetica Neue"/>
                <a:hlinkClick r:id="rId3"/>
              </a:rPr>
              <a:t>Table 2</a:t>
            </a:r>
            <a:r>
              <a:rPr lang="en-US" sz="1400">
                <a:solidFill>
                  <a:srgbClr val="333333"/>
                </a:solidFill>
                <a:latin typeface="Helvetica Neue"/>
                <a:ea typeface="Helvetica Neue"/>
                <a:cs typeface="Helvetica Neue"/>
                <a:sym typeface="Helvetica Neue"/>
              </a:rPr>
              <a:t> and eFigure 3 and eTable 1 in </a:t>
            </a:r>
            <a:r>
              <a:rPr lang="en-US" sz="1400" u="sng">
                <a:latin typeface="Helvetica Neue"/>
                <a:ea typeface="Helvetica Neue"/>
                <a:cs typeface="Helvetica Neue"/>
                <a:sym typeface="Helvetica Neue"/>
                <a:hlinkClick r:id="rId4"/>
              </a:rPr>
              <a:t>Supplement 2</a:t>
            </a:r>
            <a:r>
              <a:rPr lang="en-US" sz="1400">
                <a:solidFill>
                  <a:srgbClr val="333333"/>
                </a:solidFill>
                <a:latin typeface="Helvetica Neue"/>
                <a:ea typeface="Helvetica Neue"/>
                <a:cs typeface="Helvetica Neue"/>
                <a:sym typeface="Helvetica Neue"/>
              </a:rPr>
              <a:t>). The mean difference in duration of mean arterial pressure below 60 mm Hg was 3.7 minutes (95% CI, 1.4-6.0 minutes).</a:t>
            </a:r>
            <a:endParaRPr sz="3100">
              <a:latin typeface="Helvetica Neue"/>
              <a:ea typeface="Helvetica Neue"/>
              <a:cs typeface="Helvetica Neue"/>
              <a:sym typeface="Helvetica Neue"/>
            </a:endParaRPr>
          </a:p>
        </p:txBody>
      </p:sp>
      <p:sp>
        <p:nvSpPr>
          <p:cNvPr id="270" name="Google Shape;270;g370759edcaa_2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70759edcaa_2_2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304800" algn="l" rtl="0">
              <a:lnSpc>
                <a:spcPct val="100000"/>
              </a:lnSpc>
              <a:spcBef>
                <a:spcPts val="0"/>
              </a:spcBef>
              <a:spcAft>
                <a:spcPts val="0"/>
              </a:spcAft>
              <a:buClr>
                <a:schemeClr val="lt1"/>
              </a:buClr>
              <a:buSzPts val="3000"/>
              <a:buFont typeface="Helvetica Neue"/>
              <a:buChar char="•"/>
            </a:pPr>
            <a:r>
              <a:rPr lang="en-US" sz="1450">
                <a:solidFill>
                  <a:srgbClr val="333333"/>
                </a:solidFill>
                <a:latin typeface="Helvetica Neue"/>
                <a:ea typeface="Helvetica Neue"/>
                <a:cs typeface="Helvetica Neue"/>
                <a:sym typeface="Helvetica Neue"/>
              </a:rPr>
              <a:t>The primary outcome was a composite of all-cause mortality and major postoperative complications within 28 days after surgery. The hash marks indicate censoring.</a:t>
            </a:r>
            <a:endParaRPr sz="3300">
              <a:latin typeface="Helvetica Neue"/>
              <a:ea typeface="Helvetica Neue"/>
              <a:cs typeface="Helvetica Neue"/>
              <a:sym typeface="Helvetica Neue"/>
            </a:endParaRPr>
          </a:p>
        </p:txBody>
      </p:sp>
      <p:sp>
        <p:nvSpPr>
          <p:cNvPr id="279" name="Google Shape;279;g370759edcaa_2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f30be23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28600" algn="l" rtl="0">
              <a:lnSpc>
                <a:spcPct val="120000"/>
              </a:lnSpc>
              <a:spcBef>
                <a:spcPts val="1000"/>
              </a:spcBef>
              <a:spcAft>
                <a:spcPts val="0"/>
              </a:spcAft>
              <a:buClr>
                <a:schemeClr val="dk1"/>
              </a:buClr>
              <a:buSzPts val="2000"/>
              <a:buChar char="•"/>
            </a:pPr>
            <a:r>
              <a:rPr lang="en-US" sz="2000">
                <a:latin typeface="Helvetica Neue"/>
                <a:ea typeface="Helvetica Neue"/>
                <a:cs typeface="Helvetica Neue"/>
                <a:sym typeface="Helvetica Neue"/>
              </a:rPr>
              <a:t>Peri-operative management of B-Blockers has been clarified with large multicenter studies</a:t>
            </a:r>
            <a:endParaRPr sz="2000">
              <a:latin typeface="Helvetica Neue"/>
              <a:ea typeface="Helvetica Neue"/>
              <a:cs typeface="Helvetica Neue"/>
              <a:sym typeface="Helvetica Neue"/>
            </a:endParaRPr>
          </a:p>
          <a:p>
            <a:pPr marL="228600" lvl="0" indent="-241300" algn="l" rtl="0">
              <a:lnSpc>
                <a:spcPct val="120000"/>
              </a:lnSpc>
              <a:spcBef>
                <a:spcPts val="1000"/>
              </a:spcBef>
              <a:spcAft>
                <a:spcPts val="0"/>
              </a:spcAft>
              <a:buClr>
                <a:schemeClr val="lt1"/>
              </a:buClr>
              <a:buSzPts val="2000"/>
              <a:buFont typeface="Helvetica Neue"/>
              <a:buChar char="•"/>
            </a:pPr>
            <a:r>
              <a:rPr lang="en-US" sz="2000">
                <a:latin typeface="Helvetica Neue"/>
                <a:ea typeface="Helvetica Neue"/>
                <a:cs typeface="Helvetica Neue"/>
                <a:sym typeface="Helvetica Neue"/>
              </a:rPr>
              <a:t>While it was first though that stopping B-Blockers before surgery would be associated with less hemodynamic instability, large studies found that a strategy with B-Blockers continuation was associated with better peri-operative outcome</a:t>
            </a:r>
            <a:endParaRPr sz="2000">
              <a:latin typeface="Helvetica Neue"/>
              <a:ea typeface="Helvetica Neue"/>
              <a:cs typeface="Helvetica Neue"/>
              <a:sym typeface="Helvetica Neue"/>
            </a:endParaRPr>
          </a:p>
        </p:txBody>
      </p:sp>
      <p:sp>
        <p:nvSpPr>
          <p:cNvPr id="109" name="Google Shape;109;g36f30be23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70759edcaa_2_2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endParaRPr sz="2900">
              <a:latin typeface="Helvetica Neue"/>
              <a:ea typeface="Helvetica Neue"/>
              <a:cs typeface="Helvetica Neue"/>
              <a:sym typeface="Helvetica Neue"/>
            </a:endParaRPr>
          </a:p>
        </p:txBody>
      </p:sp>
      <p:sp>
        <p:nvSpPr>
          <p:cNvPr id="286" name="Google Shape;286;g370759edcaa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70759edcaa_2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endParaRPr sz="2900">
              <a:latin typeface="Helvetica Neue"/>
              <a:ea typeface="Helvetica Neue"/>
              <a:cs typeface="Helvetica Neue"/>
              <a:sym typeface="Helvetica Neue"/>
            </a:endParaRPr>
          </a:p>
        </p:txBody>
      </p:sp>
      <p:sp>
        <p:nvSpPr>
          <p:cNvPr id="293" name="Google Shape;293;g370759edcaa_2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70759edcaa_2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600">
                <a:latin typeface="Helvetica Neue"/>
                <a:ea typeface="Helvetica Neue"/>
                <a:cs typeface="Helvetica Neue"/>
                <a:sym typeface="Helvetica Neue"/>
              </a:rPr>
              <a:t>The INPRESS (Intraoperative Norepinephrine to Control Arterial Pressure) trial was a multicenter, randomized, parallel-group clinical trial conducted in nine French hospitals from December 4, 2012, to August 28, 2016,</a:t>
            </a:r>
            <a:endParaRPr sz="1600">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en-US" sz="1600">
                <a:latin typeface="Helvetica Neue"/>
                <a:ea typeface="Helvetica Neue"/>
                <a:cs typeface="Helvetica Neue"/>
                <a:sym typeface="Helvetica Neue"/>
              </a:rPr>
              <a:t>The PeriOperative ISchemic Evaluation-3 (POISE-3) trial was a large, international, multicenter, randomized controlled trial designed to evaluate two interventions in patients undergoing noncardiac surgery: the use of tranexamic acid (TXA) versus placebo to reduce bleeding and a hypotension-avoidance strategy versus a hypertension-avoidance strategy to manage perioperative blood pressure.</a:t>
            </a:r>
            <a:endParaRPr sz="1600">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en-US" sz="1300" b="1"/>
              <a:t>Hypotension-Avoidance Strategy</a:t>
            </a:r>
            <a:r>
              <a:rPr lang="en-US" sz="1300"/>
              <a:t>: Targeted intraoperative mean arterial pressure (MAP) ≥80 mm Hg, withheld ACEIs/ARBs on the day of surgery and for 2 days post-surgery, and used other antihypertensives stepwise if systolic blood pressure (SBP) ≥130 mm Hg (n=3,742).</a:t>
            </a:r>
            <a:endParaRPr sz="1300"/>
          </a:p>
          <a:p>
            <a:pPr marL="0" lvl="0" indent="0" algn="l" rtl="0">
              <a:lnSpc>
                <a:spcPct val="115000"/>
              </a:lnSpc>
              <a:spcBef>
                <a:spcPts val="1200"/>
              </a:spcBef>
              <a:spcAft>
                <a:spcPts val="0"/>
              </a:spcAft>
              <a:buClr>
                <a:schemeClr val="dk1"/>
              </a:buClr>
              <a:buSzPts val="1100"/>
              <a:buFont typeface="Arial"/>
              <a:buNone/>
            </a:pPr>
            <a:r>
              <a:rPr lang="en-US" sz="1300" b="1"/>
              <a:t>Hypertension-Avoidance Strategy</a:t>
            </a:r>
            <a:r>
              <a:rPr lang="en-US" sz="1300"/>
              <a:t>: Targeted intraoperative MAP ≥60 mm Hg, continued all antihypertensives perioperatively (n=3,748).</a:t>
            </a:r>
            <a:endParaRPr sz="1300"/>
          </a:p>
          <a:p>
            <a:pPr marL="0" lvl="0" indent="0" algn="l" rtl="0">
              <a:lnSpc>
                <a:spcPct val="115000"/>
              </a:lnSpc>
              <a:spcBef>
                <a:spcPts val="1200"/>
              </a:spcBef>
              <a:spcAft>
                <a:spcPts val="0"/>
              </a:spcAft>
              <a:buNone/>
            </a:pPr>
            <a:endParaRPr sz="1600">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600">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600">
              <a:latin typeface="Helvetica Neue"/>
              <a:ea typeface="Helvetica Neue"/>
              <a:cs typeface="Helvetica Neue"/>
              <a:sym typeface="Helvetica Neue"/>
            </a:endParaRPr>
          </a:p>
          <a:p>
            <a:pPr marL="228600" lvl="0" indent="-298450" algn="l" rtl="0">
              <a:lnSpc>
                <a:spcPct val="100000"/>
              </a:lnSpc>
              <a:spcBef>
                <a:spcPts val="1200"/>
              </a:spcBef>
              <a:spcAft>
                <a:spcPts val="0"/>
              </a:spcAft>
              <a:buClr>
                <a:schemeClr val="lt1"/>
              </a:buClr>
              <a:buSzPts val="2900"/>
              <a:buFont typeface="Helvetica Neue"/>
              <a:buChar char="•"/>
            </a:pPr>
            <a:endParaRPr sz="2900">
              <a:latin typeface="Helvetica Neue"/>
              <a:ea typeface="Helvetica Neue"/>
              <a:cs typeface="Helvetica Neue"/>
              <a:sym typeface="Helvetica Neue"/>
            </a:endParaRPr>
          </a:p>
        </p:txBody>
      </p:sp>
      <p:sp>
        <p:nvSpPr>
          <p:cNvPr id="299" name="Google Shape;299;g370759edcaa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70759edcaa_2_2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endParaRPr sz="2900">
              <a:latin typeface="Helvetica Neue"/>
              <a:ea typeface="Helvetica Neue"/>
              <a:cs typeface="Helvetica Neue"/>
              <a:sym typeface="Helvetica Neue"/>
            </a:endParaRPr>
          </a:p>
        </p:txBody>
      </p:sp>
      <p:sp>
        <p:nvSpPr>
          <p:cNvPr id="305" name="Google Shape;305;g370759edcaa_2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70759edcaa_2_2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endParaRPr sz="2900">
              <a:latin typeface="Helvetica Neue"/>
              <a:ea typeface="Helvetica Neue"/>
              <a:cs typeface="Helvetica Neue"/>
              <a:sym typeface="Helvetica Neue"/>
            </a:endParaRPr>
          </a:p>
        </p:txBody>
      </p:sp>
      <p:sp>
        <p:nvSpPr>
          <p:cNvPr id="311" name="Google Shape;311;g370759edcaa_2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70759edcaa_2_2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endParaRPr sz="2900">
              <a:latin typeface="Helvetica Neue"/>
              <a:ea typeface="Helvetica Neue"/>
              <a:cs typeface="Helvetica Neue"/>
              <a:sym typeface="Helvetica Neue"/>
            </a:endParaRPr>
          </a:p>
        </p:txBody>
      </p:sp>
      <p:sp>
        <p:nvSpPr>
          <p:cNvPr id="317" name="Google Shape;317;g370759edcaa_2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70759edcaa_2_2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lt1"/>
              </a:buClr>
              <a:buSzPts val="2600"/>
              <a:buFont typeface="Helvetica Neue"/>
              <a:buChar char="•"/>
            </a:pPr>
            <a:endParaRPr sz="2900">
              <a:latin typeface="Helvetica Neue"/>
              <a:ea typeface="Helvetica Neue"/>
              <a:cs typeface="Helvetica Neue"/>
              <a:sym typeface="Helvetica Neue"/>
            </a:endParaRPr>
          </a:p>
        </p:txBody>
      </p:sp>
      <p:sp>
        <p:nvSpPr>
          <p:cNvPr id="323" name="Google Shape;323;g370759edcaa_2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70759edcaa_2_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70759edcaa_2_2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370759edcaa_2_2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70759edcaa_2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370759edcaa_2_2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337" name="Google Shape;337;g370759edcaa_2_2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0759edcaa_2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41300" algn="l" rtl="0">
              <a:lnSpc>
                <a:spcPct val="120000"/>
              </a:lnSpc>
              <a:spcBef>
                <a:spcPts val="1000"/>
              </a:spcBef>
              <a:spcAft>
                <a:spcPts val="0"/>
              </a:spcAft>
              <a:buClr>
                <a:schemeClr val="lt1"/>
              </a:buClr>
              <a:buSzPts val="2000"/>
              <a:buFont typeface="Helvetica Neue"/>
              <a:buChar char="•"/>
            </a:pPr>
            <a:endParaRPr sz="2000">
              <a:latin typeface="Helvetica Neue"/>
              <a:ea typeface="Helvetica Neue"/>
              <a:cs typeface="Helvetica Neue"/>
              <a:sym typeface="Helvetica Neue"/>
            </a:endParaRPr>
          </a:p>
        </p:txBody>
      </p:sp>
      <p:sp>
        <p:nvSpPr>
          <p:cNvPr id="115" name="Google Shape;115;g370759edcaa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70759edcaa_2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41300" algn="l" rtl="0">
              <a:lnSpc>
                <a:spcPct val="120000"/>
              </a:lnSpc>
              <a:spcBef>
                <a:spcPts val="1000"/>
              </a:spcBef>
              <a:spcAft>
                <a:spcPts val="0"/>
              </a:spcAft>
              <a:buClr>
                <a:schemeClr val="lt1"/>
              </a:buClr>
              <a:buSzPts val="2000"/>
              <a:buFont typeface="Helvetica Neue"/>
              <a:buChar char="•"/>
            </a:pPr>
            <a:endParaRPr sz="2000">
              <a:latin typeface="Helvetica Neue"/>
              <a:ea typeface="Helvetica Neue"/>
              <a:cs typeface="Helvetica Neue"/>
              <a:sym typeface="Helvetica Neue"/>
            </a:endParaRPr>
          </a:p>
        </p:txBody>
      </p:sp>
      <p:sp>
        <p:nvSpPr>
          <p:cNvPr id="122" name="Google Shape;122;g370759edcaa_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0759edcaa_2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28600" algn="l" rtl="0">
              <a:lnSpc>
                <a:spcPct val="120000"/>
              </a:lnSpc>
              <a:spcBef>
                <a:spcPts val="1000"/>
              </a:spcBef>
              <a:spcAft>
                <a:spcPts val="0"/>
              </a:spcAft>
              <a:buClr>
                <a:schemeClr val="dk1"/>
              </a:buClr>
              <a:buSzPts val="2000"/>
              <a:buChar char="•"/>
            </a:pPr>
            <a:r>
              <a:rPr lang="en-US" sz="2000">
                <a:latin typeface="Helvetica Neue"/>
                <a:ea typeface="Helvetica Neue"/>
                <a:cs typeface="Helvetica Neue"/>
                <a:sym typeface="Helvetica Neue"/>
              </a:rPr>
              <a:t>Peri-operative management of B-Blockers has been clarified with large multicenter studies</a:t>
            </a:r>
            <a:endParaRPr sz="2000">
              <a:latin typeface="Helvetica Neue"/>
              <a:ea typeface="Helvetica Neue"/>
              <a:cs typeface="Helvetica Neue"/>
              <a:sym typeface="Helvetica Neue"/>
            </a:endParaRPr>
          </a:p>
          <a:p>
            <a:pPr marL="228600" lvl="0" indent="-241300" algn="l" rtl="0">
              <a:lnSpc>
                <a:spcPct val="120000"/>
              </a:lnSpc>
              <a:spcBef>
                <a:spcPts val="1000"/>
              </a:spcBef>
              <a:spcAft>
                <a:spcPts val="0"/>
              </a:spcAft>
              <a:buClr>
                <a:schemeClr val="lt1"/>
              </a:buClr>
              <a:buSzPts val="2000"/>
              <a:buFont typeface="Helvetica Neue"/>
              <a:buChar char="•"/>
            </a:pPr>
            <a:r>
              <a:rPr lang="en-US" sz="2000">
                <a:latin typeface="Helvetica Neue"/>
                <a:ea typeface="Helvetica Neue"/>
                <a:cs typeface="Helvetica Neue"/>
                <a:sym typeface="Helvetica Neue"/>
              </a:rPr>
              <a:t>While it was first though that stopping B-Blockers before surgery would be associated with less hemodynamic instability, large studies found that a strategy with B-Blockers continuation was associated with better peri-operative outcome</a:t>
            </a:r>
            <a:endParaRPr sz="2000">
              <a:latin typeface="Helvetica Neue"/>
              <a:ea typeface="Helvetica Neue"/>
              <a:cs typeface="Helvetica Neue"/>
              <a:sym typeface="Helvetica Neue"/>
            </a:endParaRPr>
          </a:p>
        </p:txBody>
      </p:sp>
      <p:sp>
        <p:nvSpPr>
          <p:cNvPr id="127" name="Google Shape;127;g370759edcaa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70759edcaa_2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41300" algn="l" rtl="0">
              <a:lnSpc>
                <a:spcPct val="120000"/>
              </a:lnSpc>
              <a:spcBef>
                <a:spcPts val="1000"/>
              </a:spcBef>
              <a:spcAft>
                <a:spcPts val="0"/>
              </a:spcAft>
              <a:buClr>
                <a:schemeClr val="lt1"/>
              </a:buClr>
              <a:buSzPts val="2000"/>
              <a:buFont typeface="Helvetica Neue"/>
              <a:buChar char="•"/>
            </a:pPr>
            <a:endParaRPr sz="2000">
              <a:latin typeface="Helvetica Neue"/>
              <a:ea typeface="Helvetica Neue"/>
              <a:cs typeface="Helvetica Neue"/>
              <a:sym typeface="Helvetica Neue"/>
            </a:endParaRPr>
          </a:p>
        </p:txBody>
      </p:sp>
      <p:sp>
        <p:nvSpPr>
          <p:cNvPr id="133" name="Google Shape;133;g370759edcaa_2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0759edcaa_2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41300" algn="l" rtl="0">
              <a:lnSpc>
                <a:spcPct val="120000"/>
              </a:lnSpc>
              <a:spcBef>
                <a:spcPts val="1000"/>
              </a:spcBef>
              <a:spcAft>
                <a:spcPts val="0"/>
              </a:spcAft>
              <a:buClr>
                <a:schemeClr val="lt1"/>
              </a:buClr>
              <a:buSzPts val="2000"/>
              <a:buFont typeface="Helvetica Neue"/>
              <a:buChar char="•"/>
            </a:pPr>
            <a:r>
              <a:rPr lang="en-US" sz="2000">
                <a:latin typeface="Helvetica Neue"/>
                <a:ea typeface="Helvetica Neue"/>
                <a:cs typeface="Helvetica Neue"/>
                <a:sym typeface="Helvetica Neue"/>
              </a:rPr>
              <a:t>Disadvantages of open label design</a:t>
            </a:r>
            <a:endParaRPr sz="2000">
              <a:latin typeface="Helvetica Neue"/>
              <a:ea typeface="Helvetica Neue"/>
              <a:cs typeface="Helvetica Neue"/>
              <a:sym typeface="Helvetica Neue"/>
            </a:endParaRPr>
          </a:p>
          <a:p>
            <a:pPr marL="228600" lvl="0" indent="0" algn="l" rtl="0">
              <a:lnSpc>
                <a:spcPct val="120000"/>
              </a:lnSpc>
              <a:spcBef>
                <a:spcPts val="1000"/>
              </a:spcBef>
              <a:spcAft>
                <a:spcPts val="0"/>
              </a:spcAft>
              <a:buNone/>
            </a:pPr>
            <a:r>
              <a:rPr lang="en-US" sz="1100" b="1"/>
              <a:t>Bias in Assessment</a:t>
            </a:r>
            <a:r>
              <a:rPr lang="en-US" sz="1100"/>
              <a:t>: Participants and researchers may have expectations about the treatment's effectiveness, leading to biased reporting of outcomes (e.g., placebo effect or observer bias).</a:t>
            </a:r>
            <a:endParaRPr sz="1100"/>
          </a:p>
          <a:p>
            <a:pPr marL="228600" lvl="0" indent="0" algn="l" rtl="0">
              <a:lnSpc>
                <a:spcPct val="120000"/>
              </a:lnSpc>
              <a:spcBef>
                <a:spcPts val="1000"/>
              </a:spcBef>
              <a:spcAft>
                <a:spcPts val="0"/>
              </a:spcAft>
              <a:buNone/>
            </a:pPr>
            <a:r>
              <a:rPr lang="en-US" sz="1100" b="1"/>
              <a:t>Lack of Blinding</a:t>
            </a:r>
            <a:r>
              <a:rPr lang="en-US" sz="1100"/>
              <a:t>: Without blinding, subjective outcomes (e.g., pain, quality of life) are more susceptible to distortion, as participants may alter responses based on their knowledge of the treatment.</a:t>
            </a:r>
            <a:endParaRPr sz="1100"/>
          </a:p>
          <a:p>
            <a:pPr marL="228600" lvl="0" indent="0" algn="l" rtl="0">
              <a:lnSpc>
                <a:spcPct val="120000"/>
              </a:lnSpc>
              <a:spcBef>
                <a:spcPts val="1000"/>
              </a:spcBef>
              <a:spcAft>
                <a:spcPts val="0"/>
              </a:spcAft>
              <a:buNone/>
            </a:pPr>
            <a:r>
              <a:rPr lang="en-US" sz="1100" b="1"/>
              <a:t>Placebo Effect</a:t>
            </a:r>
            <a:r>
              <a:rPr lang="en-US" sz="1100"/>
              <a:t>: Participants aware of receiving the active treatment may report improved symptoms due to psychological expectations rather than the drug's efficacy.</a:t>
            </a:r>
            <a:endParaRPr sz="1100"/>
          </a:p>
          <a:p>
            <a:pPr marL="228600" lvl="0" indent="0" algn="l" rtl="0">
              <a:lnSpc>
                <a:spcPct val="120000"/>
              </a:lnSpc>
              <a:spcBef>
                <a:spcPts val="1000"/>
              </a:spcBef>
              <a:spcAft>
                <a:spcPts val="0"/>
              </a:spcAft>
              <a:buNone/>
            </a:pPr>
            <a:r>
              <a:rPr lang="en-US" sz="1100" b="1"/>
              <a:t>Researcher Bias</a:t>
            </a:r>
            <a:r>
              <a:rPr lang="en-US" sz="1100"/>
              <a:t>: Investigators may unintentionally influence results through differential treatment, data collection, or interpretation based on knowledge of group assignments.</a:t>
            </a:r>
            <a:endParaRPr sz="1100"/>
          </a:p>
          <a:p>
            <a:pPr marL="228600" lvl="0" indent="0" algn="l" rtl="0">
              <a:lnSpc>
                <a:spcPct val="120000"/>
              </a:lnSpc>
              <a:spcBef>
                <a:spcPts val="1000"/>
              </a:spcBef>
              <a:spcAft>
                <a:spcPts val="0"/>
              </a:spcAft>
              <a:buNone/>
            </a:pPr>
            <a:r>
              <a:rPr lang="en-US" sz="1100" b="1"/>
              <a:t>Reduced Objectivity</a:t>
            </a:r>
            <a:r>
              <a:rPr lang="en-US" sz="1100"/>
              <a:t>: Open-label trials are less robust for establishing causality compared to double-blind studies, as the lack of blinding undermines the ability to control for confounding factors.</a:t>
            </a:r>
            <a:endParaRPr sz="1100"/>
          </a:p>
          <a:p>
            <a:pPr marL="228600" lvl="0" indent="0" algn="l" rtl="0">
              <a:lnSpc>
                <a:spcPct val="120000"/>
              </a:lnSpc>
              <a:spcBef>
                <a:spcPts val="1000"/>
              </a:spcBef>
              <a:spcAft>
                <a:spcPts val="0"/>
              </a:spcAft>
              <a:buNone/>
            </a:pPr>
            <a:r>
              <a:rPr lang="en-US" sz="1100" b="1"/>
              <a:t>Limited Generalizability</a:t>
            </a:r>
            <a:r>
              <a:rPr lang="en-US" sz="1100"/>
              <a:t>: Regulatory agencies and clinicians may view open-label results as less reliable, potentially limiting the trial’s impact on clinical practice or drug approval.</a:t>
            </a:r>
            <a:endParaRPr sz="1100"/>
          </a:p>
          <a:p>
            <a:pPr marL="228600" lvl="0" indent="0" algn="l" rtl="0">
              <a:lnSpc>
                <a:spcPct val="120000"/>
              </a:lnSpc>
              <a:spcBef>
                <a:spcPts val="1000"/>
              </a:spcBef>
              <a:spcAft>
                <a:spcPts val="0"/>
              </a:spcAft>
              <a:buNone/>
            </a:pPr>
            <a:r>
              <a:rPr lang="en-US" sz="1100" b="1"/>
              <a:t>Participant Behavior Changes</a:t>
            </a:r>
            <a:r>
              <a:rPr lang="en-US" sz="1100"/>
              <a:t>: Knowledge of treatment allocation may affect participant behavior (e.g., adherence, lifestyle changes), skewing results.</a:t>
            </a:r>
            <a:endParaRPr sz="1100"/>
          </a:p>
          <a:p>
            <a:pPr marL="228600" lvl="0" indent="0" algn="l" rtl="0">
              <a:lnSpc>
                <a:spcPct val="120000"/>
              </a:lnSpc>
              <a:spcBef>
                <a:spcPts val="1000"/>
              </a:spcBef>
              <a:spcAft>
                <a:spcPts val="0"/>
              </a:spcAft>
              <a:buNone/>
            </a:pPr>
            <a:endParaRPr sz="2000">
              <a:latin typeface="Helvetica Neue"/>
              <a:ea typeface="Helvetica Neue"/>
              <a:cs typeface="Helvetica Neue"/>
              <a:sym typeface="Helvetica Neue"/>
            </a:endParaRPr>
          </a:p>
        </p:txBody>
      </p:sp>
      <p:sp>
        <p:nvSpPr>
          <p:cNvPr id="139" name="Google Shape;139;g370759edcaa_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70759edcaa_2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41300" algn="l" rtl="0">
              <a:lnSpc>
                <a:spcPct val="120000"/>
              </a:lnSpc>
              <a:spcBef>
                <a:spcPts val="1000"/>
              </a:spcBef>
              <a:spcAft>
                <a:spcPts val="0"/>
              </a:spcAft>
              <a:buClr>
                <a:schemeClr val="lt1"/>
              </a:buClr>
              <a:buSzPts val="2000"/>
              <a:buFont typeface="Helvetica Neue"/>
              <a:buChar char="•"/>
            </a:pPr>
            <a:endParaRPr sz="2000">
              <a:latin typeface="Helvetica Neue"/>
              <a:ea typeface="Helvetica Neue"/>
              <a:cs typeface="Helvetica Neue"/>
              <a:sym typeface="Helvetica Neue"/>
            </a:endParaRPr>
          </a:p>
        </p:txBody>
      </p:sp>
      <p:sp>
        <p:nvSpPr>
          <p:cNvPr id="146" name="Google Shape;146;g370759edcaa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p:nvPr/>
        </p:nvSpPr>
        <p:spPr>
          <a:xfrm>
            <a:off x="5318308" y="0"/>
            <a:ext cx="6873692" cy="6858000"/>
          </a:xfrm>
          <a:custGeom>
            <a:avLst/>
            <a:gdLst/>
            <a:ahLst/>
            <a:cxnLst/>
            <a:rect l="l" t="t" r="r" b="b"/>
            <a:pathLst>
              <a:path w="6873692" h="6858000" extrusionOk="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sp>
        <p:nvSpPr>
          <p:cNvPr id="20" name="Google Shape;20;p31"/>
          <p:cNvSpPr txBox="1">
            <a:spLocks noGrp="1"/>
          </p:cNvSpPr>
          <p:nvPr>
            <p:ph type="ctrTitle"/>
          </p:nvPr>
        </p:nvSpPr>
        <p:spPr>
          <a:xfrm>
            <a:off x="1143000" y="1181098"/>
            <a:ext cx="8986580" cy="283240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800"/>
              <a:buFont typeface="Play"/>
              <a:buNone/>
              <a:defRPr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1"/>
          <p:cNvSpPr txBox="1">
            <a:spLocks noGrp="1"/>
          </p:cNvSpPr>
          <p:nvPr>
            <p:ph type="subTitle" idx="1"/>
          </p:nvPr>
        </p:nvSpPr>
        <p:spPr>
          <a:xfrm>
            <a:off x="1143000" y="5463522"/>
            <a:ext cx="8986580" cy="65031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lt1"/>
              </a:buClr>
              <a:buSzPts val="1800"/>
              <a:buNone/>
              <a:defRPr sz="1800"/>
            </a:lvl1pPr>
            <a:lvl2pPr lvl="1" algn="ctr">
              <a:lnSpc>
                <a:spcPct val="120000"/>
              </a:lnSpc>
              <a:spcBef>
                <a:spcPts val="500"/>
              </a:spcBef>
              <a:spcAft>
                <a:spcPts val="0"/>
              </a:spcAft>
              <a:buClr>
                <a:schemeClr val="lt1"/>
              </a:buClr>
              <a:buSzPts val="2000"/>
              <a:buFont typeface="Play"/>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Font typeface="Play"/>
              <a:buNone/>
              <a:defRPr sz="1600"/>
            </a:lvl4pPr>
            <a:lvl5pPr lvl="4" algn="ctr">
              <a:lnSpc>
                <a:spcPct val="12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2" name="Google Shape;22;p31"/>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5" name="Google Shape;25;p31"/>
          <p:cNvCxnSpPr/>
          <p:nvPr/>
        </p:nvCxnSpPr>
        <p:spPr>
          <a:xfrm>
            <a:off x="1188357" y="5151666"/>
            <a:ext cx="9822543"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40"/>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0"/>
          <p:cNvSpPr txBox="1">
            <a:spLocks noGrp="1"/>
          </p:cNvSpPr>
          <p:nvPr>
            <p:ph type="body" idx="1"/>
          </p:nvPr>
        </p:nvSpPr>
        <p:spPr>
          <a:xfrm rot="5400000">
            <a:off x="4312441" y="-837415"/>
            <a:ext cx="3567118" cy="99059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40"/>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0"/>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rot="5400000">
            <a:off x="7296149" y="2146976"/>
            <a:ext cx="5029201" cy="247649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rot="5400000">
            <a:off x="2290864" y="-277238"/>
            <a:ext cx="5029201" cy="732492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6" name="Google Shape;86;p41"/>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1"/>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1"/>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1143000" y="2332026"/>
            <a:ext cx="9905999" cy="356711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32"/>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1143000" y="2339501"/>
            <a:ext cx="4798979" cy="355059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5" name="Google Shape;35;p33"/>
          <p:cNvSpPr txBox="1">
            <a:spLocks noGrp="1"/>
          </p:cNvSpPr>
          <p:nvPr>
            <p:ph type="body" idx="2"/>
          </p:nvPr>
        </p:nvSpPr>
        <p:spPr>
          <a:xfrm>
            <a:off x="6250020" y="2339501"/>
            <a:ext cx="4798980" cy="355059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33"/>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1143000" y="1709738"/>
            <a:ext cx="8520952"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1143000" y="4589466"/>
            <a:ext cx="8520952" cy="81326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800"/>
              <a:buNone/>
              <a:defRPr sz="1800">
                <a:solidFill>
                  <a:schemeClr val="lt1"/>
                </a:solidFill>
              </a:defRPr>
            </a:lvl1pPr>
            <a:lvl2pPr marL="914400" lvl="1" indent="-228600" algn="l">
              <a:lnSpc>
                <a:spcPct val="120000"/>
              </a:lnSpc>
              <a:spcBef>
                <a:spcPts val="500"/>
              </a:spcBef>
              <a:spcAft>
                <a:spcPts val="0"/>
              </a:spcAft>
              <a:buClr>
                <a:schemeClr val="lt1"/>
              </a:buClr>
              <a:buSzPts val="2000"/>
              <a:buFont typeface="Play"/>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Font typeface="Play"/>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2" name="Google Shape;42;p34"/>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1143000" y="1133272"/>
            <a:ext cx="9905999" cy="84630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1142999" y="2067127"/>
            <a:ext cx="4798980" cy="71011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Font typeface="Play"/>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Font typeface="Play"/>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8" name="Google Shape;48;p35"/>
          <p:cNvSpPr txBox="1">
            <a:spLocks noGrp="1"/>
          </p:cNvSpPr>
          <p:nvPr>
            <p:ph type="body" idx="2"/>
          </p:nvPr>
        </p:nvSpPr>
        <p:spPr>
          <a:xfrm>
            <a:off x="1143001" y="2864795"/>
            <a:ext cx="4798978" cy="302530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35"/>
          <p:cNvSpPr txBox="1">
            <a:spLocks noGrp="1"/>
          </p:cNvSpPr>
          <p:nvPr>
            <p:ph type="body" idx="3"/>
          </p:nvPr>
        </p:nvSpPr>
        <p:spPr>
          <a:xfrm>
            <a:off x="6250018" y="2067127"/>
            <a:ext cx="4798981" cy="71011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Font typeface="Play"/>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Font typeface="Play"/>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0" name="Google Shape;50;p35"/>
          <p:cNvSpPr txBox="1">
            <a:spLocks noGrp="1"/>
          </p:cNvSpPr>
          <p:nvPr>
            <p:ph type="body" idx="4"/>
          </p:nvPr>
        </p:nvSpPr>
        <p:spPr>
          <a:xfrm>
            <a:off x="6250019" y="2864795"/>
            <a:ext cx="4798982" cy="302530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35"/>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2019300" y="1322615"/>
            <a:ext cx="8175171" cy="421277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7"/>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7"/>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1143000" y="1600200"/>
            <a:ext cx="3932237" cy="196498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lt1"/>
              </a:buClr>
              <a:buSzPts val="2400"/>
              <a:buFont typeface="Play"/>
              <a:buNone/>
              <a:defRPr sz="2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1"/>
          </p:nvPr>
        </p:nvSpPr>
        <p:spPr>
          <a:xfrm>
            <a:off x="5627451" y="987425"/>
            <a:ext cx="5421548"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Clr>
                <a:schemeClr val="lt1"/>
              </a:buClr>
              <a:buSzPts val="3200"/>
              <a:buChar char="•"/>
              <a:defRPr sz="3200"/>
            </a:lvl1pPr>
            <a:lvl2pPr marL="914400" lvl="1" indent="-228600" algn="l">
              <a:lnSpc>
                <a:spcPct val="120000"/>
              </a:lnSpc>
              <a:spcBef>
                <a:spcPts val="500"/>
              </a:spcBef>
              <a:spcAft>
                <a:spcPts val="0"/>
              </a:spcAft>
              <a:buClr>
                <a:schemeClr val="lt1"/>
              </a:buClr>
              <a:buSzPts val="2800"/>
              <a:buFont typeface="Play"/>
              <a:buNone/>
              <a:defRPr sz="2800"/>
            </a:lvl2pPr>
            <a:lvl3pPr marL="1371600" lvl="2" indent="-381000" algn="l">
              <a:lnSpc>
                <a:spcPct val="120000"/>
              </a:lnSpc>
              <a:spcBef>
                <a:spcPts val="500"/>
              </a:spcBef>
              <a:spcAft>
                <a:spcPts val="0"/>
              </a:spcAft>
              <a:buClr>
                <a:schemeClr val="lt1"/>
              </a:buClr>
              <a:buSzPts val="2400"/>
              <a:buChar char="•"/>
              <a:defRPr sz="2400"/>
            </a:lvl3pPr>
            <a:lvl4pPr marL="1828800" lvl="3" indent="-228600" algn="l">
              <a:lnSpc>
                <a:spcPct val="120000"/>
              </a:lnSpc>
              <a:spcBef>
                <a:spcPts val="500"/>
              </a:spcBef>
              <a:spcAft>
                <a:spcPts val="0"/>
              </a:spcAft>
              <a:buClr>
                <a:schemeClr val="lt1"/>
              </a:buClr>
              <a:buSzPts val="2000"/>
              <a:buFont typeface="Play"/>
              <a:buNone/>
              <a:defRPr sz="2000"/>
            </a:lvl4pPr>
            <a:lvl5pPr marL="2286000" lvl="4" indent="-355600" algn="l">
              <a:lnSpc>
                <a:spcPct val="12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6" name="Google Shape;66;p38"/>
          <p:cNvSpPr txBox="1">
            <a:spLocks noGrp="1"/>
          </p:cNvSpPr>
          <p:nvPr>
            <p:ph type="body" idx="2"/>
          </p:nvPr>
        </p:nvSpPr>
        <p:spPr>
          <a:xfrm>
            <a:off x="1143000" y="3662464"/>
            <a:ext cx="3932237" cy="220652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i="1"/>
            </a:lvl1pPr>
            <a:lvl2pPr marL="914400" lvl="1" indent="-228600" algn="l">
              <a:lnSpc>
                <a:spcPct val="120000"/>
              </a:lnSpc>
              <a:spcBef>
                <a:spcPts val="500"/>
              </a:spcBef>
              <a:spcAft>
                <a:spcPts val="0"/>
              </a:spcAft>
              <a:buClr>
                <a:schemeClr val="lt1"/>
              </a:buClr>
              <a:buSzPts val="1400"/>
              <a:buFont typeface="Play"/>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Font typeface="Play"/>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7" name="Google Shape;67;p38"/>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8"/>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8"/>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9"/>
          <p:cNvSpPr>
            <a:spLocks noGrp="1"/>
          </p:cNvSpPr>
          <p:nvPr>
            <p:ph type="pic" idx="2"/>
          </p:nvPr>
        </p:nvSpPr>
        <p:spPr>
          <a:xfrm>
            <a:off x="5513614" y="987425"/>
            <a:ext cx="5535386" cy="4873625"/>
          </a:xfrm>
          <a:prstGeom prst="rect">
            <a:avLst/>
          </a:prstGeom>
          <a:noFill/>
          <a:ln>
            <a:noFill/>
          </a:ln>
        </p:spPr>
      </p:sp>
      <p:sp>
        <p:nvSpPr>
          <p:cNvPr id="72" name="Google Shape;72;p39"/>
          <p:cNvSpPr txBox="1">
            <a:spLocks noGrp="1"/>
          </p:cNvSpPr>
          <p:nvPr>
            <p:ph type="body" idx="1"/>
          </p:nvPr>
        </p:nvSpPr>
        <p:spPr>
          <a:xfrm>
            <a:off x="1143000" y="3657601"/>
            <a:ext cx="3932236" cy="22113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i="1"/>
            </a:lvl1pPr>
            <a:lvl2pPr marL="914400" lvl="1" indent="-228600" algn="l">
              <a:lnSpc>
                <a:spcPct val="120000"/>
              </a:lnSpc>
              <a:spcBef>
                <a:spcPts val="500"/>
              </a:spcBef>
              <a:spcAft>
                <a:spcPts val="0"/>
              </a:spcAft>
              <a:buClr>
                <a:schemeClr val="lt1"/>
              </a:buClr>
              <a:buSzPts val="1400"/>
              <a:buFont typeface="Play"/>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Font typeface="Play"/>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3" name="Google Shape;73;p39"/>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9"/>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9"/>
          <p:cNvSpPr txBox="1">
            <a:spLocks noGrp="1"/>
          </p:cNvSpPr>
          <p:nvPr>
            <p:ph type="title"/>
          </p:nvPr>
        </p:nvSpPr>
        <p:spPr>
          <a:xfrm>
            <a:off x="1143000" y="1600201"/>
            <a:ext cx="3932236" cy="1959428"/>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lt1"/>
              </a:buClr>
              <a:buSzPts val="2400"/>
              <a:buFont typeface="Play"/>
              <a:buNone/>
              <a:defRPr sz="2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p:nvPr/>
        </p:nvSpPr>
        <p:spPr>
          <a:xfrm>
            <a:off x="9749268" y="4070878"/>
            <a:ext cx="2442733" cy="2787123"/>
          </a:xfrm>
          <a:custGeom>
            <a:avLst/>
            <a:gdLst/>
            <a:ahLst/>
            <a:cxnLst/>
            <a:rect l="l" t="t" r="r" b="b"/>
            <a:pathLst>
              <a:path w="2442733" h="2787123" extrusionOk="0">
                <a:moveTo>
                  <a:pt x="2442733" y="0"/>
                </a:moveTo>
                <a:lnTo>
                  <a:pt x="2442733" y="2787123"/>
                </a:lnTo>
                <a:lnTo>
                  <a:pt x="0" y="278712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sp>
        <p:nvSpPr>
          <p:cNvPr id="11" name="Google Shape;11;p30"/>
          <p:cNvSpPr/>
          <p:nvPr/>
        </p:nvSpPr>
        <p:spPr>
          <a:xfrm rot="10800000">
            <a:off x="0" y="0"/>
            <a:ext cx="2442733" cy="2787123"/>
          </a:xfrm>
          <a:custGeom>
            <a:avLst/>
            <a:gdLst/>
            <a:ahLst/>
            <a:cxnLst/>
            <a:rect l="l" t="t" r="r" b="b"/>
            <a:pathLst>
              <a:path w="2442733" h="2787123" extrusionOk="0">
                <a:moveTo>
                  <a:pt x="2442733" y="0"/>
                </a:moveTo>
                <a:lnTo>
                  <a:pt x="2442733" y="2787123"/>
                </a:lnTo>
                <a:lnTo>
                  <a:pt x="0" y="278712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cxnSp>
        <p:nvCxnSpPr>
          <p:cNvPr id="12" name="Google Shape;12;p30"/>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sp>
        <p:nvSpPr>
          <p:cNvPr id="13" name="Google Shape;13;p30"/>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000"/>
              <a:buFont typeface="Play"/>
              <a:buNone/>
              <a:defRPr sz="4000" b="0" i="0" u="none" strike="noStrike" cap="non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30"/>
          <p:cNvSpPr txBox="1">
            <a:spLocks noGrp="1"/>
          </p:cNvSpPr>
          <p:nvPr>
            <p:ph type="body" idx="1"/>
          </p:nvPr>
        </p:nvSpPr>
        <p:spPr>
          <a:xfrm>
            <a:off x="1143000" y="2332026"/>
            <a:ext cx="9905999" cy="356711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Play"/>
                <a:ea typeface="Play"/>
                <a:cs typeface="Play"/>
                <a:sym typeface="Play"/>
              </a:defRPr>
            </a:lvl1pPr>
            <a:lvl2pPr marL="914400" marR="0" lvl="1" indent="-228600" algn="l" rtl="0">
              <a:lnSpc>
                <a:spcPct val="120000"/>
              </a:lnSpc>
              <a:spcBef>
                <a:spcPts val="500"/>
              </a:spcBef>
              <a:spcAft>
                <a:spcPts val="0"/>
              </a:spcAft>
              <a:buClr>
                <a:schemeClr val="lt1"/>
              </a:buClr>
              <a:buSzPts val="1800"/>
              <a:buFont typeface="Play"/>
              <a:buNone/>
              <a:defRPr sz="1800" b="0" i="1" u="none" strike="noStrike" cap="none">
                <a:solidFill>
                  <a:schemeClr val="lt1"/>
                </a:solidFill>
                <a:latin typeface="Play"/>
                <a:ea typeface="Play"/>
                <a:cs typeface="Play"/>
                <a:sym typeface="Play"/>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Play"/>
                <a:ea typeface="Play"/>
                <a:cs typeface="Play"/>
                <a:sym typeface="Play"/>
              </a:defRPr>
            </a:lvl3pPr>
            <a:lvl4pPr marL="1828800" marR="0" lvl="3" indent="-228600" algn="l" rtl="0">
              <a:lnSpc>
                <a:spcPct val="120000"/>
              </a:lnSpc>
              <a:spcBef>
                <a:spcPts val="500"/>
              </a:spcBef>
              <a:spcAft>
                <a:spcPts val="0"/>
              </a:spcAft>
              <a:buClr>
                <a:schemeClr val="lt1"/>
              </a:buClr>
              <a:buSzPts val="1400"/>
              <a:buFont typeface="Play"/>
              <a:buNone/>
              <a:defRPr sz="1400" b="0" i="1" u="none" strike="noStrike" cap="none">
                <a:solidFill>
                  <a:schemeClr val="lt1"/>
                </a:solidFill>
                <a:latin typeface="Play"/>
                <a:ea typeface="Play"/>
                <a:cs typeface="Play"/>
                <a:sym typeface="Play"/>
              </a:defRPr>
            </a:lvl4pPr>
            <a:lvl5pPr marL="2286000" marR="0" lvl="4"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Play"/>
                <a:ea typeface="Play"/>
                <a:cs typeface="Play"/>
                <a:sym typeface="Play"/>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9pPr>
          </a:lstStyle>
          <a:p>
            <a:endParaRPr/>
          </a:p>
        </p:txBody>
      </p:sp>
      <p:sp>
        <p:nvSpPr>
          <p:cNvPr id="15" name="Google Shape;15;p30"/>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lt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lt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lt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lt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lt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lt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lt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lt1"/>
                </a:solidFill>
                <a:latin typeface="Play"/>
                <a:ea typeface="Play"/>
                <a:cs typeface="Play"/>
                <a:sym typeface="Play"/>
              </a:defRPr>
            </a:lvl9pPr>
          </a:lstStyle>
          <a:p>
            <a:endParaRPr/>
          </a:p>
        </p:txBody>
      </p:sp>
      <p:sp>
        <p:nvSpPr>
          <p:cNvPr id="16" name="Google Shape;16;p30"/>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lt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lt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lt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lt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lt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lt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lt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lt1"/>
                </a:solidFill>
                <a:latin typeface="Play"/>
                <a:ea typeface="Play"/>
                <a:cs typeface="Play"/>
                <a:sym typeface="Play"/>
              </a:defRPr>
            </a:lvl9pPr>
          </a:lstStyle>
          <a:p>
            <a:endParaRPr/>
          </a:p>
        </p:txBody>
      </p:sp>
      <p:sp>
        <p:nvSpPr>
          <p:cNvPr id="17" name="Google Shape;17;p30"/>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Play"/>
                <a:ea typeface="Play"/>
                <a:cs typeface="Play"/>
                <a:sym typeface="Play"/>
              </a:defRPr>
            </a:lvl1pPr>
            <a:lvl2pPr marL="0" marR="0" lvl="1" indent="0" algn="r" rtl="0">
              <a:spcBef>
                <a:spcPts val="0"/>
              </a:spcBef>
              <a:buNone/>
              <a:defRPr sz="1050" b="0" i="0" u="none" strike="noStrike" cap="none">
                <a:solidFill>
                  <a:schemeClr val="lt1"/>
                </a:solidFill>
                <a:latin typeface="Play"/>
                <a:ea typeface="Play"/>
                <a:cs typeface="Play"/>
                <a:sym typeface="Play"/>
              </a:defRPr>
            </a:lvl2pPr>
            <a:lvl3pPr marL="0" marR="0" lvl="2" indent="0" algn="r" rtl="0">
              <a:spcBef>
                <a:spcPts val="0"/>
              </a:spcBef>
              <a:buNone/>
              <a:defRPr sz="1050" b="0" i="0" u="none" strike="noStrike" cap="none">
                <a:solidFill>
                  <a:schemeClr val="lt1"/>
                </a:solidFill>
                <a:latin typeface="Play"/>
                <a:ea typeface="Play"/>
                <a:cs typeface="Play"/>
                <a:sym typeface="Play"/>
              </a:defRPr>
            </a:lvl3pPr>
            <a:lvl4pPr marL="0" marR="0" lvl="3" indent="0" algn="r" rtl="0">
              <a:spcBef>
                <a:spcPts val="0"/>
              </a:spcBef>
              <a:buNone/>
              <a:defRPr sz="1050" b="0" i="0" u="none" strike="noStrike" cap="none">
                <a:solidFill>
                  <a:schemeClr val="lt1"/>
                </a:solidFill>
                <a:latin typeface="Play"/>
                <a:ea typeface="Play"/>
                <a:cs typeface="Play"/>
                <a:sym typeface="Play"/>
              </a:defRPr>
            </a:lvl4pPr>
            <a:lvl5pPr marL="0" marR="0" lvl="4" indent="0" algn="r" rtl="0">
              <a:spcBef>
                <a:spcPts val="0"/>
              </a:spcBef>
              <a:buNone/>
              <a:defRPr sz="1050" b="0" i="0" u="none" strike="noStrike" cap="none">
                <a:solidFill>
                  <a:schemeClr val="lt1"/>
                </a:solidFill>
                <a:latin typeface="Play"/>
                <a:ea typeface="Play"/>
                <a:cs typeface="Play"/>
                <a:sym typeface="Play"/>
              </a:defRPr>
            </a:lvl5pPr>
            <a:lvl6pPr marL="0" marR="0" lvl="5" indent="0" algn="r" rtl="0">
              <a:spcBef>
                <a:spcPts val="0"/>
              </a:spcBef>
              <a:buNone/>
              <a:defRPr sz="1050" b="0" i="0" u="none" strike="noStrike" cap="none">
                <a:solidFill>
                  <a:schemeClr val="lt1"/>
                </a:solidFill>
                <a:latin typeface="Play"/>
                <a:ea typeface="Play"/>
                <a:cs typeface="Play"/>
                <a:sym typeface="Play"/>
              </a:defRPr>
            </a:lvl6pPr>
            <a:lvl7pPr marL="0" marR="0" lvl="6" indent="0" algn="r" rtl="0">
              <a:spcBef>
                <a:spcPts val="0"/>
              </a:spcBef>
              <a:buNone/>
              <a:defRPr sz="1050" b="0" i="0" u="none" strike="noStrike" cap="none">
                <a:solidFill>
                  <a:schemeClr val="lt1"/>
                </a:solidFill>
                <a:latin typeface="Play"/>
                <a:ea typeface="Play"/>
                <a:cs typeface="Play"/>
                <a:sym typeface="Play"/>
              </a:defRPr>
            </a:lvl7pPr>
            <a:lvl8pPr marL="0" marR="0" lvl="7" indent="0" algn="r" rtl="0">
              <a:spcBef>
                <a:spcPts val="0"/>
              </a:spcBef>
              <a:buNone/>
              <a:defRPr sz="1050" b="0" i="0" u="none" strike="noStrike" cap="none">
                <a:solidFill>
                  <a:schemeClr val="lt1"/>
                </a:solidFill>
                <a:latin typeface="Play"/>
                <a:ea typeface="Play"/>
                <a:cs typeface="Play"/>
                <a:sym typeface="Play"/>
              </a:defRPr>
            </a:lvl8pPr>
            <a:lvl9pPr marL="0" marR="0" lvl="8" indent="0" algn="r" rtl="0">
              <a:spcBef>
                <a:spcPts val="0"/>
              </a:spcBef>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sp>
        <p:nvSpPr>
          <p:cNvPr id="95" name="Google Shape;95;p1"/>
          <p:cNvSpPr/>
          <p:nvPr/>
        </p:nvSpPr>
        <p:spPr>
          <a:xfrm>
            <a:off x="2956725" y="33075"/>
            <a:ext cx="9227932" cy="6858000"/>
          </a:xfrm>
          <a:custGeom>
            <a:avLst/>
            <a:gdLst/>
            <a:ahLst/>
            <a:cxnLst/>
            <a:rect l="l" t="t" r="r" b="b"/>
            <a:pathLst>
              <a:path w="6873692" h="6858000" extrusionOk="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pic>
        <p:nvPicPr>
          <p:cNvPr id="96" name="Google Shape;96;p1"/>
          <p:cNvPicPr preferRelativeResize="0"/>
          <p:nvPr/>
        </p:nvPicPr>
        <p:blipFill>
          <a:blip r:embed="rId3">
            <a:alphaModFix/>
          </a:blip>
          <a:stretch>
            <a:fillRect/>
          </a:stretch>
        </p:blipFill>
        <p:spPr>
          <a:xfrm>
            <a:off x="7041150" y="-1225"/>
            <a:ext cx="5143500" cy="6892301"/>
          </a:xfrm>
          <a:prstGeom prst="rect">
            <a:avLst/>
          </a:prstGeom>
          <a:noFill/>
          <a:ln>
            <a:noFill/>
          </a:ln>
        </p:spPr>
      </p:pic>
      <p:sp>
        <p:nvSpPr>
          <p:cNvPr id="97" name="Google Shape;97;p1"/>
          <p:cNvSpPr/>
          <p:nvPr/>
        </p:nvSpPr>
        <p:spPr>
          <a:xfrm>
            <a:off x="-31725" y="-17150"/>
            <a:ext cx="11463728" cy="6892290"/>
          </a:xfrm>
          <a:custGeom>
            <a:avLst/>
            <a:gdLst/>
            <a:ahLst/>
            <a:cxnLst/>
            <a:rect l="l" t="t" r="r" b="b"/>
            <a:pathLst>
              <a:path w="11322200" h="6858000" extrusionOk="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Play"/>
              <a:ea typeface="Play"/>
              <a:cs typeface="Play"/>
              <a:sym typeface="Play"/>
            </a:endParaRPr>
          </a:p>
        </p:txBody>
      </p:sp>
      <p:sp>
        <p:nvSpPr>
          <p:cNvPr id="98" name="Google Shape;98;p1"/>
          <p:cNvSpPr txBox="1">
            <a:spLocks noGrp="1"/>
          </p:cNvSpPr>
          <p:nvPr>
            <p:ph type="subTitle" idx="1"/>
          </p:nvPr>
        </p:nvSpPr>
        <p:spPr>
          <a:xfrm>
            <a:off x="1143000" y="5453796"/>
            <a:ext cx="4496783" cy="73299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800"/>
              <a:buNone/>
            </a:pPr>
            <a:r>
              <a:rPr lang="en-US" b="1">
                <a:latin typeface="Helvetica Neue"/>
                <a:ea typeface="Helvetica Neue"/>
                <a:cs typeface="Helvetica Neue"/>
                <a:sym typeface="Helvetica Neue"/>
              </a:rPr>
              <a:t>Joseph Michael-Salami</a:t>
            </a:r>
            <a:endParaRPr/>
          </a:p>
          <a:p>
            <a:pPr marL="0" lvl="0" indent="0" algn="l" rtl="0">
              <a:lnSpc>
                <a:spcPct val="100000"/>
              </a:lnSpc>
              <a:spcBef>
                <a:spcPts val="1000"/>
              </a:spcBef>
              <a:spcAft>
                <a:spcPts val="0"/>
              </a:spcAft>
              <a:buClr>
                <a:schemeClr val="lt1"/>
              </a:buClr>
              <a:buSzPts val="1200"/>
              <a:buNone/>
            </a:pPr>
            <a:r>
              <a:rPr lang="en-US" sz="1200">
                <a:latin typeface="Helvetica Neue"/>
                <a:ea typeface="Helvetica Neue"/>
                <a:cs typeface="Helvetica Neue"/>
                <a:sym typeface="Helvetica Neue"/>
              </a:rPr>
              <a:t>FAU Cardiology Fellow, PGY-5</a:t>
            </a:r>
            <a:endParaRPr/>
          </a:p>
        </p:txBody>
      </p:sp>
      <p:cxnSp>
        <p:nvCxnSpPr>
          <p:cNvPr id="99" name="Google Shape;99;p1"/>
          <p:cNvCxnSpPr/>
          <p:nvPr/>
        </p:nvCxnSpPr>
        <p:spPr>
          <a:xfrm>
            <a:off x="1188357" y="5151666"/>
            <a:ext cx="9860643" cy="0"/>
          </a:xfrm>
          <a:prstGeom prst="straightConnector1">
            <a:avLst/>
          </a:prstGeom>
          <a:noFill/>
          <a:ln w="12700" cap="flat" cmpd="sng">
            <a:solidFill>
              <a:schemeClr val="lt1"/>
            </a:solidFill>
            <a:prstDash val="solid"/>
            <a:miter lim="800000"/>
            <a:headEnd type="none" w="sm" len="sm"/>
            <a:tailEnd type="none" w="sm" len="sm"/>
          </a:ln>
        </p:spPr>
      </p:cxnSp>
      <p:sp>
        <p:nvSpPr>
          <p:cNvPr id="100" name="Google Shape;100;p1"/>
          <p:cNvSpPr txBox="1">
            <a:spLocks noGrp="1"/>
          </p:cNvSpPr>
          <p:nvPr>
            <p:ph type="ctrTitle"/>
          </p:nvPr>
        </p:nvSpPr>
        <p:spPr>
          <a:xfrm>
            <a:off x="1143000" y="1878100"/>
            <a:ext cx="7014600" cy="2598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300" b="1">
                <a:latin typeface="Helvetica Neue"/>
                <a:ea typeface="Helvetica Neue"/>
                <a:cs typeface="Helvetica Neue"/>
                <a:sym typeface="Helvetica Neue"/>
              </a:rPr>
              <a:t>STOP-or-Not Trial: </a:t>
            </a:r>
            <a:endParaRPr sz="3300" b="1">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3300" b="1">
                <a:latin typeface="Helvetica Neue"/>
                <a:ea typeface="Helvetica Neue"/>
                <a:cs typeface="Helvetica Neue"/>
                <a:sym typeface="Helvetica Neue"/>
              </a:rPr>
              <a:t>Continuation vs. Discontinuation of RASIs Before Major Noncardiac Surgery </a:t>
            </a:r>
            <a:endParaRPr sz="3300" b="1">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3"/>
        <p:cNvGrpSpPr/>
        <p:nvPr/>
      </p:nvGrpSpPr>
      <p:grpSpPr>
        <a:xfrm>
          <a:off x="0" y="0"/>
          <a:ext cx="0" cy="0"/>
          <a:chOff x="0" y="0"/>
          <a:chExt cx="0" cy="0"/>
        </a:xfrm>
      </p:grpSpPr>
      <p:sp>
        <p:nvSpPr>
          <p:cNvPr id="154" name="Google Shape;154;g370759edcaa_2_95"/>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Patient Selection</a:t>
            </a:r>
            <a:endParaRPr b="1">
              <a:solidFill>
                <a:srgbClr val="000000"/>
              </a:solidFill>
              <a:latin typeface="Helvetica Neue"/>
              <a:ea typeface="Helvetica Neue"/>
              <a:cs typeface="Helvetica Neue"/>
              <a:sym typeface="Helvetica Neue"/>
            </a:endParaRPr>
          </a:p>
        </p:txBody>
      </p:sp>
      <p:sp>
        <p:nvSpPr>
          <p:cNvPr id="155" name="Google Shape;155;g370759edcaa_2_95"/>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b="1" i="1">
                <a:solidFill>
                  <a:schemeClr val="dk1"/>
                </a:solidFill>
                <a:latin typeface="Arial"/>
                <a:ea typeface="Arial"/>
                <a:cs typeface="Arial"/>
                <a:sym typeface="Arial"/>
              </a:rPr>
              <a:t> Exclusion Criteria</a:t>
            </a:r>
            <a:endParaRPr b="1" i="1">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Emergency surgery (surgical treatment needed within 24 hours)</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Hyperkalemia (&gt;5.5mmol/L)</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Severe renal failure (eGFR &lt;15 mL/min/1.73 m²)</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Death is imminent and inevitable or life expectancy  of &lt;1 month  </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Pre-operative shock (need for vasoactive medications prior to surgery)</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Contraindications to RASI continuation</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Inability to obtain informed consent</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pic>
        <p:nvPicPr>
          <p:cNvPr id="160" name="Google Shape;160;p3"/>
          <p:cNvPicPr preferRelativeResize="0"/>
          <p:nvPr/>
        </p:nvPicPr>
        <p:blipFill>
          <a:blip r:embed="rId3">
            <a:alphaModFix/>
          </a:blip>
          <a:stretch>
            <a:fillRect/>
          </a:stretch>
        </p:blipFill>
        <p:spPr>
          <a:xfrm>
            <a:off x="2325663" y="257900"/>
            <a:ext cx="7540670" cy="6553201"/>
          </a:xfrm>
          <a:prstGeom prst="rect">
            <a:avLst/>
          </a:prstGeom>
          <a:noFill/>
          <a:ln>
            <a:noFill/>
          </a:ln>
        </p:spPr>
      </p:pic>
      <p:sp>
        <p:nvSpPr>
          <p:cNvPr id="161" name="Google Shape;161;p3"/>
          <p:cNvSpPr/>
          <p:nvPr/>
        </p:nvSpPr>
        <p:spPr>
          <a:xfrm>
            <a:off x="413250" y="1327650"/>
            <a:ext cx="11535600" cy="492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pic>
        <p:nvPicPr>
          <p:cNvPr id="166" name="Google Shape;166;g370759edcaa_2_51"/>
          <p:cNvPicPr preferRelativeResize="0"/>
          <p:nvPr/>
        </p:nvPicPr>
        <p:blipFill>
          <a:blip r:embed="rId3">
            <a:alphaModFix/>
          </a:blip>
          <a:stretch>
            <a:fillRect/>
          </a:stretch>
        </p:blipFill>
        <p:spPr>
          <a:xfrm>
            <a:off x="2325663" y="257900"/>
            <a:ext cx="7540670" cy="6553201"/>
          </a:xfrm>
          <a:prstGeom prst="rect">
            <a:avLst/>
          </a:prstGeom>
          <a:noFill/>
          <a:ln>
            <a:noFill/>
          </a:ln>
        </p:spPr>
      </p:pic>
      <p:sp>
        <p:nvSpPr>
          <p:cNvPr id="167" name="Google Shape;167;g370759edcaa_2_51"/>
          <p:cNvSpPr/>
          <p:nvPr/>
        </p:nvSpPr>
        <p:spPr>
          <a:xfrm>
            <a:off x="413250" y="3429000"/>
            <a:ext cx="11535600" cy="282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pic>
        <p:nvPicPr>
          <p:cNvPr id="172" name="Google Shape;172;g370759edcaa_2_56"/>
          <p:cNvPicPr preferRelativeResize="0"/>
          <p:nvPr/>
        </p:nvPicPr>
        <p:blipFill>
          <a:blip r:embed="rId3">
            <a:alphaModFix/>
          </a:blip>
          <a:stretch>
            <a:fillRect/>
          </a:stretch>
        </p:blipFill>
        <p:spPr>
          <a:xfrm>
            <a:off x="2325663" y="257900"/>
            <a:ext cx="7540670" cy="6553201"/>
          </a:xfrm>
          <a:prstGeom prst="rect">
            <a:avLst/>
          </a:prstGeom>
          <a:noFill/>
          <a:ln>
            <a:noFill/>
          </a:ln>
        </p:spPr>
      </p:pic>
      <p:sp>
        <p:nvSpPr>
          <p:cNvPr id="173" name="Google Shape;173;g370759edcaa_2_56"/>
          <p:cNvSpPr/>
          <p:nvPr/>
        </p:nvSpPr>
        <p:spPr>
          <a:xfrm>
            <a:off x="413250" y="4176350"/>
            <a:ext cx="11535600" cy="2075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pic>
        <p:nvPicPr>
          <p:cNvPr id="178" name="Google Shape;178;g370759edcaa_2_61"/>
          <p:cNvPicPr preferRelativeResize="0"/>
          <p:nvPr/>
        </p:nvPicPr>
        <p:blipFill>
          <a:blip r:embed="rId3">
            <a:alphaModFix/>
          </a:blip>
          <a:stretch>
            <a:fillRect/>
          </a:stretch>
        </p:blipFill>
        <p:spPr>
          <a:xfrm>
            <a:off x="2325663" y="257900"/>
            <a:ext cx="7540670" cy="6553201"/>
          </a:xfrm>
          <a:prstGeom prst="rect">
            <a:avLst/>
          </a:prstGeom>
          <a:noFill/>
          <a:ln>
            <a:noFill/>
          </a:ln>
        </p:spPr>
      </p:pic>
      <p:sp>
        <p:nvSpPr>
          <p:cNvPr id="179" name="Google Shape;179;g370759edcaa_2_61"/>
          <p:cNvSpPr/>
          <p:nvPr/>
        </p:nvSpPr>
        <p:spPr>
          <a:xfrm>
            <a:off x="413250" y="5486400"/>
            <a:ext cx="11535600" cy="76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
        <p:nvSpPr>
          <p:cNvPr id="180" name="Google Shape;180;g370759edcaa_2_61"/>
          <p:cNvSpPr/>
          <p:nvPr/>
        </p:nvSpPr>
        <p:spPr>
          <a:xfrm>
            <a:off x="6031525" y="4352200"/>
            <a:ext cx="6069900" cy="2206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pic>
        <p:nvPicPr>
          <p:cNvPr id="185" name="Google Shape;185;g370759edcaa_2_67"/>
          <p:cNvPicPr preferRelativeResize="0"/>
          <p:nvPr/>
        </p:nvPicPr>
        <p:blipFill>
          <a:blip r:embed="rId3">
            <a:alphaModFix/>
          </a:blip>
          <a:stretch>
            <a:fillRect/>
          </a:stretch>
        </p:blipFill>
        <p:spPr>
          <a:xfrm>
            <a:off x="2325663" y="257900"/>
            <a:ext cx="7540670" cy="6553201"/>
          </a:xfrm>
          <a:prstGeom prst="rect">
            <a:avLst/>
          </a:prstGeom>
          <a:noFill/>
          <a:ln>
            <a:noFill/>
          </a:ln>
        </p:spPr>
      </p:pic>
      <p:sp>
        <p:nvSpPr>
          <p:cNvPr id="186" name="Google Shape;186;g370759edcaa_2_67"/>
          <p:cNvSpPr/>
          <p:nvPr/>
        </p:nvSpPr>
        <p:spPr>
          <a:xfrm>
            <a:off x="413250" y="5486400"/>
            <a:ext cx="11535600" cy="76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pic>
        <p:nvPicPr>
          <p:cNvPr id="191" name="Google Shape;191;g370759edcaa_2_78"/>
          <p:cNvPicPr preferRelativeResize="0"/>
          <p:nvPr/>
        </p:nvPicPr>
        <p:blipFill>
          <a:blip r:embed="rId3">
            <a:alphaModFix/>
          </a:blip>
          <a:stretch>
            <a:fillRect/>
          </a:stretch>
        </p:blipFill>
        <p:spPr>
          <a:xfrm>
            <a:off x="2325663" y="257900"/>
            <a:ext cx="7540670" cy="6553201"/>
          </a:xfrm>
          <a:prstGeom prst="rect">
            <a:avLst/>
          </a:prstGeom>
          <a:noFill/>
          <a:ln>
            <a:noFill/>
          </a:ln>
        </p:spPr>
      </p:pic>
      <p:sp>
        <p:nvSpPr>
          <p:cNvPr id="192" name="Google Shape;192;g370759edcaa_2_78"/>
          <p:cNvSpPr/>
          <p:nvPr/>
        </p:nvSpPr>
        <p:spPr>
          <a:xfrm>
            <a:off x="6057900" y="5486400"/>
            <a:ext cx="5891100" cy="76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pic>
        <p:nvPicPr>
          <p:cNvPr id="197" name="Google Shape;197;g370759edcaa_2_83"/>
          <p:cNvPicPr preferRelativeResize="0"/>
          <p:nvPr/>
        </p:nvPicPr>
        <p:blipFill>
          <a:blip r:embed="rId3">
            <a:alphaModFix/>
          </a:blip>
          <a:stretch>
            <a:fillRect/>
          </a:stretch>
        </p:blipFill>
        <p:spPr>
          <a:xfrm>
            <a:off x="2325663" y="257900"/>
            <a:ext cx="7540670" cy="6553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g370759edcaa_2_101"/>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Intervention Arms</a:t>
            </a:r>
            <a:endParaRPr b="1">
              <a:solidFill>
                <a:srgbClr val="000000"/>
              </a:solidFill>
              <a:latin typeface="Helvetica Neue"/>
              <a:ea typeface="Helvetica Neue"/>
              <a:cs typeface="Helvetica Neue"/>
              <a:sym typeface="Helvetica Neue"/>
            </a:endParaRPr>
          </a:p>
        </p:txBody>
      </p:sp>
      <p:pic>
        <p:nvPicPr>
          <p:cNvPr id="203" name="Google Shape;203;g370759edcaa_2_101"/>
          <p:cNvPicPr preferRelativeResize="0"/>
          <p:nvPr/>
        </p:nvPicPr>
        <p:blipFill>
          <a:blip r:embed="rId3">
            <a:alphaModFix/>
          </a:blip>
          <a:stretch>
            <a:fillRect/>
          </a:stretch>
        </p:blipFill>
        <p:spPr>
          <a:xfrm>
            <a:off x="2010500" y="1635450"/>
            <a:ext cx="8171000" cy="4652200"/>
          </a:xfrm>
          <a:prstGeom prst="rect">
            <a:avLst/>
          </a:prstGeom>
          <a:noFill/>
          <a:ln>
            <a:noFill/>
          </a:ln>
        </p:spPr>
      </p:pic>
      <p:sp>
        <p:nvSpPr>
          <p:cNvPr id="204" name="Google Shape;204;g370759edcaa_2_101"/>
          <p:cNvSpPr/>
          <p:nvPr/>
        </p:nvSpPr>
        <p:spPr>
          <a:xfrm>
            <a:off x="1951900" y="1784850"/>
            <a:ext cx="2751900" cy="5802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09" name="Google Shape;209;g370759edcaa_2_109"/>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Primary and Secondary Outcomes</a:t>
            </a:r>
            <a:endParaRPr b="1">
              <a:solidFill>
                <a:srgbClr val="000000"/>
              </a:solidFill>
              <a:latin typeface="Helvetica Neue"/>
              <a:ea typeface="Helvetica Neue"/>
              <a:cs typeface="Helvetica Neue"/>
              <a:sym typeface="Helvetica Neue"/>
            </a:endParaRPr>
          </a:p>
        </p:txBody>
      </p:sp>
      <p:sp>
        <p:nvSpPr>
          <p:cNvPr id="210" name="Google Shape;210;g370759edcaa_2_109"/>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Font typeface="Arial"/>
              <a:buNone/>
            </a:pPr>
            <a:r>
              <a:rPr lang="en-US" b="1" i="1">
                <a:solidFill>
                  <a:schemeClr val="dk1"/>
                </a:solidFill>
                <a:latin typeface="Arial"/>
                <a:ea typeface="Arial"/>
                <a:cs typeface="Arial"/>
                <a:sym typeface="Arial"/>
              </a:rPr>
              <a:t>Primary Outcome:</a:t>
            </a:r>
            <a:endParaRPr b="1" i="1">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Composite of all-cause mortality and major postoperative complications within 28 days.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i="1">
                <a:solidFill>
                  <a:schemeClr val="dk1"/>
                </a:solidFill>
                <a:latin typeface="Arial"/>
                <a:ea typeface="Arial"/>
                <a:cs typeface="Arial"/>
                <a:sym typeface="Arial"/>
              </a:rPr>
              <a:t>Secondary Outcomes:  </a:t>
            </a:r>
            <a:endParaRPr b="1" i="1">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Intraoperative hypotension (mean arterial pressure &lt;60 mm Hg or requiring vasopressors).  </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All-cause mortality, </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Acute kidney injury</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End organ failure</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Hospital stay.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 </a:t>
            </a:r>
            <a:endParaRPr>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Helvetica Neue"/>
              <a:buNone/>
            </a:pPr>
            <a:r>
              <a:rPr lang="en-US" b="1" dirty="0">
                <a:solidFill>
                  <a:srgbClr val="000000"/>
                </a:solidFill>
                <a:latin typeface="Helvetica Neue"/>
                <a:ea typeface="Helvetica Neue"/>
                <a:cs typeface="Helvetica Neue"/>
                <a:sym typeface="Helvetica Neue"/>
              </a:rPr>
              <a:t>Disclosure Statement</a:t>
            </a:r>
            <a:endParaRPr lang="en-US" b="1" dirty="0">
              <a:latin typeface="Helvetica Neue"/>
              <a:ea typeface="Helvetica Neue"/>
              <a:cs typeface="Helvetica Neue"/>
              <a:sym typeface="Helvetica Neue"/>
            </a:endParaRPr>
          </a:p>
        </p:txBody>
      </p:sp>
      <p:sp>
        <p:nvSpPr>
          <p:cNvPr id="106" name="Google Shape;106;p2"/>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rmAutofit/>
          </a:bodyPr>
          <a:lstStyle/>
          <a:p>
            <a:pPr marL="0" lvl="0" indent="0">
              <a:buClr>
                <a:srgbClr val="000000"/>
              </a:buClr>
              <a:buSzPts val="2000"/>
              <a:buNone/>
            </a:pPr>
            <a:r>
              <a:rPr lang="en-US" dirty="0">
                <a:solidFill>
                  <a:srgbClr val="000000"/>
                </a:solidFill>
                <a:latin typeface="Helvetica Neue"/>
                <a:ea typeface="Helvetica Neue"/>
                <a:cs typeface="Helvetica Neue"/>
                <a:sym typeface="Helvetica Neue"/>
              </a:rPr>
              <a:t>Neither the planners nor the speakers disclosed relevant financial relationships with ineligible companies.</a:t>
            </a:r>
            <a:endParaRPr dirty="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Google Shape;215;g370759edcaa_2_115"/>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Methodology</a:t>
            </a:r>
            <a:endParaRPr b="1">
              <a:solidFill>
                <a:srgbClr val="000000"/>
              </a:solidFill>
              <a:latin typeface="Helvetica Neue"/>
              <a:ea typeface="Helvetica Neue"/>
              <a:cs typeface="Helvetica Neue"/>
              <a:sym typeface="Helvetica Neue"/>
            </a:endParaRPr>
          </a:p>
        </p:txBody>
      </p:sp>
      <p:sp>
        <p:nvSpPr>
          <p:cNvPr id="216" name="Google Shape;216;g370759edcaa_2_115"/>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Font typeface="Arial"/>
              <a:buNone/>
            </a:pPr>
            <a:r>
              <a:rPr lang="en-US" b="1" i="1">
                <a:solidFill>
                  <a:schemeClr val="dk1"/>
                </a:solidFill>
                <a:latin typeface="Arial"/>
                <a:ea typeface="Arial"/>
                <a:cs typeface="Arial"/>
                <a:sym typeface="Arial"/>
              </a:rPr>
              <a:t>Randomization: </a:t>
            </a:r>
            <a:endParaRPr b="1" i="1">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1:1 allocation, stratified by surgery type and center.  </a:t>
            </a:r>
            <a:endParaRPr>
              <a:solidFill>
                <a:schemeClr val="dk1"/>
              </a:solidFill>
              <a:latin typeface="Arial"/>
              <a:ea typeface="Arial"/>
              <a:cs typeface="Arial"/>
              <a:sym typeface="Arial"/>
            </a:endParaRPr>
          </a:p>
          <a:p>
            <a:pPr marL="0" lvl="0" indent="0" algn="l" rtl="0">
              <a:lnSpc>
                <a:spcPct val="150000"/>
              </a:lnSpc>
              <a:spcBef>
                <a:spcPts val="0"/>
              </a:spcBef>
              <a:spcAft>
                <a:spcPts val="0"/>
              </a:spcAft>
              <a:buClr>
                <a:schemeClr val="dk1"/>
              </a:buClr>
              <a:buFont typeface="Arial"/>
              <a:buNone/>
            </a:pPr>
            <a:r>
              <a:rPr lang="en-US" b="1" i="1">
                <a:solidFill>
                  <a:schemeClr val="dk1"/>
                </a:solidFill>
                <a:latin typeface="Arial"/>
                <a:ea typeface="Arial"/>
                <a:cs typeface="Arial"/>
                <a:sym typeface="Arial"/>
              </a:rPr>
              <a:t>Data Collection:  </a:t>
            </a:r>
            <a:endParaRPr b="1" i="1">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  Baseline: Age, comorbidities, RASI type/dose, surgical risk.  </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  Intraoperative: Blood pressure, fluid management, vasopressor use.  </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  Postoperative: Complications, labs, SOFA scores, hospital stay.  </a:t>
            </a:r>
            <a:endParaRPr>
              <a:solidFill>
                <a:schemeClr val="dk1"/>
              </a:solidFill>
              <a:latin typeface="Arial"/>
              <a:ea typeface="Arial"/>
              <a:cs typeface="Arial"/>
              <a:sym typeface="Arial"/>
            </a:endParaRPr>
          </a:p>
          <a:p>
            <a:pPr marL="0" lvl="0" indent="0" algn="l" rtl="0">
              <a:lnSpc>
                <a:spcPct val="150000"/>
              </a:lnSpc>
              <a:spcBef>
                <a:spcPts val="0"/>
              </a:spcBef>
              <a:spcAft>
                <a:spcPts val="0"/>
              </a:spcAft>
              <a:buClr>
                <a:schemeClr val="dk1"/>
              </a:buClr>
              <a:buFont typeface="Arial"/>
              <a:buNone/>
            </a:pPr>
            <a:endParaRPr>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1" name="Google Shape;221;g370759edcaa_2_120"/>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Methodology</a:t>
            </a:r>
            <a:endParaRPr b="1">
              <a:solidFill>
                <a:srgbClr val="000000"/>
              </a:solidFill>
              <a:latin typeface="Helvetica Neue"/>
              <a:ea typeface="Helvetica Neue"/>
              <a:cs typeface="Helvetica Neue"/>
              <a:sym typeface="Helvetica Neue"/>
            </a:endParaRPr>
          </a:p>
        </p:txBody>
      </p:sp>
      <p:sp>
        <p:nvSpPr>
          <p:cNvPr id="222" name="Google Shape;222;g370759edcaa_2_120"/>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Font typeface="Arial"/>
              <a:buNone/>
            </a:pPr>
            <a:r>
              <a:rPr lang="en-US" b="1" i="1">
                <a:solidFill>
                  <a:schemeClr val="dk1"/>
                </a:solidFill>
                <a:latin typeface="Helvetica Neue"/>
                <a:ea typeface="Helvetica Neue"/>
                <a:cs typeface="Helvetica Neue"/>
                <a:sym typeface="Helvetica Neue"/>
              </a:rPr>
              <a:t>Statistical Analysis:</a:t>
            </a:r>
            <a:r>
              <a:rPr lang="en-US" i="1">
                <a:solidFill>
                  <a:schemeClr val="dk1"/>
                </a:solidFill>
                <a:latin typeface="Helvetica Neue"/>
                <a:ea typeface="Helvetica Neue"/>
                <a:cs typeface="Helvetica Neue"/>
                <a:sym typeface="Helvetica Neue"/>
              </a:rPr>
              <a:t>  </a:t>
            </a:r>
            <a:endParaRPr i="1">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Intention-to-treat for primary analysis,  and comparing the composite outcome measures at 28 days by study group using the χ</a:t>
            </a:r>
            <a:r>
              <a:rPr lang="en-US" baseline="30000">
                <a:solidFill>
                  <a:schemeClr val="dk1"/>
                </a:solidFill>
                <a:latin typeface="Helvetica Neue"/>
                <a:ea typeface="Helvetica Neue"/>
                <a:cs typeface="Helvetica Neue"/>
                <a:sym typeface="Helvetica Neue"/>
              </a:rPr>
              <a:t>2</a:t>
            </a:r>
            <a:r>
              <a:rPr lang="en-US">
                <a:solidFill>
                  <a:schemeClr val="dk1"/>
                </a:solidFill>
                <a:latin typeface="Helvetica Neue"/>
                <a:ea typeface="Helvetica Neue"/>
                <a:cs typeface="Helvetica Neue"/>
                <a:sym typeface="Helvetica Neue"/>
              </a:rPr>
              <a:t> test.</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Logistic regression for primary outcome.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Kaplan-Meier for time-to-event outcomes.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Per-protocol and as-treated analyses for sensitivity.</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i="1">
                <a:solidFill>
                  <a:schemeClr val="dk1"/>
                </a:solidFill>
                <a:latin typeface="Helvetica Neue"/>
                <a:ea typeface="Helvetica Neue"/>
                <a:cs typeface="Helvetica Neue"/>
                <a:sym typeface="Helvetica Neue"/>
              </a:rPr>
              <a:t>P</a:t>
            </a:r>
            <a:r>
              <a:rPr lang="en-US">
                <a:solidFill>
                  <a:schemeClr val="dk1"/>
                </a:solidFill>
                <a:latin typeface="Helvetica Neue"/>
                <a:ea typeface="Helvetica Neue"/>
                <a:cs typeface="Helvetica Neue"/>
                <a:sym typeface="Helvetica Neue"/>
              </a:rPr>
              <a:t> &lt; .05 was considered statistically significant   </a:t>
            </a:r>
            <a:endParaRPr>
              <a:solidFill>
                <a:schemeClr val="dk1"/>
              </a:solidFill>
              <a:latin typeface="Helvetica Neue"/>
              <a:ea typeface="Helvetica Neue"/>
              <a:cs typeface="Helvetica Neue"/>
              <a:sym typeface="Helvetica Neue"/>
            </a:endParaRPr>
          </a:p>
          <a:p>
            <a:pPr marL="0" lvl="0" indent="0" algn="l" rtl="0">
              <a:lnSpc>
                <a:spcPct val="150000"/>
              </a:lnSpc>
              <a:spcBef>
                <a:spcPts val="0"/>
              </a:spcBef>
              <a:spcAft>
                <a:spcPts val="0"/>
              </a:spcAft>
              <a:buClr>
                <a:schemeClr val="dk1"/>
              </a:buClr>
              <a:buFont typeface="Arial"/>
              <a:buNone/>
            </a:pPr>
            <a:endParaRPr i="1">
              <a:solidFill>
                <a:schemeClr val="dk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26"/>
        <p:cNvGrpSpPr/>
        <p:nvPr/>
      </p:nvGrpSpPr>
      <p:grpSpPr>
        <a:xfrm>
          <a:off x="0" y="0"/>
          <a:ext cx="0" cy="0"/>
          <a:chOff x="0" y="0"/>
          <a:chExt cx="0" cy="0"/>
        </a:xfrm>
      </p:grpSpPr>
      <p:sp>
        <p:nvSpPr>
          <p:cNvPr id="227" name="Google Shape;227;g370759edcaa_2_127"/>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28" name="Google Shape;228;g370759edcaa_2_127"/>
          <p:cNvPicPr preferRelativeResize="0"/>
          <p:nvPr/>
        </p:nvPicPr>
        <p:blipFill>
          <a:blip r:embed="rId3">
            <a:alphaModFix amt="9000"/>
          </a:blip>
          <a:stretch>
            <a:fillRect/>
          </a:stretch>
        </p:blipFill>
        <p:spPr>
          <a:xfrm>
            <a:off x="3127345" y="90737"/>
            <a:ext cx="4906300" cy="6676526"/>
          </a:xfrm>
          <a:prstGeom prst="rect">
            <a:avLst/>
          </a:prstGeom>
          <a:noFill/>
          <a:ln>
            <a:noFill/>
          </a:ln>
        </p:spPr>
      </p:pic>
      <p:pic>
        <p:nvPicPr>
          <p:cNvPr id="229" name="Google Shape;229;g370759edcaa_2_127"/>
          <p:cNvPicPr preferRelativeResize="0"/>
          <p:nvPr/>
        </p:nvPicPr>
        <p:blipFill rotWithShape="1">
          <a:blip r:embed="rId3">
            <a:alphaModFix/>
          </a:blip>
          <a:srcRect b="64396"/>
          <a:stretch/>
        </p:blipFill>
        <p:spPr>
          <a:xfrm>
            <a:off x="1585325" y="1635444"/>
            <a:ext cx="9021350" cy="4370898"/>
          </a:xfrm>
          <a:prstGeom prst="rect">
            <a:avLst/>
          </a:prstGeom>
          <a:noFill/>
          <a:ln>
            <a:noFill/>
          </a:ln>
        </p:spPr>
      </p:pic>
      <p:pic>
        <p:nvPicPr>
          <p:cNvPr id="230" name="Google Shape;230;g370759edcaa_2_127"/>
          <p:cNvPicPr preferRelativeResize="0"/>
          <p:nvPr/>
        </p:nvPicPr>
        <p:blipFill rotWithShape="1">
          <a:blip r:embed="rId3">
            <a:alphaModFix/>
          </a:blip>
          <a:srcRect b="94136"/>
          <a:stretch/>
        </p:blipFill>
        <p:spPr>
          <a:xfrm>
            <a:off x="1548975" y="1635445"/>
            <a:ext cx="9021350" cy="7198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sp>
        <p:nvSpPr>
          <p:cNvPr id="235" name="Google Shape;235;g370759edcaa_2_174"/>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36" name="Google Shape;236;g370759edcaa_2_174"/>
          <p:cNvPicPr preferRelativeResize="0"/>
          <p:nvPr/>
        </p:nvPicPr>
        <p:blipFill>
          <a:blip r:embed="rId3">
            <a:alphaModFix amt="9000"/>
          </a:blip>
          <a:stretch>
            <a:fillRect/>
          </a:stretch>
        </p:blipFill>
        <p:spPr>
          <a:xfrm>
            <a:off x="3127345" y="90737"/>
            <a:ext cx="4906300" cy="6676526"/>
          </a:xfrm>
          <a:prstGeom prst="rect">
            <a:avLst/>
          </a:prstGeom>
          <a:noFill/>
          <a:ln>
            <a:noFill/>
          </a:ln>
        </p:spPr>
      </p:pic>
      <p:pic>
        <p:nvPicPr>
          <p:cNvPr id="237" name="Google Shape;237;g370759edcaa_2_174"/>
          <p:cNvPicPr preferRelativeResize="0"/>
          <p:nvPr/>
        </p:nvPicPr>
        <p:blipFill rotWithShape="1">
          <a:blip r:embed="rId3">
            <a:alphaModFix/>
          </a:blip>
          <a:srcRect t="27877" b="36518"/>
          <a:stretch/>
        </p:blipFill>
        <p:spPr>
          <a:xfrm>
            <a:off x="1585325" y="1635444"/>
            <a:ext cx="9021350" cy="4370898"/>
          </a:xfrm>
          <a:prstGeom prst="rect">
            <a:avLst/>
          </a:prstGeom>
          <a:noFill/>
          <a:ln>
            <a:noFill/>
          </a:ln>
        </p:spPr>
      </p:pic>
      <p:pic>
        <p:nvPicPr>
          <p:cNvPr id="238" name="Google Shape;238;g370759edcaa_2_174"/>
          <p:cNvPicPr preferRelativeResize="0"/>
          <p:nvPr/>
        </p:nvPicPr>
        <p:blipFill rotWithShape="1">
          <a:blip r:embed="rId3">
            <a:alphaModFix/>
          </a:blip>
          <a:srcRect b="94136"/>
          <a:stretch/>
        </p:blipFill>
        <p:spPr>
          <a:xfrm>
            <a:off x="1548975" y="1635445"/>
            <a:ext cx="9021350" cy="7198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g370759edcaa_2_188"/>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44" name="Google Shape;244;g370759edcaa_2_188"/>
          <p:cNvPicPr preferRelativeResize="0"/>
          <p:nvPr/>
        </p:nvPicPr>
        <p:blipFill>
          <a:blip r:embed="rId3">
            <a:alphaModFix amt="9000"/>
          </a:blip>
          <a:stretch>
            <a:fillRect/>
          </a:stretch>
        </p:blipFill>
        <p:spPr>
          <a:xfrm>
            <a:off x="3127345" y="90737"/>
            <a:ext cx="4906300" cy="6676526"/>
          </a:xfrm>
          <a:prstGeom prst="rect">
            <a:avLst/>
          </a:prstGeom>
          <a:noFill/>
          <a:ln>
            <a:noFill/>
          </a:ln>
        </p:spPr>
      </p:pic>
      <p:pic>
        <p:nvPicPr>
          <p:cNvPr id="245" name="Google Shape;245;g370759edcaa_2_188"/>
          <p:cNvPicPr preferRelativeResize="0"/>
          <p:nvPr/>
        </p:nvPicPr>
        <p:blipFill rotWithShape="1">
          <a:blip r:embed="rId3">
            <a:alphaModFix/>
          </a:blip>
          <a:srcRect t="50179" b="14216"/>
          <a:stretch/>
        </p:blipFill>
        <p:spPr>
          <a:xfrm>
            <a:off x="1585325" y="1635444"/>
            <a:ext cx="9021350" cy="4370898"/>
          </a:xfrm>
          <a:prstGeom prst="rect">
            <a:avLst/>
          </a:prstGeom>
          <a:noFill/>
          <a:ln>
            <a:noFill/>
          </a:ln>
        </p:spPr>
      </p:pic>
      <p:pic>
        <p:nvPicPr>
          <p:cNvPr id="246" name="Google Shape;246;g370759edcaa_2_188"/>
          <p:cNvPicPr preferRelativeResize="0"/>
          <p:nvPr/>
        </p:nvPicPr>
        <p:blipFill rotWithShape="1">
          <a:blip r:embed="rId3">
            <a:alphaModFix/>
          </a:blip>
          <a:srcRect b="94136"/>
          <a:stretch/>
        </p:blipFill>
        <p:spPr>
          <a:xfrm>
            <a:off x="1585325" y="1635445"/>
            <a:ext cx="9021350" cy="7198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sp>
        <p:nvSpPr>
          <p:cNvPr id="251" name="Google Shape;251;g370759edcaa_2_195"/>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52" name="Google Shape;252;g370759edcaa_2_195"/>
          <p:cNvPicPr preferRelativeResize="0"/>
          <p:nvPr/>
        </p:nvPicPr>
        <p:blipFill>
          <a:blip r:embed="rId3">
            <a:alphaModFix amt="9000"/>
          </a:blip>
          <a:stretch>
            <a:fillRect/>
          </a:stretch>
        </p:blipFill>
        <p:spPr>
          <a:xfrm>
            <a:off x="3127345" y="90737"/>
            <a:ext cx="4906300" cy="6676526"/>
          </a:xfrm>
          <a:prstGeom prst="rect">
            <a:avLst/>
          </a:prstGeom>
          <a:noFill/>
          <a:ln>
            <a:noFill/>
          </a:ln>
        </p:spPr>
      </p:pic>
      <p:pic>
        <p:nvPicPr>
          <p:cNvPr id="253" name="Google Shape;253;g370759edcaa_2_195"/>
          <p:cNvPicPr preferRelativeResize="0"/>
          <p:nvPr/>
        </p:nvPicPr>
        <p:blipFill rotWithShape="1">
          <a:blip r:embed="rId3">
            <a:alphaModFix/>
          </a:blip>
          <a:srcRect t="65047" b="-651"/>
          <a:stretch/>
        </p:blipFill>
        <p:spPr>
          <a:xfrm>
            <a:off x="1585325" y="1635444"/>
            <a:ext cx="9021350" cy="4370898"/>
          </a:xfrm>
          <a:prstGeom prst="rect">
            <a:avLst/>
          </a:prstGeom>
          <a:noFill/>
          <a:ln>
            <a:noFill/>
          </a:ln>
        </p:spPr>
      </p:pic>
      <p:pic>
        <p:nvPicPr>
          <p:cNvPr id="254" name="Google Shape;254;g370759edcaa_2_195"/>
          <p:cNvPicPr preferRelativeResize="0"/>
          <p:nvPr/>
        </p:nvPicPr>
        <p:blipFill rotWithShape="1">
          <a:blip r:embed="rId3">
            <a:alphaModFix/>
          </a:blip>
          <a:srcRect b="94136"/>
          <a:stretch/>
        </p:blipFill>
        <p:spPr>
          <a:xfrm>
            <a:off x="1585325" y="1635445"/>
            <a:ext cx="9021350" cy="7198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sp>
        <p:nvSpPr>
          <p:cNvPr id="259" name="Google Shape;259;g370759edcaa_2_133"/>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60" name="Google Shape;260;g370759edcaa_2_133"/>
          <p:cNvPicPr preferRelativeResize="0"/>
          <p:nvPr/>
        </p:nvPicPr>
        <p:blipFill>
          <a:blip r:embed="rId3">
            <a:alphaModFix/>
          </a:blip>
          <a:stretch>
            <a:fillRect/>
          </a:stretch>
        </p:blipFill>
        <p:spPr>
          <a:xfrm>
            <a:off x="3329650" y="74262"/>
            <a:ext cx="7039352" cy="67094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g370759edcaa_2_202"/>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66" name="Google Shape;266;g370759edcaa_2_202"/>
          <p:cNvPicPr preferRelativeResize="0"/>
          <p:nvPr/>
        </p:nvPicPr>
        <p:blipFill>
          <a:blip r:embed="rId3">
            <a:alphaModFix amt="8000"/>
          </a:blip>
          <a:stretch>
            <a:fillRect/>
          </a:stretch>
        </p:blipFill>
        <p:spPr>
          <a:xfrm>
            <a:off x="3329650" y="74262"/>
            <a:ext cx="7039352" cy="6709476"/>
          </a:xfrm>
          <a:prstGeom prst="rect">
            <a:avLst/>
          </a:prstGeom>
          <a:noFill/>
          <a:ln>
            <a:noFill/>
          </a:ln>
        </p:spPr>
      </p:pic>
      <p:pic>
        <p:nvPicPr>
          <p:cNvPr id="267" name="Google Shape;267;g370759edcaa_2_202"/>
          <p:cNvPicPr preferRelativeResize="0"/>
          <p:nvPr/>
        </p:nvPicPr>
        <p:blipFill rotWithShape="1">
          <a:blip r:embed="rId3">
            <a:alphaModFix/>
          </a:blip>
          <a:srcRect b="54387"/>
          <a:stretch/>
        </p:blipFill>
        <p:spPr>
          <a:xfrm>
            <a:off x="1071675" y="1635450"/>
            <a:ext cx="10048651" cy="43686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71"/>
        <p:cNvGrpSpPr/>
        <p:nvPr/>
      </p:nvGrpSpPr>
      <p:grpSpPr>
        <a:xfrm>
          <a:off x="0" y="0"/>
          <a:ext cx="0" cy="0"/>
          <a:chOff x="0" y="0"/>
          <a:chExt cx="0" cy="0"/>
        </a:xfrm>
      </p:grpSpPr>
      <p:sp>
        <p:nvSpPr>
          <p:cNvPr id="272" name="Google Shape;272;g370759edcaa_2_208"/>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73" name="Google Shape;273;g370759edcaa_2_208"/>
          <p:cNvPicPr preferRelativeResize="0"/>
          <p:nvPr/>
        </p:nvPicPr>
        <p:blipFill>
          <a:blip r:embed="rId3">
            <a:alphaModFix amt="8000"/>
          </a:blip>
          <a:stretch>
            <a:fillRect/>
          </a:stretch>
        </p:blipFill>
        <p:spPr>
          <a:xfrm>
            <a:off x="3329650" y="74262"/>
            <a:ext cx="7039352" cy="6709476"/>
          </a:xfrm>
          <a:prstGeom prst="rect">
            <a:avLst/>
          </a:prstGeom>
          <a:noFill/>
          <a:ln>
            <a:noFill/>
          </a:ln>
        </p:spPr>
      </p:pic>
      <p:pic>
        <p:nvPicPr>
          <p:cNvPr id="274" name="Google Shape;274;g370759edcaa_2_208"/>
          <p:cNvPicPr preferRelativeResize="0"/>
          <p:nvPr/>
        </p:nvPicPr>
        <p:blipFill rotWithShape="1">
          <a:blip r:embed="rId3">
            <a:alphaModFix/>
          </a:blip>
          <a:srcRect t="34922" b="17782"/>
          <a:stretch/>
        </p:blipFill>
        <p:spPr>
          <a:xfrm>
            <a:off x="1071675" y="1635450"/>
            <a:ext cx="10048651" cy="4529827"/>
          </a:xfrm>
          <a:prstGeom prst="rect">
            <a:avLst/>
          </a:prstGeom>
          <a:noFill/>
          <a:ln>
            <a:noFill/>
          </a:ln>
        </p:spPr>
      </p:pic>
      <p:pic>
        <p:nvPicPr>
          <p:cNvPr id="275" name="Google Shape;275;g370759edcaa_2_208"/>
          <p:cNvPicPr preferRelativeResize="0"/>
          <p:nvPr/>
        </p:nvPicPr>
        <p:blipFill rotWithShape="1">
          <a:blip r:embed="rId3">
            <a:alphaModFix/>
          </a:blip>
          <a:srcRect l="400" r="-400" b="89048"/>
          <a:stretch/>
        </p:blipFill>
        <p:spPr>
          <a:xfrm>
            <a:off x="1111500" y="1635450"/>
            <a:ext cx="10048651" cy="1048873"/>
          </a:xfrm>
          <a:prstGeom prst="rect">
            <a:avLst/>
          </a:prstGeom>
          <a:noFill/>
          <a:ln>
            <a:noFill/>
          </a:ln>
        </p:spPr>
      </p:pic>
      <p:sp>
        <p:nvSpPr>
          <p:cNvPr id="276" name="Google Shape;276;g370759edcaa_2_208"/>
          <p:cNvSpPr/>
          <p:nvPr/>
        </p:nvSpPr>
        <p:spPr>
          <a:xfrm>
            <a:off x="874575" y="2909450"/>
            <a:ext cx="10477500" cy="5715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80"/>
        <p:cNvGrpSpPr/>
        <p:nvPr/>
      </p:nvGrpSpPr>
      <p:grpSpPr>
        <a:xfrm>
          <a:off x="0" y="0"/>
          <a:ext cx="0" cy="0"/>
          <a:chOff x="0" y="0"/>
          <a:chExt cx="0" cy="0"/>
        </a:xfrm>
      </p:grpSpPr>
      <p:sp>
        <p:nvSpPr>
          <p:cNvPr id="281" name="Google Shape;281;g370759edcaa_2_216"/>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82" name="Google Shape;282;g370759edcaa_2_216"/>
          <p:cNvPicPr preferRelativeResize="0"/>
          <p:nvPr/>
        </p:nvPicPr>
        <p:blipFill>
          <a:blip r:embed="rId3">
            <a:alphaModFix/>
          </a:blip>
          <a:stretch>
            <a:fillRect/>
          </a:stretch>
        </p:blipFill>
        <p:spPr>
          <a:xfrm>
            <a:off x="1831125" y="1635450"/>
            <a:ext cx="8529749" cy="5061201"/>
          </a:xfrm>
          <a:prstGeom prst="rect">
            <a:avLst/>
          </a:prstGeom>
          <a:noFill/>
          <a:ln>
            <a:noFill/>
          </a:ln>
        </p:spPr>
      </p:pic>
      <p:sp>
        <p:nvSpPr>
          <p:cNvPr id="283" name="Google Shape;283;g370759edcaa_2_216"/>
          <p:cNvSpPr txBox="1"/>
          <p:nvPr/>
        </p:nvSpPr>
        <p:spPr>
          <a:xfrm>
            <a:off x="627500" y="2967300"/>
            <a:ext cx="1818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333333"/>
                </a:solidFill>
                <a:latin typeface="Helvetica Neue"/>
                <a:ea typeface="Helvetica Neue"/>
                <a:cs typeface="Helvetica Neue"/>
                <a:sym typeface="Helvetica Neue"/>
              </a:rPr>
              <a:t>Cumulative Incidence of the Primary Outcome by Treatment Group</a:t>
            </a:r>
            <a:endParaRPr sz="2000">
              <a:solidFill>
                <a:schemeClr val="lt1"/>
              </a:solidFill>
              <a:latin typeface="Play"/>
              <a:ea typeface="Play"/>
              <a:cs typeface="Play"/>
              <a:sym typeface="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Google Shape;111;g36f30be2368_0_0"/>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Helvetica Neue"/>
              <a:buNone/>
            </a:pPr>
            <a:r>
              <a:rPr lang="en-US" b="1" u="none" strike="noStrike">
                <a:solidFill>
                  <a:srgbClr val="000000"/>
                </a:solidFill>
                <a:latin typeface="Helvetica Neue"/>
                <a:ea typeface="Helvetica Neue"/>
                <a:cs typeface="Helvetica Neue"/>
                <a:sym typeface="Helvetica Neue"/>
              </a:rPr>
              <a:t>Background</a:t>
            </a:r>
            <a:endParaRPr b="1">
              <a:latin typeface="Helvetica Neue"/>
              <a:ea typeface="Helvetica Neue"/>
              <a:cs typeface="Helvetica Neue"/>
              <a:sym typeface="Helvetica Neue"/>
            </a:endParaRPr>
          </a:p>
        </p:txBody>
      </p:sp>
      <p:sp>
        <p:nvSpPr>
          <p:cNvPr id="112" name="Google Shape;112;g36f30be2368_0_0"/>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1000"/>
              </a:spcBef>
              <a:spcAft>
                <a:spcPts val="0"/>
              </a:spcAft>
              <a:buClr>
                <a:srgbClr val="000000"/>
              </a:buClr>
              <a:buSzPts val="2000"/>
              <a:buFont typeface="Arial"/>
              <a:buChar char="•"/>
            </a:pPr>
            <a:r>
              <a:rPr lang="en-US">
                <a:solidFill>
                  <a:srgbClr val="000000"/>
                </a:solidFill>
                <a:latin typeface="Helvetica Neue"/>
                <a:ea typeface="Helvetica Neue"/>
                <a:cs typeface="Helvetica Neue"/>
                <a:sym typeface="Helvetica Neue"/>
              </a:rPr>
              <a:t>Worldwide, more than 200 million major surgical procedures are performed annually</a:t>
            </a:r>
            <a:endParaRPr>
              <a:solidFill>
                <a:srgbClr val="000000"/>
              </a:solidFill>
              <a:latin typeface="Helvetica Neue"/>
              <a:ea typeface="Helvetica Neue"/>
              <a:cs typeface="Helvetica Neue"/>
              <a:sym typeface="Helvetica Neue"/>
            </a:endParaRPr>
          </a:p>
          <a:p>
            <a:pPr marL="228600" lvl="0" indent="-228600" algn="l" rtl="0">
              <a:lnSpc>
                <a:spcPct val="120000"/>
              </a:lnSpc>
              <a:spcBef>
                <a:spcPts val="1000"/>
              </a:spcBef>
              <a:spcAft>
                <a:spcPts val="0"/>
              </a:spcAft>
              <a:buClr>
                <a:srgbClr val="000000"/>
              </a:buClr>
              <a:buSzPts val="2000"/>
              <a:buFont typeface="Arial"/>
              <a:buChar char="•"/>
            </a:pPr>
            <a:r>
              <a:rPr lang="en-US">
                <a:solidFill>
                  <a:srgbClr val="000000"/>
                </a:solidFill>
                <a:latin typeface="Helvetica Neue"/>
                <a:ea typeface="Helvetica Neue"/>
                <a:cs typeface="Helvetica Neue"/>
                <a:sym typeface="Helvetica Neue"/>
              </a:rPr>
              <a:t>Many of these patients have comorbidities including hypertension, diabetes, and heart failure, all of which have been widely recognized as a risk factor for cardiovascular events and post-operative complications</a:t>
            </a:r>
            <a:endParaRPr>
              <a:solidFill>
                <a:srgbClr val="000000"/>
              </a:solidFill>
              <a:latin typeface="Helvetica Neue"/>
              <a:ea typeface="Helvetica Neue"/>
              <a:cs typeface="Helvetica Neue"/>
              <a:sym typeface="Helvetica Neue"/>
            </a:endParaRPr>
          </a:p>
          <a:p>
            <a:pPr marL="228600" lvl="0" indent="-228600" algn="l" rtl="0">
              <a:lnSpc>
                <a:spcPct val="120000"/>
              </a:lnSpc>
              <a:spcBef>
                <a:spcPts val="1000"/>
              </a:spcBef>
              <a:spcAft>
                <a:spcPts val="0"/>
              </a:spcAft>
              <a:buClr>
                <a:srgbClr val="000000"/>
              </a:buClr>
              <a:buSzPts val="2000"/>
              <a:buFont typeface="Arial"/>
              <a:buChar char="•"/>
            </a:pPr>
            <a:r>
              <a:rPr lang="en-US">
                <a:solidFill>
                  <a:srgbClr val="000000"/>
                </a:solidFill>
                <a:latin typeface="Helvetica Neue"/>
                <a:ea typeface="Helvetica Neue"/>
                <a:cs typeface="Helvetica Neue"/>
                <a:sym typeface="Helvetica Neue"/>
              </a:rPr>
              <a:t>Treatment of these comorbidities very often includes a Renin-Angiotensin System (RAS) inhibitor (Angiotensin-Converting Enzyme Inhibitors (ACE-Is) or Angiotensin Receptor Blockers (ARBs)</a:t>
            </a:r>
            <a:endParaRPr>
              <a:solidFill>
                <a:srgbClr val="000000"/>
              </a:solidFill>
              <a:latin typeface="Helvetica Neue"/>
              <a:ea typeface="Helvetica Neue"/>
              <a:cs typeface="Helvetica Neue"/>
              <a:sym typeface="Helvetica Neue"/>
            </a:endParaRPr>
          </a:p>
          <a:p>
            <a:pPr marL="228600" lvl="0" indent="-228600" algn="l" rtl="0">
              <a:lnSpc>
                <a:spcPct val="120000"/>
              </a:lnSpc>
              <a:spcBef>
                <a:spcPts val="1000"/>
              </a:spcBef>
              <a:spcAft>
                <a:spcPts val="0"/>
              </a:spcAft>
              <a:buClr>
                <a:srgbClr val="000000"/>
              </a:buClr>
              <a:buSzPts val="2000"/>
              <a:buFont typeface="Arial"/>
              <a:buChar char="•"/>
            </a:pPr>
            <a:r>
              <a:rPr lang="en-US">
                <a:solidFill>
                  <a:srgbClr val="000000"/>
                </a:solidFill>
                <a:latin typeface="Helvetica Neue"/>
                <a:ea typeface="Helvetica Neue"/>
                <a:cs typeface="Helvetica Neue"/>
                <a:sym typeface="Helvetica Neue"/>
              </a:rPr>
              <a:t> To stop or not to stop medication used to maintain hemodynamic and homeostatic stability in patients with systemic disease is a fundamental anesthetic question. </a:t>
            </a:r>
            <a:endParaRPr>
              <a:solidFill>
                <a:srgbClr val="000000"/>
              </a:solidFill>
              <a:latin typeface="Helvetica Neue"/>
              <a:ea typeface="Helvetica Neue"/>
              <a:cs typeface="Helvetica Neue"/>
              <a:sym typeface="Helvetica Neue"/>
            </a:endParaRPr>
          </a:p>
          <a:p>
            <a:pPr marL="228600" lvl="0" indent="-228600" algn="l" rtl="0">
              <a:lnSpc>
                <a:spcPct val="120000"/>
              </a:lnSpc>
              <a:spcBef>
                <a:spcPts val="1000"/>
              </a:spcBef>
              <a:spcAft>
                <a:spcPts val="0"/>
              </a:spcAft>
              <a:buClr>
                <a:srgbClr val="000000"/>
              </a:buClr>
              <a:buSzPts val="2000"/>
              <a:buFont typeface="Arial"/>
              <a:buChar char="•"/>
            </a:pPr>
            <a:r>
              <a:rPr lang="en-US">
                <a:solidFill>
                  <a:srgbClr val="000000"/>
                </a:solidFill>
                <a:latin typeface="Helvetica Neue"/>
                <a:ea typeface="Helvetica Neue"/>
                <a:cs typeface="Helvetica Neue"/>
                <a:sym typeface="Helvetica Neue"/>
              </a:rPr>
              <a:t>However, data on management of RAS inhibitors remain scanty and a matter of debate. </a:t>
            </a:r>
            <a:endParaRPr>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sp>
        <p:nvSpPr>
          <p:cNvPr id="288" name="Google Shape;288;g370759edcaa_2_222"/>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pic>
        <p:nvPicPr>
          <p:cNvPr id="289" name="Google Shape;289;g370759edcaa_2_222"/>
          <p:cNvPicPr preferRelativeResize="0"/>
          <p:nvPr/>
        </p:nvPicPr>
        <p:blipFill>
          <a:blip r:embed="rId3">
            <a:alphaModFix/>
          </a:blip>
          <a:stretch>
            <a:fillRect/>
          </a:stretch>
        </p:blipFill>
        <p:spPr>
          <a:xfrm>
            <a:off x="2932000" y="102100"/>
            <a:ext cx="8688499" cy="6679700"/>
          </a:xfrm>
          <a:prstGeom prst="rect">
            <a:avLst/>
          </a:prstGeom>
          <a:noFill/>
          <a:ln>
            <a:noFill/>
          </a:ln>
        </p:spPr>
      </p:pic>
      <p:sp>
        <p:nvSpPr>
          <p:cNvPr id="290" name="Google Shape;290;g370759edcaa_2_222"/>
          <p:cNvSpPr txBox="1"/>
          <p:nvPr/>
        </p:nvSpPr>
        <p:spPr>
          <a:xfrm>
            <a:off x="627500" y="3059550"/>
            <a:ext cx="2164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333333"/>
                </a:solidFill>
                <a:latin typeface="Helvetica Neue"/>
                <a:ea typeface="Helvetica Neue"/>
                <a:cs typeface="Helvetica Neue"/>
                <a:sym typeface="Helvetica Neue"/>
              </a:rPr>
              <a:t>Primary Outcome for All Patients and by Individual Patient Subgroup</a:t>
            </a:r>
            <a:endParaRPr sz="2000">
              <a:solidFill>
                <a:schemeClr val="lt1"/>
              </a:solidFill>
              <a:latin typeface="Play"/>
              <a:ea typeface="Play"/>
              <a:cs typeface="Play"/>
              <a:sym typeface="Pl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94"/>
        <p:cNvGrpSpPr/>
        <p:nvPr/>
      </p:nvGrpSpPr>
      <p:grpSpPr>
        <a:xfrm>
          <a:off x="0" y="0"/>
          <a:ext cx="0" cy="0"/>
          <a:chOff x="0" y="0"/>
          <a:chExt cx="0" cy="0"/>
        </a:xfrm>
      </p:grpSpPr>
      <p:sp>
        <p:nvSpPr>
          <p:cNvPr id="295" name="Google Shape;295;g370759edcaa_2_159"/>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Results</a:t>
            </a:r>
            <a:endParaRPr b="1">
              <a:solidFill>
                <a:srgbClr val="000000"/>
              </a:solidFill>
              <a:latin typeface="Helvetica Neue"/>
              <a:ea typeface="Helvetica Neue"/>
              <a:cs typeface="Helvetica Neue"/>
              <a:sym typeface="Helvetica Neue"/>
            </a:endParaRPr>
          </a:p>
        </p:txBody>
      </p:sp>
      <p:sp>
        <p:nvSpPr>
          <p:cNvPr id="296" name="Google Shape;296;g370759edcaa_2_159"/>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200"/>
              </a:spcBef>
              <a:spcAft>
                <a:spcPts val="0"/>
              </a:spcAft>
              <a:buClr>
                <a:schemeClr val="dk1"/>
              </a:buClr>
              <a:buFont typeface="Arial"/>
              <a:buNone/>
            </a:pPr>
            <a:r>
              <a:rPr lang="en-US" sz="1700" b="1">
                <a:solidFill>
                  <a:schemeClr val="dk1"/>
                </a:solidFill>
                <a:latin typeface="Helvetica Neue"/>
                <a:ea typeface="Helvetica Neue"/>
                <a:cs typeface="Helvetica Neue"/>
                <a:sym typeface="Helvetica Neue"/>
              </a:rPr>
              <a:t>Per-Protocol and As-Treated Analyses</a:t>
            </a:r>
            <a:endParaRPr sz="1700" b="1">
              <a:solidFill>
                <a:schemeClr val="dk1"/>
              </a:solidFill>
              <a:latin typeface="Helvetica Neue"/>
              <a:ea typeface="Helvetica Neue"/>
              <a:cs typeface="Helvetica Neue"/>
              <a:sym typeface="Helvetica Neue"/>
            </a:endParaRPr>
          </a:p>
          <a:p>
            <a:pPr marL="0" lvl="0" indent="0" algn="l" rtl="0">
              <a:lnSpc>
                <a:spcPct val="170000"/>
              </a:lnSpc>
              <a:spcBef>
                <a:spcPts val="600"/>
              </a:spcBef>
              <a:spcAft>
                <a:spcPts val="0"/>
              </a:spcAft>
              <a:buClr>
                <a:schemeClr val="dk1"/>
              </a:buClr>
              <a:buFont typeface="Arial"/>
              <a:buNone/>
            </a:pPr>
            <a:r>
              <a:rPr lang="en-US" sz="1700">
                <a:solidFill>
                  <a:schemeClr val="dk1"/>
                </a:solidFill>
                <a:latin typeface="Helvetica Neue"/>
                <a:ea typeface="Helvetica Neue"/>
                <a:cs typeface="Helvetica Neue"/>
                <a:sym typeface="Helvetica Neue"/>
              </a:rPr>
              <a:t>The results for all-cause mortality and major postoperative complications were mostly the same in the per-protocol analysis (risk ratio, 1.01 [95% CI, 0.86-1.18]) and in the as-treated analysis (risk ratio, 1.00 [95% CI, 0.85-1.17]).</a:t>
            </a:r>
            <a:endParaRPr sz="1700">
              <a:solidFill>
                <a:schemeClr val="dk1"/>
              </a:solidFill>
              <a:latin typeface="Helvetica Neue"/>
              <a:ea typeface="Helvetica Neue"/>
              <a:cs typeface="Helvetica Neue"/>
              <a:sym typeface="Helvetica Neue"/>
            </a:endParaRPr>
          </a:p>
          <a:p>
            <a:pPr marL="0" lvl="0" indent="0" algn="l" rtl="0">
              <a:lnSpc>
                <a:spcPct val="130000"/>
              </a:lnSpc>
              <a:spcBef>
                <a:spcPts val="1500"/>
              </a:spcBef>
              <a:spcAft>
                <a:spcPts val="0"/>
              </a:spcAft>
              <a:buClr>
                <a:schemeClr val="dk1"/>
              </a:buClr>
              <a:buFont typeface="Arial"/>
              <a:buNone/>
            </a:pPr>
            <a:r>
              <a:rPr lang="en-US" sz="1700" b="1">
                <a:solidFill>
                  <a:schemeClr val="dk1"/>
                </a:solidFill>
                <a:latin typeface="Helvetica Neue"/>
                <a:ea typeface="Helvetica Neue"/>
                <a:cs typeface="Helvetica Neue"/>
                <a:sym typeface="Helvetica Neue"/>
              </a:rPr>
              <a:t>Sensitivity Analysis</a:t>
            </a:r>
            <a:endParaRPr sz="1700" b="1">
              <a:solidFill>
                <a:schemeClr val="dk1"/>
              </a:solidFill>
              <a:latin typeface="Helvetica Neue"/>
              <a:ea typeface="Helvetica Neue"/>
              <a:cs typeface="Helvetica Neue"/>
              <a:sym typeface="Helvetica Neue"/>
            </a:endParaRPr>
          </a:p>
          <a:p>
            <a:pPr marL="0" lvl="0" indent="0" algn="l" rtl="0">
              <a:lnSpc>
                <a:spcPct val="170000"/>
              </a:lnSpc>
              <a:spcBef>
                <a:spcPts val="600"/>
              </a:spcBef>
              <a:spcAft>
                <a:spcPts val="1500"/>
              </a:spcAft>
              <a:buClr>
                <a:schemeClr val="dk1"/>
              </a:buClr>
              <a:buFont typeface="Arial"/>
              <a:buNone/>
            </a:pPr>
            <a:r>
              <a:rPr lang="en-US" sz="1700">
                <a:solidFill>
                  <a:schemeClr val="dk1"/>
                </a:solidFill>
                <a:latin typeface="Helvetica Neue"/>
                <a:ea typeface="Helvetica Neue"/>
                <a:cs typeface="Helvetica Neue"/>
                <a:sym typeface="Helvetica Neue"/>
              </a:rPr>
              <a:t>According to the sensitivity analysis, 27% of the patients in the RASI discontinuation group with an actual surgery duration of longer than 2 hours had a complication within 28 days vs 28% in the RASI continuation group. The risk of developing a postoperative complication was not affected by the type of RASI (ACEIs or ARBs) or the type of preoperative epidural analgesia. </a:t>
            </a:r>
            <a:endParaRPr sz="1700" b="1" i="1">
              <a:solidFill>
                <a:schemeClr val="dk1"/>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1" name="Google Shape;301;g370759edcaa_2_236"/>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Comparison to Prior Studies</a:t>
            </a:r>
            <a:endParaRPr b="1">
              <a:solidFill>
                <a:srgbClr val="000000"/>
              </a:solidFill>
              <a:latin typeface="Helvetica Neue"/>
              <a:ea typeface="Helvetica Neue"/>
              <a:cs typeface="Helvetica Neue"/>
              <a:sym typeface="Helvetica Neue"/>
            </a:endParaRPr>
          </a:p>
        </p:txBody>
      </p:sp>
      <p:sp>
        <p:nvSpPr>
          <p:cNvPr id="302" name="Google Shape;302;g370759edcaa_2_236"/>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800">
                <a:solidFill>
                  <a:schemeClr val="dk1"/>
                </a:solidFill>
                <a:latin typeface="Helvetica Neue"/>
                <a:ea typeface="Helvetica Neue"/>
                <a:cs typeface="Helvetica Neue"/>
                <a:sym typeface="Helvetica Neue"/>
              </a:rPr>
              <a:t>Observational Studies: Mixed results; hypotension linked to complications but biased.  </a:t>
            </a:r>
            <a:endParaRPr sz="1800">
              <a:solidFill>
                <a:schemeClr val="dk1"/>
              </a:solidFill>
              <a:latin typeface="Helvetica Neue"/>
              <a:ea typeface="Helvetica Neue"/>
              <a:cs typeface="Helvetica Neue"/>
              <a:sym typeface="Helvetica Neue"/>
            </a:endParaRPr>
          </a:p>
          <a:p>
            <a:pPr marL="0" lvl="0" indent="0" algn="l" rtl="0">
              <a:lnSpc>
                <a:spcPct val="150000"/>
              </a:lnSpc>
              <a:spcBef>
                <a:spcPts val="0"/>
              </a:spcBef>
              <a:spcAft>
                <a:spcPts val="0"/>
              </a:spcAft>
              <a:buNone/>
            </a:pPr>
            <a:r>
              <a:rPr lang="en-US" sz="1800">
                <a:solidFill>
                  <a:schemeClr val="dk1"/>
                </a:solidFill>
                <a:latin typeface="Helvetica Neue"/>
                <a:ea typeface="Helvetica Neue"/>
                <a:cs typeface="Helvetica Neue"/>
                <a:sym typeface="Helvetica Neue"/>
              </a:rPr>
              <a:t>Other RCTs:  </a:t>
            </a:r>
            <a:endParaRPr sz="1800">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INPRESS: Intraoperative norepinephrine to maintain SBP within 10% of patient’s resting baseline vs. treatment of hypotension (SBP &lt;80 mm Hg or &lt;40% of baseline) with norepinephrine, as per standard care, during and for 4 hours post-surgery.</a:t>
            </a:r>
            <a:endParaRPr sz="1800">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POISE-3 Trial: No difference in outcomes between hypotension avoidance vs hypertension avoidance strategy (7.7% on RASIs).  </a:t>
            </a:r>
            <a:endParaRPr sz="1800">
              <a:solidFill>
                <a:schemeClr val="dk1"/>
              </a:solidFill>
              <a:latin typeface="Helvetica Neue"/>
              <a:ea typeface="Helvetica Neue"/>
              <a:cs typeface="Helvetica Neue"/>
              <a:sym typeface="Helvetica Neue"/>
            </a:endParaRPr>
          </a:p>
          <a:p>
            <a:pPr marL="457200" lvl="0" indent="0" algn="l" rtl="0">
              <a:lnSpc>
                <a:spcPct val="150000"/>
              </a:lnSpc>
              <a:spcBef>
                <a:spcPts val="0"/>
              </a:spcBef>
              <a:spcAft>
                <a:spcPts val="0"/>
              </a:spcAft>
              <a:buNone/>
            </a:pPr>
            <a:endParaRPr sz="1800">
              <a:solidFill>
                <a:schemeClr val="dk1"/>
              </a:solidFill>
              <a:latin typeface="Helvetica Neue"/>
              <a:ea typeface="Helvetica Neue"/>
              <a:cs typeface="Helvetica Neue"/>
              <a:sym typeface="Helvetica Neue"/>
            </a:endParaRPr>
          </a:p>
          <a:p>
            <a:pPr marL="0" lvl="0" indent="0" algn="l" rtl="0">
              <a:lnSpc>
                <a:spcPct val="150000"/>
              </a:lnSpc>
              <a:spcBef>
                <a:spcPts val="0"/>
              </a:spcBef>
              <a:spcAft>
                <a:spcPts val="0"/>
              </a:spcAft>
              <a:buNone/>
            </a:pPr>
            <a:r>
              <a:rPr lang="en-US" sz="1800">
                <a:solidFill>
                  <a:schemeClr val="dk1"/>
                </a:solidFill>
                <a:latin typeface="Helvetica Neue"/>
                <a:ea typeface="Helvetica Neue"/>
                <a:cs typeface="Helvetica Neue"/>
                <a:sym typeface="Helvetica Neue"/>
              </a:rPr>
              <a:t>Advantage of STOP or NOT: </a:t>
            </a:r>
            <a:endParaRPr sz="1800">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First dedicated RCT on RASI continuation.</a:t>
            </a:r>
            <a:endParaRPr sz="1800">
              <a:solidFill>
                <a:schemeClr val="dk1"/>
              </a:solidFill>
              <a:latin typeface="Helvetica Neue"/>
              <a:ea typeface="Helvetica Neue"/>
              <a:cs typeface="Helvetica Neue"/>
              <a:sym typeface="Helvetica Neue"/>
            </a:endParaRPr>
          </a:p>
          <a:p>
            <a:pPr marL="0" lvl="0" indent="0" algn="l" rtl="0">
              <a:lnSpc>
                <a:spcPct val="150000"/>
              </a:lnSpc>
              <a:spcBef>
                <a:spcPts val="0"/>
              </a:spcBef>
              <a:spcAft>
                <a:spcPts val="0"/>
              </a:spcAft>
              <a:buClr>
                <a:schemeClr val="dk1"/>
              </a:buClr>
              <a:buFont typeface="Arial"/>
              <a:buNone/>
            </a:pPr>
            <a:endParaRPr sz="1800" i="1">
              <a:solidFill>
                <a:schemeClr val="dk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sp>
        <p:nvSpPr>
          <p:cNvPr id="307" name="Google Shape;307;g370759edcaa_2_251"/>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Strengths</a:t>
            </a:r>
            <a:endParaRPr b="1">
              <a:solidFill>
                <a:srgbClr val="000000"/>
              </a:solidFill>
              <a:latin typeface="Helvetica Neue"/>
              <a:ea typeface="Helvetica Neue"/>
              <a:cs typeface="Helvetica Neue"/>
              <a:sym typeface="Helvetica Neue"/>
            </a:endParaRPr>
          </a:p>
        </p:txBody>
      </p:sp>
      <p:sp>
        <p:nvSpPr>
          <p:cNvPr id="308" name="Google Shape;308;g370759edcaa_2_251"/>
          <p:cNvSpPr txBox="1">
            <a:spLocks noGrp="1"/>
          </p:cNvSpPr>
          <p:nvPr>
            <p:ph type="body" idx="1"/>
          </p:nvPr>
        </p:nvSpPr>
        <p:spPr>
          <a:xfrm>
            <a:off x="756375" y="1732775"/>
            <a:ext cx="10497900" cy="42291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Large Sample: 2,222 patients across 40 centers.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Randomized Design: Minimizes bias.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Comprehensive Outcomes: Captures relevant events.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Blinded Adjudication: Ensures objective assessment.  </a:t>
            </a:r>
            <a:endParaRPr>
              <a:solidFill>
                <a:schemeClr val="dk1"/>
              </a:solidFill>
              <a:latin typeface="Helvetica Neue"/>
              <a:ea typeface="Helvetica Neue"/>
              <a:cs typeface="Helvetica Neue"/>
              <a:sym typeface="Helvetica Neue"/>
            </a:endParaRPr>
          </a:p>
          <a:p>
            <a:pPr marL="0" lvl="0" indent="0" algn="l" rtl="0">
              <a:lnSpc>
                <a:spcPct val="150000"/>
              </a:lnSpc>
              <a:spcBef>
                <a:spcPts val="0"/>
              </a:spcBef>
              <a:spcAft>
                <a:spcPts val="0"/>
              </a:spcAft>
              <a:buNone/>
            </a:pPr>
            <a:endParaRPr i="1">
              <a:solidFill>
                <a:schemeClr val="dk1"/>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12"/>
        <p:cNvGrpSpPr/>
        <p:nvPr/>
      </p:nvGrpSpPr>
      <p:grpSpPr>
        <a:xfrm>
          <a:off x="0" y="0"/>
          <a:ext cx="0" cy="0"/>
          <a:chOff x="0" y="0"/>
          <a:chExt cx="0" cy="0"/>
        </a:xfrm>
      </p:grpSpPr>
      <p:sp>
        <p:nvSpPr>
          <p:cNvPr id="313" name="Google Shape;313;g370759edcaa_2_261"/>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Limitations</a:t>
            </a:r>
            <a:endParaRPr b="1">
              <a:solidFill>
                <a:srgbClr val="000000"/>
              </a:solidFill>
              <a:latin typeface="Helvetica Neue"/>
              <a:ea typeface="Helvetica Neue"/>
              <a:cs typeface="Helvetica Neue"/>
              <a:sym typeface="Helvetica Neue"/>
            </a:endParaRPr>
          </a:p>
        </p:txBody>
      </p:sp>
      <p:sp>
        <p:nvSpPr>
          <p:cNvPr id="314" name="Google Shape;314;g370759edcaa_2_261"/>
          <p:cNvSpPr txBox="1">
            <a:spLocks noGrp="1"/>
          </p:cNvSpPr>
          <p:nvPr>
            <p:ph type="body" idx="1"/>
          </p:nvPr>
        </p:nvSpPr>
        <p:spPr>
          <a:xfrm>
            <a:off x="756375" y="1732775"/>
            <a:ext cx="10497900" cy="42291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Open-Label Design: Potential bias in intraoperative management.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Generalizability: Limited to French settings.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Underpowered for Subgroups: Few heart failure patients.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Pragmatic Nature: Heterogeneous surgeries.  </a:t>
            </a:r>
            <a:endParaRPr>
              <a:solidFill>
                <a:schemeClr val="dk1"/>
              </a:solidFill>
              <a:latin typeface="Helvetica Neue"/>
              <a:ea typeface="Helvetica Neue"/>
              <a:cs typeface="Helvetica Neue"/>
              <a:sym typeface="Helvetica Neue"/>
            </a:endParaRPr>
          </a:p>
          <a:p>
            <a:pPr marL="914400" lvl="1" indent="-228600" algn="l" rtl="0">
              <a:lnSpc>
                <a:spcPct val="150000"/>
              </a:lnSpc>
              <a:spcBef>
                <a:spcPts val="0"/>
              </a:spcBef>
              <a:spcAft>
                <a:spcPts val="0"/>
              </a:spcAft>
              <a:buClr>
                <a:schemeClr val="dk1"/>
              </a:buClr>
              <a:buSzPts val="2000"/>
              <a:buFont typeface="Helvetica Neue"/>
              <a:buNone/>
            </a:pPr>
            <a:endParaRPr sz="2000" i="1">
              <a:solidFill>
                <a:schemeClr val="dk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18"/>
        <p:cNvGrpSpPr/>
        <p:nvPr/>
      </p:nvGrpSpPr>
      <p:grpSpPr>
        <a:xfrm>
          <a:off x="0" y="0"/>
          <a:ext cx="0" cy="0"/>
          <a:chOff x="0" y="0"/>
          <a:chExt cx="0" cy="0"/>
        </a:xfrm>
      </p:grpSpPr>
      <p:sp>
        <p:nvSpPr>
          <p:cNvPr id="319" name="Google Shape;319;g370759edcaa_2_242"/>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Clinical implication</a:t>
            </a:r>
            <a:endParaRPr b="1">
              <a:solidFill>
                <a:srgbClr val="000000"/>
              </a:solidFill>
              <a:latin typeface="Helvetica Neue"/>
              <a:ea typeface="Helvetica Neue"/>
              <a:cs typeface="Helvetica Neue"/>
              <a:sym typeface="Helvetica Neue"/>
            </a:endParaRPr>
          </a:p>
        </p:txBody>
      </p:sp>
      <p:sp>
        <p:nvSpPr>
          <p:cNvPr id="320" name="Google Shape;320;g370759edcaa_2_242"/>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Font typeface="Arial"/>
              <a:buNone/>
            </a:pPr>
            <a:r>
              <a:rPr lang="en-US">
                <a:solidFill>
                  <a:schemeClr val="dk1"/>
                </a:solidFill>
                <a:latin typeface="Arial"/>
                <a:ea typeface="Arial"/>
                <a:cs typeface="Arial"/>
                <a:sym typeface="Arial"/>
              </a:rPr>
              <a:t>Key Finding: </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Both continuation and discontinuation of RASIs are safe.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solidFill>
                  <a:schemeClr val="dk1"/>
                </a:solidFill>
                <a:latin typeface="Arial"/>
                <a:ea typeface="Arial"/>
                <a:cs typeface="Arial"/>
                <a:sym typeface="Arial"/>
              </a:rPr>
              <a:t>Continuation: </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Suitable for most, especially with heart failure, but monitor hypotension.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solidFill>
                  <a:schemeClr val="dk1"/>
                </a:solidFill>
                <a:latin typeface="Arial"/>
                <a:ea typeface="Arial"/>
                <a:cs typeface="Arial"/>
                <a:sym typeface="Arial"/>
              </a:rPr>
              <a:t>Discontinuation: </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Preferred for high-risk surgeries.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a:solidFill>
                  <a:schemeClr val="dk1"/>
                </a:solidFill>
                <a:latin typeface="Arial"/>
                <a:ea typeface="Arial"/>
                <a:cs typeface="Arial"/>
                <a:sym typeface="Arial"/>
              </a:rPr>
              <a:t>Should this impact Guidelines (ESC/ACC)?</a:t>
            </a:r>
            <a:endParaRPr>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5" name="Google Shape;325;g370759edcaa_2_266"/>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Clinical implication</a:t>
            </a:r>
            <a:endParaRPr b="1">
              <a:solidFill>
                <a:srgbClr val="000000"/>
              </a:solidFill>
              <a:latin typeface="Helvetica Neue"/>
              <a:ea typeface="Helvetica Neue"/>
              <a:cs typeface="Helvetica Neue"/>
              <a:sym typeface="Helvetica Neue"/>
            </a:endParaRPr>
          </a:p>
        </p:txBody>
      </p:sp>
      <p:sp>
        <p:nvSpPr>
          <p:cNvPr id="326" name="Google Shape;326;g370759edcaa_2_266"/>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Font typeface="Arial"/>
              <a:buNone/>
            </a:pPr>
            <a:r>
              <a:rPr lang="en-US">
                <a:solidFill>
                  <a:schemeClr val="dk1"/>
                </a:solidFill>
                <a:latin typeface="Arial"/>
                <a:ea typeface="Arial"/>
                <a:cs typeface="Arial"/>
                <a:sym typeface="Arial"/>
              </a:rPr>
              <a:t>Key Finding: </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Both continuation and discontinuation of RASIs are safe.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solidFill>
                  <a:schemeClr val="dk1"/>
                </a:solidFill>
                <a:latin typeface="Arial"/>
                <a:ea typeface="Arial"/>
                <a:cs typeface="Arial"/>
                <a:sym typeface="Arial"/>
              </a:rPr>
              <a:t>Continuation: </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Suitable for most, especially with heart failure, but monitor hypotension.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r>
              <a:rPr lang="en-US">
                <a:solidFill>
                  <a:schemeClr val="dk1"/>
                </a:solidFill>
                <a:latin typeface="Arial"/>
                <a:ea typeface="Arial"/>
                <a:cs typeface="Arial"/>
                <a:sym typeface="Arial"/>
              </a:rPr>
              <a:t>Discontinuation: </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Preferred for high-risk surgeries.  </a:t>
            </a:r>
            <a:endParaRPr>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a:solidFill>
                  <a:schemeClr val="dk1"/>
                </a:solidFill>
                <a:latin typeface="Arial"/>
                <a:ea typeface="Arial"/>
                <a:cs typeface="Arial"/>
                <a:sym typeface="Arial"/>
              </a:rPr>
              <a:t>Should this impact Guidelines (ESC/ACC)?</a:t>
            </a:r>
            <a:endParaRPr>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370759edcaa_2_271"/>
          <p:cNvSpPr txBox="1">
            <a:spLocks noGrp="1"/>
          </p:cNvSpPr>
          <p:nvPr>
            <p:ph type="title"/>
          </p:nvPr>
        </p:nvSpPr>
        <p:spPr>
          <a:xfrm>
            <a:off x="1143000" y="2748610"/>
            <a:ext cx="9906000" cy="1360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Than</a:t>
            </a:r>
            <a:endParaRPr/>
          </a:p>
        </p:txBody>
      </p:sp>
      <p:sp>
        <p:nvSpPr>
          <p:cNvPr id="333" name="Google Shape;333;g370759edcaa_2_271"/>
          <p:cNvSpPr txBox="1"/>
          <p:nvPr/>
        </p:nvSpPr>
        <p:spPr>
          <a:xfrm>
            <a:off x="3602250" y="2859450"/>
            <a:ext cx="4987500" cy="113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200">
                <a:solidFill>
                  <a:schemeClr val="dk1"/>
                </a:solidFill>
                <a:latin typeface="Pacifico"/>
                <a:ea typeface="Pacifico"/>
                <a:cs typeface="Pacifico"/>
                <a:sym typeface="Pacifico"/>
              </a:rPr>
              <a:t>Thank You </a:t>
            </a:r>
            <a:endParaRPr sz="6200">
              <a:solidFill>
                <a:schemeClr val="dk1"/>
              </a:solidFill>
              <a:latin typeface="Pacifico"/>
              <a:ea typeface="Pacifico"/>
              <a:cs typeface="Pacifico"/>
              <a:sym typeface="Pacific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70759edcaa_2_28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sp>
        <p:nvSpPr>
          <p:cNvPr id="340" name="Google Shape;340;g370759edcaa_2_284"/>
          <p:cNvSpPr/>
          <p:nvPr/>
        </p:nvSpPr>
        <p:spPr>
          <a:xfrm>
            <a:off x="2956725" y="33075"/>
            <a:ext cx="9227932" cy="6858000"/>
          </a:xfrm>
          <a:custGeom>
            <a:avLst/>
            <a:gdLst/>
            <a:ahLst/>
            <a:cxnLst/>
            <a:rect l="l" t="t" r="r" b="b"/>
            <a:pathLst>
              <a:path w="6873692" h="6858000" extrusionOk="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pic>
        <p:nvPicPr>
          <p:cNvPr id="341" name="Google Shape;341;g370759edcaa_2_284"/>
          <p:cNvPicPr preferRelativeResize="0"/>
          <p:nvPr/>
        </p:nvPicPr>
        <p:blipFill>
          <a:blip r:embed="rId3">
            <a:alphaModFix/>
          </a:blip>
          <a:stretch>
            <a:fillRect/>
          </a:stretch>
        </p:blipFill>
        <p:spPr>
          <a:xfrm>
            <a:off x="7041150" y="-1225"/>
            <a:ext cx="5143500" cy="6892301"/>
          </a:xfrm>
          <a:prstGeom prst="rect">
            <a:avLst/>
          </a:prstGeom>
          <a:noFill/>
          <a:ln>
            <a:noFill/>
          </a:ln>
        </p:spPr>
      </p:pic>
      <p:sp>
        <p:nvSpPr>
          <p:cNvPr id="342" name="Google Shape;342;g370759edcaa_2_284"/>
          <p:cNvSpPr/>
          <p:nvPr/>
        </p:nvSpPr>
        <p:spPr>
          <a:xfrm>
            <a:off x="-31725" y="-17150"/>
            <a:ext cx="11463728" cy="6892290"/>
          </a:xfrm>
          <a:custGeom>
            <a:avLst/>
            <a:gdLst/>
            <a:ahLst/>
            <a:cxnLst/>
            <a:rect l="l" t="t" r="r" b="b"/>
            <a:pathLst>
              <a:path w="11322200" h="6858000" extrusionOk="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Play"/>
              <a:ea typeface="Play"/>
              <a:cs typeface="Play"/>
              <a:sym typeface="Play"/>
            </a:endParaRPr>
          </a:p>
        </p:txBody>
      </p:sp>
      <p:sp>
        <p:nvSpPr>
          <p:cNvPr id="343" name="Google Shape;343;g370759edcaa_2_284"/>
          <p:cNvSpPr txBox="1">
            <a:spLocks noGrp="1"/>
          </p:cNvSpPr>
          <p:nvPr>
            <p:ph type="subTitle" idx="1"/>
          </p:nvPr>
        </p:nvSpPr>
        <p:spPr>
          <a:xfrm>
            <a:off x="1143000" y="5453796"/>
            <a:ext cx="4496700" cy="73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800"/>
              <a:buNone/>
            </a:pPr>
            <a:r>
              <a:rPr lang="en-US" b="1">
                <a:latin typeface="Helvetica Neue"/>
                <a:ea typeface="Helvetica Neue"/>
                <a:cs typeface="Helvetica Neue"/>
                <a:sym typeface="Helvetica Neue"/>
              </a:rPr>
              <a:t>Joseph Michael-Salami</a:t>
            </a:r>
            <a:endParaRPr/>
          </a:p>
          <a:p>
            <a:pPr marL="0" lvl="0" indent="0" algn="l" rtl="0">
              <a:lnSpc>
                <a:spcPct val="100000"/>
              </a:lnSpc>
              <a:spcBef>
                <a:spcPts val="1000"/>
              </a:spcBef>
              <a:spcAft>
                <a:spcPts val="0"/>
              </a:spcAft>
              <a:buClr>
                <a:schemeClr val="lt1"/>
              </a:buClr>
              <a:buSzPts val="1200"/>
              <a:buNone/>
            </a:pPr>
            <a:r>
              <a:rPr lang="en-US" sz="1200">
                <a:latin typeface="Helvetica Neue"/>
                <a:ea typeface="Helvetica Neue"/>
                <a:cs typeface="Helvetica Neue"/>
                <a:sym typeface="Helvetica Neue"/>
              </a:rPr>
              <a:t>FAU Cardiology Fellow, PGY-5</a:t>
            </a:r>
            <a:endParaRPr/>
          </a:p>
        </p:txBody>
      </p:sp>
      <p:cxnSp>
        <p:nvCxnSpPr>
          <p:cNvPr id="344" name="Google Shape;344;g370759edcaa_2_284"/>
          <p:cNvCxnSpPr/>
          <p:nvPr/>
        </p:nvCxnSpPr>
        <p:spPr>
          <a:xfrm>
            <a:off x="1188357" y="5151666"/>
            <a:ext cx="9860700" cy="0"/>
          </a:xfrm>
          <a:prstGeom prst="straightConnector1">
            <a:avLst/>
          </a:prstGeom>
          <a:noFill/>
          <a:ln w="12700" cap="flat" cmpd="sng">
            <a:solidFill>
              <a:schemeClr val="lt1"/>
            </a:solidFill>
            <a:prstDash val="solid"/>
            <a:miter lim="800000"/>
            <a:headEnd type="none" w="sm" len="sm"/>
            <a:tailEnd type="none" w="sm" len="sm"/>
          </a:ln>
        </p:spPr>
      </p:cxnSp>
      <p:sp>
        <p:nvSpPr>
          <p:cNvPr id="345" name="Google Shape;345;g370759edcaa_2_284"/>
          <p:cNvSpPr txBox="1">
            <a:spLocks noGrp="1"/>
          </p:cNvSpPr>
          <p:nvPr>
            <p:ph type="ctrTitle"/>
          </p:nvPr>
        </p:nvSpPr>
        <p:spPr>
          <a:xfrm>
            <a:off x="1143000" y="1878100"/>
            <a:ext cx="7014600" cy="2598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300" b="1">
                <a:latin typeface="Helvetica Neue"/>
                <a:ea typeface="Helvetica Neue"/>
                <a:cs typeface="Helvetica Neue"/>
                <a:sym typeface="Helvetica Neue"/>
              </a:rPr>
              <a:t>STOP-or-Not Trial: </a:t>
            </a:r>
            <a:endParaRPr sz="3300" b="1">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3300" b="1">
                <a:latin typeface="Helvetica Neue"/>
                <a:ea typeface="Helvetica Neue"/>
                <a:cs typeface="Helvetica Neue"/>
                <a:sym typeface="Helvetica Neue"/>
              </a:rPr>
              <a:t>Continuation vs. Discontinuation of RASIs Before Major Noncardiac Surgery </a:t>
            </a:r>
            <a:endParaRPr sz="3300" b="1">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pic>
        <p:nvPicPr>
          <p:cNvPr id="117" name="Google Shape;117;g370759edcaa_2_23"/>
          <p:cNvPicPr preferRelativeResize="0"/>
          <p:nvPr/>
        </p:nvPicPr>
        <p:blipFill>
          <a:blip r:embed="rId3">
            <a:alphaModFix/>
          </a:blip>
          <a:stretch>
            <a:fillRect/>
          </a:stretch>
        </p:blipFill>
        <p:spPr>
          <a:xfrm>
            <a:off x="152400" y="152400"/>
            <a:ext cx="11887200" cy="6159056"/>
          </a:xfrm>
          <a:prstGeom prst="rect">
            <a:avLst/>
          </a:prstGeom>
          <a:noFill/>
          <a:ln>
            <a:noFill/>
          </a:ln>
        </p:spPr>
      </p:pic>
      <p:sp>
        <p:nvSpPr>
          <p:cNvPr id="118" name="Google Shape;118;g370759edcaa_2_23"/>
          <p:cNvSpPr/>
          <p:nvPr/>
        </p:nvSpPr>
        <p:spPr>
          <a:xfrm>
            <a:off x="5527450" y="852850"/>
            <a:ext cx="1732200" cy="492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latin typeface="Play"/>
              <a:ea typeface="Play"/>
              <a:cs typeface="Play"/>
              <a:sym typeface="Play"/>
            </a:endParaRPr>
          </a:p>
        </p:txBody>
      </p:sp>
      <p:sp>
        <p:nvSpPr>
          <p:cNvPr id="119" name="Google Shape;119;g370759edcaa_2_23"/>
          <p:cNvSpPr/>
          <p:nvPr/>
        </p:nvSpPr>
        <p:spPr>
          <a:xfrm>
            <a:off x="6260125" y="2593800"/>
            <a:ext cx="958500" cy="8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
              <a:ea typeface="Play"/>
              <a:cs typeface="Play"/>
              <a:sym typeface="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pic>
        <p:nvPicPr>
          <p:cNvPr id="124" name="Google Shape;124;g370759edcaa_2_38"/>
          <p:cNvPicPr preferRelativeResize="0"/>
          <p:nvPr/>
        </p:nvPicPr>
        <p:blipFill>
          <a:blip r:embed="rId3">
            <a:alphaModFix/>
          </a:blip>
          <a:stretch>
            <a:fillRect/>
          </a:stretch>
        </p:blipFill>
        <p:spPr>
          <a:xfrm>
            <a:off x="152400" y="152400"/>
            <a:ext cx="11887200" cy="61590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29" name="Google Shape;129;g370759edcaa_2_13"/>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Helvetica Neue"/>
              <a:buNone/>
            </a:pPr>
            <a:r>
              <a:rPr lang="en-US" b="1" u="none" strike="noStrike">
                <a:solidFill>
                  <a:srgbClr val="000000"/>
                </a:solidFill>
                <a:latin typeface="Helvetica Neue"/>
                <a:ea typeface="Helvetica Neue"/>
                <a:cs typeface="Helvetica Neue"/>
                <a:sym typeface="Helvetica Neue"/>
              </a:rPr>
              <a:t>Background</a:t>
            </a:r>
            <a:endParaRPr b="1">
              <a:latin typeface="Helvetica Neue"/>
              <a:ea typeface="Helvetica Neue"/>
              <a:cs typeface="Helvetica Neue"/>
              <a:sym typeface="Helvetica Neue"/>
            </a:endParaRPr>
          </a:p>
        </p:txBody>
      </p:sp>
      <p:sp>
        <p:nvSpPr>
          <p:cNvPr id="130" name="Google Shape;130;g370759edcaa_2_13"/>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solidFill>
                  <a:schemeClr val="dk1"/>
                </a:solidFill>
                <a:latin typeface="Helvetica Neue"/>
                <a:ea typeface="Helvetica Neue"/>
                <a:cs typeface="Helvetica Neue"/>
                <a:sym typeface="Helvetica Neue"/>
              </a:rPr>
              <a:t>Clinical Dilemma:</a:t>
            </a:r>
            <a:endParaRPr>
              <a:solidFill>
                <a:schemeClr val="dk1"/>
              </a:solidFill>
              <a:latin typeface="Helvetica Neue"/>
              <a:ea typeface="Helvetica Neue"/>
              <a:cs typeface="Helvetica Neue"/>
              <a:sym typeface="Helvetica Neue"/>
            </a:endParaRPr>
          </a:p>
          <a:p>
            <a:pPr marL="457200" lvl="0" indent="-355600" algn="l" rtl="0">
              <a:lnSpc>
                <a:spcPct val="115000"/>
              </a:lnSpc>
              <a:spcBef>
                <a:spcPts val="0"/>
              </a:spcBef>
              <a:spcAft>
                <a:spcPts val="0"/>
              </a:spcAft>
              <a:buClr>
                <a:schemeClr val="dk1"/>
              </a:buClr>
              <a:buSzPts val="2000"/>
              <a:buFont typeface="Helvetica Neue"/>
              <a:buChar char="•"/>
            </a:pPr>
            <a:r>
              <a:rPr lang="en-US">
                <a:solidFill>
                  <a:schemeClr val="dk1"/>
                </a:solidFill>
                <a:latin typeface="Helvetica Neue"/>
                <a:ea typeface="Helvetica Neue"/>
                <a:cs typeface="Helvetica Neue"/>
                <a:sym typeface="Helvetica Neue"/>
              </a:rPr>
              <a:t>Continuation risks intraoperative hypotension, linked to complications (e.g., cardiovascular events, acute kidney injury).  </a:t>
            </a:r>
            <a:endParaRPr>
              <a:solidFill>
                <a:schemeClr val="dk1"/>
              </a:solidFill>
              <a:latin typeface="Helvetica Neue"/>
              <a:ea typeface="Helvetica Neue"/>
              <a:cs typeface="Helvetica Neue"/>
              <a:sym typeface="Helvetica Neue"/>
            </a:endParaRPr>
          </a:p>
          <a:p>
            <a:pPr marL="457200" lvl="0" indent="-355600" algn="l" rtl="0">
              <a:lnSpc>
                <a:spcPct val="115000"/>
              </a:lnSpc>
              <a:spcBef>
                <a:spcPts val="0"/>
              </a:spcBef>
              <a:spcAft>
                <a:spcPts val="0"/>
              </a:spcAft>
              <a:buClr>
                <a:schemeClr val="dk1"/>
              </a:buClr>
              <a:buSzPts val="2000"/>
              <a:buFont typeface="Helvetica Neue"/>
              <a:buChar char="•"/>
            </a:pPr>
            <a:r>
              <a:rPr lang="en-US">
                <a:solidFill>
                  <a:schemeClr val="dk1"/>
                </a:solidFill>
                <a:latin typeface="Helvetica Neue"/>
                <a:ea typeface="Helvetica Neue"/>
                <a:cs typeface="Helvetica Neue"/>
                <a:sym typeface="Helvetica Neue"/>
              </a:rPr>
              <a:t>Discontinuation may cause postoperative hypertension, heart failure, or arrhythmias.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a:solidFill>
                  <a:schemeClr val="dk1"/>
                </a:solidFill>
                <a:latin typeface="Helvetica Neue"/>
                <a:ea typeface="Helvetica Neue"/>
                <a:cs typeface="Helvetica Neue"/>
                <a:sym typeface="Helvetica Neue"/>
              </a:rPr>
              <a:t>Guideline Gaps:  </a:t>
            </a:r>
            <a:endParaRPr>
              <a:solidFill>
                <a:schemeClr val="dk1"/>
              </a:solidFill>
              <a:latin typeface="Helvetica Neue"/>
              <a:ea typeface="Helvetica Neue"/>
              <a:cs typeface="Helvetica Neue"/>
              <a:sym typeface="Helvetica Neue"/>
            </a:endParaRPr>
          </a:p>
          <a:p>
            <a:pPr marL="457200" lvl="0" indent="-342900" algn="l" rtl="0">
              <a:lnSpc>
                <a:spcPct val="115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2014 ESC/ESA: Consider withholding RASIs for hypertension to avoid hypotension.</a:t>
            </a:r>
            <a:endParaRPr>
              <a:solidFill>
                <a:schemeClr val="dk1"/>
              </a:solidFill>
              <a:latin typeface="Helvetica Neue"/>
              <a:ea typeface="Helvetica Neue"/>
              <a:cs typeface="Helvetica Neue"/>
              <a:sym typeface="Helvetica Neue"/>
            </a:endParaRPr>
          </a:p>
          <a:p>
            <a:pPr marL="457200" lvl="0" indent="-342900" algn="l" rtl="0">
              <a:lnSpc>
                <a:spcPct val="115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2014 ACC/AHA: Continuation reasonable; 2023 ESC: Limited data, mixed recommendations.</a:t>
            </a:r>
            <a:endParaRPr>
              <a:solidFill>
                <a:schemeClr val="dk1"/>
              </a:solidFill>
              <a:latin typeface="Helvetica Neue"/>
              <a:ea typeface="Helvetica Neue"/>
              <a:cs typeface="Helvetica Neue"/>
              <a:sym typeface="Helvetica Neue"/>
            </a:endParaRPr>
          </a:p>
          <a:p>
            <a:pPr marL="457200" lvl="0" indent="-342900" algn="l" rtl="0">
              <a:lnSpc>
                <a:spcPct val="115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2022 ESC guidelines underscored the the lack of data, but noted withholding RASIs in patients with hypertension could be considered to prevent intraop hypotension.</a:t>
            </a:r>
            <a:endParaRPr>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g370759edcaa_2_18"/>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Trial Objective &amp; Hypothesis</a:t>
            </a:r>
            <a:endParaRPr b="1">
              <a:solidFill>
                <a:srgbClr val="000000"/>
              </a:solidFill>
              <a:latin typeface="Helvetica Neue"/>
              <a:ea typeface="Helvetica Neue"/>
              <a:cs typeface="Helvetica Neue"/>
              <a:sym typeface="Helvetica Neue"/>
            </a:endParaRPr>
          </a:p>
        </p:txBody>
      </p:sp>
      <p:sp>
        <p:nvSpPr>
          <p:cNvPr id="136" name="Google Shape;136;g370759edcaa_2_18"/>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solidFill>
                  <a:schemeClr val="dk1"/>
                </a:solidFill>
                <a:latin typeface="Helvetica Neue"/>
                <a:ea typeface="Helvetica Neue"/>
                <a:cs typeface="Helvetica Neue"/>
                <a:sym typeface="Helvetica Neue"/>
              </a:rPr>
              <a:t>Objective: </a:t>
            </a:r>
            <a:endParaRPr>
              <a:solidFill>
                <a:schemeClr val="dk1"/>
              </a:solidFill>
              <a:latin typeface="Helvetica Neue"/>
              <a:ea typeface="Helvetica Neue"/>
              <a:cs typeface="Helvetica Neue"/>
              <a:sym typeface="Helvetica Neue"/>
            </a:endParaRPr>
          </a:p>
          <a:p>
            <a:pPr marL="457200" lvl="0" indent="-342900" algn="l" rtl="0">
              <a:lnSpc>
                <a:spcPct val="115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Compare the effect of continuing vs. discontinuing RASIs before major noncardiac surgery on postoperative complications and mortality.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a:solidFill>
                  <a:schemeClr val="dk1"/>
                </a:solidFill>
                <a:latin typeface="Helvetica Neue"/>
                <a:ea typeface="Helvetica Neue"/>
                <a:cs typeface="Helvetica Neue"/>
                <a:sym typeface="Helvetica Neue"/>
              </a:rPr>
              <a:t>Hypothesis: </a:t>
            </a:r>
            <a:endParaRPr>
              <a:solidFill>
                <a:schemeClr val="dk1"/>
              </a:solidFill>
              <a:latin typeface="Helvetica Neue"/>
              <a:ea typeface="Helvetica Neue"/>
              <a:cs typeface="Helvetica Neue"/>
              <a:sym typeface="Helvetica Neue"/>
            </a:endParaRPr>
          </a:p>
          <a:p>
            <a:pPr marL="457200" lvl="0" indent="-342900" algn="l" rtl="0">
              <a:lnSpc>
                <a:spcPct val="115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Continuation of RASIs does not increase major postoperative complications compared to discontinuation.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a:solidFill>
                  <a:schemeClr val="dk1"/>
                </a:solidFill>
                <a:latin typeface="Helvetica Neue"/>
                <a:ea typeface="Helvetica Neue"/>
                <a:cs typeface="Helvetica Neue"/>
                <a:sym typeface="Helvetica Neue"/>
              </a:rPr>
              <a:t>Relevance: </a:t>
            </a:r>
            <a:endParaRPr>
              <a:solidFill>
                <a:schemeClr val="dk1"/>
              </a:solidFill>
              <a:latin typeface="Helvetica Neue"/>
              <a:ea typeface="Helvetica Neue"/>
              <a:cs typeface="Helvetica Neue"/>
              <a:sym typeface="Helvetica Neue"/>
            </a:endParaRPr>
          </a:p>
          <a:p>
            <a:pPr marL="457200" lvl="0" indent="-342900" algn="l" rtl="0">
              <a:lnSpc>
                <a:spcPct val="115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Provides evidence to standardize perioperative RASI management.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sp>
        <p:nvSpPr>
          <p:cNvPr id="141" name="Google Shape;141;g370759edcaa_2_44"/>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Study Design</a:t>
            </a:r>
            <a:endParaRPr b="1">
              <a:solidFill>
                <a:srgbClr val="000000"/>
              </a:solidFill>
              <a:latin typeface="Helvetica Neue"/>
              <a:ea typeface="Helvetica Neue"/>
              <a:cs typeface="Helvetica Neue"/>
              <a:sym typeface="Helvetica Neue"/>
            </a:endParaRPr>
          </a:p>
        </p:txBody>
      </p:sp>
      <p:sp>
        <p:nvSpPr>
          <p:cNvPr id="142" name="Google Shape;142;g370759edcaa_2_44"/>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rmAutofit/>
          </a:bodyPr>
          <a:lstStyle/>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Multicenter, open-label, randomized clinical trial.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Location: 40 French hospitals.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Sponsor: Investigator-initiated, no industry funding.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Ethics: Approved by Île de France 2 IRB (No. 2017-202114-301).  </a:t>
            </a:r>
            <a:endParaRPr>
              <a:solidFill>
                <a:schemeClr val="dk1"/>
              </a:solidFill>
              <a:latin typeface="Helvetica Neue"/>
              <a:ea typeface="Helvetica Neue"/>
              <a:cs typeface="Helvetica Neue"/>
              <a:sym typeface="Helvetica Neue"/>
            </a:endParaRPr>
          </a:p>
          <a:p>
            <a:pPr marL="457200" lvl="0" indent="-342900" algn="l" rtl="0">
              <a:lnSpc>
                <a:spcPct val="150000"/>
              </a:lnSpc>
              <a:spcBef>
                <a:spcPts val="0"/>
              </a:spcBef>
              <a:spcAft>
                <a:spcPts val="0"/>
              </a:spcAft>
              <a:buClr>
                <a:schemeClr val="dk1"/>
              </a:buClr>
              <a:buSzPts val="1800"/>
              <a:buFont typeface="Helvetica Neue"/>
              <a:buChar char="•"/>
            </a:pPr>
            <a:r>
              <a:rPr lang="en-US">
                <a:solidFill>
                  <a:schemeClr val="dk1"/>
                </a:solidFill>
                <a:latin typeface="Helvetica Neue"/>
                <a:ea typeface="Helvetica Neue"/>
                <a:cs typeface="Helvetica Neue"/>
                <a:sym typeface="Helvetica Neue"/>
              </a:rPr>
              <a:t>Blinding: Clinical events committee blinded to group assignment; patients and anesthesiologists unblinded due to practical constraints.  </a:t>
            </a:r>
            <a:endParaRPr>
              <a:solidFill>
                <a:schemeClr val="dk1"/>
              </a:solidFill>
              <a:latin typeface="Helvetica Neue"/>
              <a:ea typeface="Helvetica Neue"/>
              <a:cs typeface="Helvetica Neue"/>
              <a:sym typeface="Helvetica Neue"/>
            </a:endParaRPr>
          </a:p>
        </p:txBody>
      </p:sp>
      <p:pic>
        <p:nvPicPr>
          <p:cNvPr id="143" name="Google Shape;143;g370759edcaa_2_44"/>
          <p:cNvPicPr preferRelativeResize="0"/>
          <p:nvPr/>
        </p:nvPicPr>
        <p:blipFill>
          <a:blip r:embed="rId3">
            <a:alphaModFix amt="16000"/>
          </a:blip>
          <a:stretch>
            <a:fillRect/>
          </a:stretch>
        </p:blipFill>
        <p:spPr>
          <a:xfrm>
            <a:off x="6682800" y="86874"/>
            <a:ext cx="5403675" cy="5531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Google Shape;148;g370759edcaa_2_88"/>
          <p:cNvSpPr txBox="1">
            <a:spLocks noGrp="1"/>
          </p:cNvSpPr>
          <p:nvPr>
            <p:ph type="title"/>
          </p:nvPr>
        </p:nvSpPr>
        <p:spPr>
          <a:xfrm>
            <a:off x="627500" y="627452"/>
            <a:ext cx="9906000" cy="10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Helvetica Neue"/>
              <a:buNone/>
            </a:pPr>
            <a:r>
              <a:rPr lang="en-US" b="1">
                <a:solidFill>
                  <a:schemeClr val="dk1"/>
                </a:solidFill>
                <a:latin typeface="Helvetica Neue"/>
                <a:ea typeface="Helvetica Neue"/>
                <a:cs typeface="Helvetica Neue"/>
                <a:sym typeface="Helvetica Neue"/>
              </a:rPr>
              <a:t>Patient Selection</a:t>
            </a:r>
            <a:endParaRPr b="1">
              <a:solidFill>
                <a:srgbClr val="000000"/>
              </a:solidFill>
              <a:latin typeface="Helvetica Neue"/>
              <a:ea typeface="Helvetica Neue"/>
              <a:cs typeface="Helvetica Neue"/>
              <a:sym typeface="Helvetica Neue"/>
            </a:endParaRPr>
          </a:p>
        </p:txBody>
      </p:sp>
      <p:sp>
        <p:nvSpPr>
          <p:cNvPr id="149" name="Google Shape;149;g370759edcaa_2_88"/>
          <p:cNvSpPr txBox="1">
            <a:spLocks noGrp="1"/>
          </p:cNvSpPr>
          <p:nvPr>
            <p:ph type="body" idx="1"/>
          </p:nvPr>
        </p:nvSpPr>
        <p:spPr>
          <a:xfrm>
            <a:off x="756375" y="1776050"/>
            <a:ext cx="10497900" cy="4229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b="1" i="1">
                <a:solidFill>
                  <a:schemeClr val="dk1"/>
                </a:solidFill>
                <a:latin typeface="Arial"/>
                <a:ea typeface="Arial"/>
                <a:cs typeface="Arial"/>
                <a:sym typeface="Arial"/>
              </a:rPr>
              <a:t>Inclusion Criteria</a:t>
            </a:r>
            <a:endParaRPr b="1" i="1">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Age ≥18 years.  </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Scheduled for elective major noncardiac surgery (e.g., abdominal, orthopedic, vascular).  </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 Chronic RASI therapy (ACEIs or ARBs) for ≥3 months. </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Women of childbearing age agree to use adequate contraception during testing period</a:t>
            </a:r>
            <a:endParaRPr>
              <a:solidFill>
                <a:schemeClr val="dk1"/>
              </a:solidFill>
              <a:latin typeface="Arial"/>
              <a:ea typeface="Arial"/>
              <a:cs typeface="Arial"/>
              <a:sym typeface="Arial"/>
            </a:endParaRPr>
          </a:p>
          <a:p>
            <a:pPr marL="457200" lvl="0" indent="-342900" algn="l" rtl="0">
              <a:lnSpc>
                <a:spcPct val="15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SIgned informed consent </a:t>
            </a:r>
            <a:endParaRPr>
              <a:solidFill>
                <a:schemeClr val="dk1"/>
              </a:solidFill>
              <a:latin typeface="Arial"/>
              <a:ea typeface="Arial"/>
              <a:cs typeface="Arial"/>
              <a:sym typeface="Arial"/>
            </a:endParaRPr>
          </a:p>
          <a:p>
            <a:pPr marL="457200" lvl="0" indent="0" algn="l" rtl="0">
              <a:lnSpc>
                <a:spcPct val="150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150000"/>
              </a:lnSpc>
              <a:spcBef>
                <a:spcPts val="0"/>
              </a:spcBef>
              <a:spcAft>
                <a:spcPts val="0"/>
              </a:spcAft>
              <a:buNone/>
            </a:pPr>
            <a:r>
              <a:rPr lang="en-US">
                <a:solidFill>
                  <a:schemeClr val="dk1"/>
                </a:solidFill>
                <a:latin typeface="Arial"/>
                <a:ea typeface="Arial"/>
                <a:cs typeface="Arial"/>
                <a:sym typeface="Arial"/>
              </a:rPr>
              <a:t> </a:t>
            </a:r>
            <a:endParaRPr>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RegattaVTI">
  <a:themeElements>
    <a:clrScheme name="Regatta Yellow">
      <a:dk1>
        <a:srgbClr val="000000"/>
      </a:dk1>
      <a:lt1>
        <a:srgbClr val="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2141</Words>
  <Application>Microsoft Office PowerPoint</Application>
  <PresentationFormat>Widescreen</PresentationFormat>
  <Paragraphs>183</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Pacifico</vt:lpstr>
      <vt:lpstr>Helvetica Neue</vt:lpstr>
      <vt:lpstr>Arial</vt:lpstr>
      <vt:lpstr>Play</vt:lpstr>
      <vt:lpstr>RegattaVTI</vt:lpstr>
      <vt:lpstr>STOP-or-Not Trial:  Continuation vs. Discontinuation of RASIs Before Major Noncardiac Surgery </vt:lpstr>
      <vt:lpstr>Disclosure Statement</vt:lpstr>
      <vt:lpstr>Background</vt:lpstr>
      <vt:lpstr>PowerPoint Presentation</vt:lpstr>
      <vt:lpstr>PowerPoint Presentation</vt:lpstr>
      <vt:lpstr>Background</vt:lpstr>
      <vt:lpstr>Trial Objective &amp; Hypothesis</vt:lpstr>
      <vt:lpstr>Study Design</vt:lpstr>
      <vt:lpstr>Patient Selection</vt:lpstr>
      <vt:lpstr>Patient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Intervention Arms</vt:lpstr>
      <vt:lpstr>Primary and Secondary Outcomes</vt:lpstr>
      <vt:lpstr>Methodology</vt:lpstr>
      <vt:lpstr>Methodology</vt:lpstr>
      <vt:lpstr>Results</vt:lpstr>
      <vt:lpstr>Results</vt:lpstr>
      <vt:lpstr>Results</vt:lpstr>
      <vt:lpstr>Results</vt:lpstr>
      <vt:lpstr>Results</vt:lpstr>
      <vt:lpstr>Results</vt:lpstr>
      <vt:lpstr>Results</vt:lpstr>
      <vt:lpstr>Results</vt:lpstr>
      <vt:lpstr>Results</vt:lpstr>
      <vt:lpstr>Results</vt:lpstr>
      <vt:lpstr>Comparison to Prior Studies</vt:lpstr>
      <vt:lpstr>Strengths</vt:lpstr>
      <vt:lpstr>Limitations</vt:lpstr>
      <vt:lpstr>Clinical implication</vt:lpstr>
      <vt:lpstr>Clinical implication</vt:lpstr>
      <vt:lpstr>Than</vt:lpstr>
      <vt:lpstr>STOP-or-Not Trial:  Continuation vs. Discontinuation of RASIs Before Major Noncardiac Surgery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Joseph Michael-Salami</dc:creator>
  <cp:lastModifiedBy>Bhatia-nunez, Ritu</cp:lastModifiedBy>
  <cp:revision>1</cp:revision>
  <dcterms:created xsi:type="dcterms:W3CDTF">2025-02-28T04:20:33Z</dcterms:created>
  <dcterms:modified xsi:type="dcterms:W3CDTF">2025-07-18T17:19:45Z</dcterms:modified>
</cp:coreProperties>
</file>