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48"/>
  </p:notesMasterIdLst>
  <p:handoutMasterIdLst>
    <p:handoutMasterId r:id="rId49"/>
  </p:handoutMasterIdLst>
  <p:sldIdLst>
    <p:sldId id="256" r:id="rId3"/>
    <p:sldId id="30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9144000" cy="5143500" type="screen16x9"/>
  <p:notesSz cx="6858000" cy="9296400"/>
  <p:embeddedFontLst>
    <p:embeddedFont>
      <p:font typeface="Nunito" pitchFamily="2" charset="0"/>
      <p:regular r:id="rId50"/>
      <p:bold r:id="rId51"/>
      <p:italic r:id="rId52"/>
      <p:boldItalic r:id="rId53"/>
    </p:embeddedFont>
    <p:embeddedFont>
      <p:font typeface="Proxima Nova Semibold" panose="020B0604020202020204" charset="0"/>
      <p:regular r:id="rId54"/>
      <p:bold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A55AC0-AC7D-3860-015C-68CA2563E5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A370F-0B31-06F1-EDF3-4E83DE1787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5CE7D4-A10E-F6D2-DDD6-46956582E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3833E-0F8D-F7B7-2B7F-1EED8FEE24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FBF4A-9F2E-4E6D-BF5B-4E4B2A87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9668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d966fa5510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d966fa5510_0_41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6da5effaa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6da5effaaa_0_7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6da5effaa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6da5effaaa_0_77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62e8bfc3b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62e8bfc3b9_0_55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6da5effaa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6da5effaaa_0_36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da5effaa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6da5effaaa_0_4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30899ac1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630899ac1f_0_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62e8bfc3b9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62e8bfc3b9_0_6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62e73d3bf9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62e73d3bf9_1_2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62e8bfc3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62e8bfc3b9_0_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62e8bfc3b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62e8bfc3b9_0_1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62e73d3bf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62e73d3bf9_1_5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62e8bfc3b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62e8bfc3b9_0_6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6e58cf04f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6e58cf04f1_0_8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6e58cf04f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6e58cf04f1_0_19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6da5effa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6da5effaaa_0_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6e58cf04f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6e58cf04f1_0_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6da5effaa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6da5effaaa_0_3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6da5effaa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6da5effaaa_0_24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2e8bfc3b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62e8bfc3b9_0_18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62e8bfc3b9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62e8bfc3b9_0_76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62e8bfc3b9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62e8bfc3b9_0_8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62e73d3bf9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62e73d3bf9_1_1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6da5effaa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6da5effaaa_0_18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6da5effaa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6da5effaaa_0_6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If the </a:t>
            </a:r>
            <a:r>
              <a:rPr lang="en" b="1">
                <a:solidFill>
                  <a:schemeClr val="dk1"/>
                </a:solidFill>
              </a:rPr>
              <a:t>difference in event rates</a:t>
            </a:r>
            <a:r>
              <a:rPr lang="en">
                <a:solidFill>
                  <a:schemeClr val="dk1"/>
                </a:solidFill>
              </a:rPr>
              <a:t> between the interruption group and the continuation group is: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+2.2%</a:t>
            </a:r>
            <a:r>
              <a:rPr lang="en">
                <a:solidFill>
                  <a:schemeClr val="dk1"/>
                </a:solidFill>
              </a:rPr>
              <a:t>, with a 95% confidence interval of </a:t>
            </a:r>
            <a:r>
              <a:rPr lang="en" b="1">
                <a:solidFill>
                  <a:schemeClr val="dk1"/>
                </a:solidFill>
              </a:rPr>
              <a:t>+0.4% to +2.9%</a:t>
            </a:r>
            <a:r>
              <a:rPr lang="en">
                <a:solidFill>
                  <a:schemeClr val="dk1"/>
                </a:solidFill>
              </a:rPr>
              <a:t>,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→ This would be considered </a:t>
            </a:r>
            <a:r>
              <a:rPr lang="en" b="1">
                <a:solidFill>
                  <a:schemeClr val="dk1"/>
                </a:solidFill>
              </a:rPr>
              <a:t>non-inferior</a:t>
            </a:r>
            <a:r>
              <a:rPr lang="en">
                <a:solidFill>
                  <a:schemeClr val="dk1"/>
                </a:solidFill>
              </a:rPr>
              <a:t> (because the upper limit is below 3%).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But if the upper limit is </a:t>
            </a:r>
            <a:r>
              <a:rPr lang="en" b="1">
                <a:solidFill>
                  <a:schemeClr val="dk1"/>
                </a:solidFill>
              </a:rPr>
              <a:t>above 3%</a:t>
            </a:r>
            <a:r>
              <a:rPr lang="en">
                <a:solidFill>
                  <a:schemeClr val="dk1"/>
                </a:solidFill>
              </a:rPr>
              <a:t>, then we </a:t>
            </a:r>
            <a:r>
              <a:rPr lang="en" b="1">
                <a:solidFill>
                  <a:schemeClr val="dk1"/>
                </a:solidFill>
              </a:rPr>
              <a:t>cannot say</a:t>
            </a:r>
            <a:r>
              <a:rPr lang="en">
                <a:solidFill>
                  <a:schemeClr val="dk1"/>
                </a:solidFill>
              </a:rPr>
              <a:t> stopping beta-blockers is just as safe.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6da5effaa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6da5effaaa_0_1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62e8bfc3b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62e8bfc3b9_0_88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62e8bfc3b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62e8bfc3b9_0_94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62e8bfc3b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62e8bfc3b9_0_10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62e8bfc3b9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62e8bfc3b9_0_107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62e8bfc3b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62e8bfc3b9_0_11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62e8bfc3b9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62e8bfc3b9_0_119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62e8bfc3b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62e8bfc3b9_0_125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62e73d3bf9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62e73d3bf9_1_17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6da5effaa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6da5effaaa_0_9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62e8bfc3b9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62e8bfc3b9_0_13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6da5effaa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6da5effaaa_0_85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62e8bfc3b9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62e8bfc3b9_0_139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62e8bfc3b9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62e8bfc3b9_0_146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62e8bfc3b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62e8bfc3b9_0_28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BHAT Trial, randomized, double-blinded, placebo-controlled trial that randomized propranolol vs placebo to patients who had at least 1 MI for 3 years. 7.2% vs 9.8% intervention vs placebo group.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ISIS-1 </a:t>
            </a:r>
            <a:r>
              <a:rPr lang="en">
                <a:solidFill>
                  <a:schemeClr val="dk1"/>
                </a:solidFill>
              </a:rPr>
              <a:t>IV atenolol (5–10 mg) → followed by </a:t>
            </a:r>
            <a:r>
              <a:rPr lang="en" b="1">
                <a:solidFill>
                  <a:schemeClr val="dk1"/>
                </a:solidFill>
              </a:rPr>
              <a:t>oral atenolol 100 mg daily × 7 days </a:t>
            </a:r>
            <a:r>
              <a:rPr lang="en">
                <a:solidFill>
                  <a:schemeClr val="dk1"/>
                </a:solidFill>
              </a:rPr>
              <a:t>-&gt; early IV + oral </a:t>
            </a:r>
            <a:r>
              <a:rPr lang="en" b="1">
                <a:solidFill>
                  <a:schemeClr val="dk1"/>
                </a:solidFill>
              </a:rPr>
              <a:t>atenolol modestly reduced early mortality</a:t>
            </a:r>
            <a:r>
              <a:rPr lang="en">
                <a:solidFill>
                  <a:schemeClr val="dk1"/>
                </a:solidFill>
              </a:rPr>
              <a:t> in acute MI, with low cost and acceptable safety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2e8bfc3b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62e8bfc3b9_0_35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62e8bfc3b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62e8bfc3b9_0_4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62e8bfc3b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62e8bfc3b9_0_48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6da5effaa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6da5effaaa_0_58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60" name="Google Shape;60;p14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14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64" name="Google Shape;64;p14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14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68" name="Google Shape;68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14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72" name="Google Shape;72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4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76" name="Google Shape;76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15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85" name="Google Shape;85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89" name="Google Shape;89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2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126" name="Google Shape;126;p20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2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30;p20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131" name="Google Shape;131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20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135" name="Google Shape;135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" name="Google Shape;156;p23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57" name="Google Shape;157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2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61" name="Google Shape;161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23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ABYSS</a:t>
            </a:r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Abhishek Kumar, MD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PGY-5 FAU Cardiology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23" name="Google Shape;223;p33"/>
          <p:cNvSpPr txBox="1"/>
          <p:nvPr/>
        </p:nvSpPr>
        <p:spPr>
          <a:xfrm>
            <a:off x="619100" y="394100"/>
            <a:ext cx="28080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6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ISIS-1</a:t>
            </a:r>
            <a:endParaRPr sz="1960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224" name="Google Shape;22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75" y="813800"/>
            <a:ext cx="2853850" cy="393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1925" y="932075"/>
            <a:ext cx="2808000" cy="374113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3"/>
          <p:cNvSpPr txBox="1"/>
          <p:nvPr/>
        </p:nvSpPr>
        <p:spPr>
          <a:xfrm>
            <a:off x="5891925" y="394100"/>
            <a:ext cx="28080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6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COMMIT</a:t>
            </a:r>
            <a:endParaRPr sz="1960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4294100" y="2545650"/>
            <a:ext cx="1022400" cy="330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300" y="213688"/>
            <a:ext cx="6023399" cy="471612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4"/>
          <p:cNvSpPr/>
          <p:nvPr/>
        </p:nvSpPr>
        <p:spPr>
          <a:xfrm>
            <a:off x="1916675" y="2968525"/>
            <a:ext cx="5300100" cy="128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4"/>
          <p:cNvSpPr/>
          <p:nvPr/>
        </p:nvSpPr>
        <p:spPr>
          <a:xfrm>
            <a:off x="1829475" y="4237025"/>
            <a:ext cx="5300100" cy="128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1" name="Google Shape;2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75" y="1068313"/>
            <a:ext cx="8248650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Transition to Modern Era</a:t>
            </a:r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Most patients now receive early reperfusion, statins, ACEi/ARB, antiplatelets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Many have preserved EF and minimal residual ischemia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Question: Do beta-blockers still provide long-term benefit?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 ACC/AHA ACS Guidelines</a:t>
            </a:r>
            <a:endParaRPr/>
          </a:p>
        </p:txBody>
      </p:sp>
      <p:sp>
        <p:nvSpPr>
          <p:cNvPr id="253" name="Google Shape;253;p3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4" name="Google Shape;25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" y="1800199"/>
            <a:ext cx="8324851" cy="30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 ACC/AHA ACS Guidelines</a:t>
            </a:r>
            <a:endParaRPr/>
          </a:p>
        </p:txBody>
      </p:sp>
      <p:sp>
        <p:nvSpPr>
          <p:cNvPr id="260" name="Google Shape;260;p38"/>
          <p:cNvSpPr txBox="1">
            <a:spLocks noGrp="1"/>
          </p:cNvSpPr>
          <p:nvPr>
            <p:ph type="body" idx="1"/>
          </p:nvPr>
        </p:nvSpPr>
        <p:spPr>
          <a:xfrm>
            <a:off x="4572000" y="1990725"/>
            <a:ext cx="37530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“The optimal duration of beta-blocker use remains unclear in patients with preserved LVEF. Although a randomized trial did not confirm long-term benefit from continued use of a beta blocker after hospital discharge in lower risk patients with preserved LV function who had undergone coronary revascularization, additional studies are ongoing in this space.”</a:t>
            </a:r>
            <a:endParaRPr sz="1800"/>
          </a:p>
        </p:txBody>
      </p:sp>
      <p:sp>
        <p:nvSpPr>
          <p:cNvPr id="261" name="Google Shape;261;p38"/>
          <p:cNvSpPr txBox="1"/>
          <p:nvPr/>
        </p:nvSpPr>
        <p:spPr>
          <a:xfrm>
            <a:off x="819150" y="2007975"/>
            <a:ext cx="3000000" cy="24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“Overall, the weight of the evidence suggests that a low dose of oral beta blocker should be initiated in patients without contraindication early after diagnosis of ACS (&lt;24 hours) with slow dose escalation as blood pressure and heart rate permit.”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 ACC/AHA ACS Guidelines</a:t>
            </a:r>
            <a:endParaRPr/>
          </a:p>
        </p:txBody>
      </p:sp>
      <p:sp>
        <p:nvSpPr>
          <p:cNvPr id="267" name="Google Shape;267;p3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“In hemodynamically stable patients with STEMI who do not have acute HF, intravenous beta blockers can be administered prior to reperfusion </a:t>
            </a:r>
            <a:r>
              <a:rPr lang="en" sz="1800" b="1">
                <a:solidFill>
                  <a:srgbClr val="333333"/>
                </a:solidFill>
                <a:highlight>
                  <a:srgbClr val="FFFFFF"/>
                </a:highlight>
              </a:rPr>
              <a:t>if there are ongoing symptoms or a clinical indication for administration</a:t>
            </a: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”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“The weight of the evidence does not support the </a:t>
            </a:r>
            <a:r>
              <a:rPr lang="en" sz="1800" b="1">
                <a:solidFill>
                  <a:srgbClr val="333333"/>
                </a:solidFill>
                <a:highlight>
                  <a:srgbClr val="FFFFFF"/>
                </a:highlight>
              </a:rPr>
              <a:t>routine</a:t>
            </a: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 use of intravenous beta blockers prior to PPCI because of </a:t>
            </a:r>
            <a:r>
              <a:rPr lang="en" sz="1800" b="1">
                <a:solidFill>
                  <a:srgbClr val="333333"/>
                </a:solidFill>
                <a:highlight>
                  <a:srgbClr val="FFFFFF"/>
                </a:highlight>
              </a:rPr>
              <a:t>inconsistent results</a:t>
            </a: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 as to whether it has any favorable effect on infarct size or clinical outcomes.”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European Guideline Summary</a:t>
            </a:r>
            <a:endParaRPr/>
          </a:p>
        </p:txBody>
      </p:sp>
      <p:sp>
        <p:nvSpPr>
          <p:cNvPr id="273" name="Google Shape;273;p4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</a:rPr>
              <a:t>ESC 2023: BB use for &gt;1 year in EF &gt;40% is Class IIa (may be considered), Ia indefinitely in reduced EF</a:t>
            </a:r>
            <a:endParaRPr sz="18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</a:rPr>
              <a:t>Need for modern RCTs evaluating BB utility in lower-risk patients</a:t>
            </a:r>
            <a:endParaRPr sz="18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ABYSS</a:t>
            </a:r>
            <a:endParaRPr/>
          </a:p>
        </p:txBody>
      </p:sp>
      <p:sp>
        <p:nvSpPr>
          <p:cNvPr id="279" name="Google Shape;279;p41"/>
          <p:cNvSpPr txBox="1">
            <a:spLocks noGrp="1"/>
          </p:cNvSpPr>
          <p:nvPr>
            <p:ph type="body" idx="1"/>
          </p:nvPr>
        </p:nvSpPr>
        <p:spPr>
          <a:xfrm>
            <a:off x="819150" y="18002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Early coronary reperfusion therapy has decreased HF &amp; death after MI, questioning the benefits of beta blockers with preserved EF and no other indication for beta-blocker therapy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Large nationwide registries have often suggest an absence of long-term beta blocker benefit, though the data has been inconsistent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RCT data has been lacking to evaluate the late discontinuation in the absence of chronic heart failure or LV dysfunction</a:t>
            </a:r>
            <a:endParaRPr sz="1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</a:t>
            </a:r>
            <a:endParaRPr/>
          </a:p>
        </p:txBody>
      </p:sp>
      <p:sp>
        <p:nvSpPr>
          <p:cNvPr id="285" name="Google Shape;285;p4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</a:rPr>
              <a:t>Beta blocker interruption would be clinically safe and the patient’s quality of life would improve</a:t>
            </a:r>
            <a:endParaRPr sz="16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333333"/>
                </a:solidFill>
              </a:rPr>
              <a:t>Stopping beta-blockers would be considered “</a:t>
            </a:r>
            <a:r>
              <a:rPr lang="en" sz="1600" b="1">
                <a:solidFill>
                  <a:srgbClr val="333333"/>
                </a:solidFill>
              </a:rPr>
              <a:t>just as safe”</a:t>
            </a:r>
            <a:r>
              <a:rPr lang="en" sz="1600">
                <a:solidFill>
                  <a:srgbClr val="333333"/>
                </a:solidFill>
              </a:rPr>
              <a:t> as continuing them if the rate of the primary outcome (death, MI, stroke, or hospitalization) was </a:t>
            </a:r>
            <a:r>
              <a:rPr lang="en" sz="1600" b="1">
                <a:solidFill>
                  <a:srgbClr val="333333"/>
                </a:solidFill>
              </a:rPr>
              <a:t>no more than 3% higher</a:t>
            </a:r>
            <a:r>
              <a:rPr lang="en" sz="1600">
                <a:solidFill>
                  <a:srgbClr val="333333"/>
                </a:solidFill>
              </a:rPr>
              <a:t> in the group that stopped them.</a:t>
            </a:r>
            <a:endParaRPr sz="16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95B38-9E5F-C88D-7402-A586930D0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676400"/>
            <a:ext cx="7505700" cy="2762325"/>
          </a:xfrm>
        </p:spPr>
        <p:txBody>
          <a:bodyPr/>
          <a:lstStyle/>
          <a:p>
            <a:pPr marL="146050" indent="0">
              <a:buNone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Disclosure: Neither the planners nor the speakers disclosed relevant financial relationships with ineligible companies.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32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Design</a:t>
            </a:r>
            <a:endParaRPr/>
          </a:p>
        </p:txBody>
      </p:sp>
      <p:sp>
        <p:nvSpPr>
          <p:cNvPr id="291" name="Google Shape;291;p43"/>
          <p:cNvSpPr txBox="1">
            <a:spLocks noGrp="1"/>
          </p:cNvSpPr>
          <p:nvPr>
            <p:ph type="body" idx="1"/>
          </p:nvPr>
        </p:nvSpPr>
        <p:spPr>
          <a:xfrm>
            <a:off x="819150" y="166745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Design:</a:t>
            </a:r>
            <a:r>
              <a:rPr lang="en" sz="1800"/>
              <a:t> Multicenter, randomized, open-label, </a:t>
            </a:r>
            <a:r>
              <a:rPr lang="en" sz="1800" b="1"/>
              <a:t>non-blinded</a:t>
            </a:r>
            <a:r>
              <a:rPr lang="en" sz="1800"/>
              <a:t>, noninferiority trial in France.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/>
              <a:t>Population:</a:t>
            </a:r>
            <a:r>
              <a:rPr lang="en" sz="1800"/>
              <a:t> Adults with history of MI, LVEF ≥ 40%, event-free for ≥6 months.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/>
              <a:t>Randomization:</a:t>
            </a:r>
            <a:endParaRPr sz="1800"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 i="1"/>
              <a:t>Interruption group</a:t>
            </a:r>
            <a:r>
              <a:rPr lang="en" sz="1800"/>
              <a:t>: Discontinued beta-blockers.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 i="1"/>
              <a:t>Continuation group</a:t>
            </a:r>
            <a:r>
              <a:rPr lang="en" sz="1800"/>
              <a:t>: Continued beta-blockers long-term.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/>
              <a:t>Follow-up duration:</a:t>
            </a:r>
            <a:r>
              <a:rPr lang="en" sz="1800"/>
              <a:t> Median 3.5 years.</a:t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Design</a:t>
            </a:r>
            <a:endParaRPr/>
          </a:p>
        </p:txBody>
      </p:sp>
      <p:sp>
        <p:nvSpPr>
          <p:cNvPr id="297" name="Google Shape;297;p44"/>
          <p:cNvSpPr txBox="1">
            <a:spLocks noGrp="1"/>
          </p:cNvSpPr>
          <p:nvPr>
            <p:ph type="body" idx="1"/>
          </p:nvPr>
        </p:nvSpPr>
        <p:spPr>
          <a:xfrm>
            <a:off x="819150" y="18002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800" b="1"/>
              <a:t>Total patients enrolled:</a:t>
            </a:r>
            <a:r>
              <a:rPr lang="en" sz="1800"/>
              <a:t> 3,698 (1,852 intervention, 1,846 control)</a:t>
            </a:r>
            <a:endParaRPr sz="18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800"/>
              <a:t>Mean age: ~61 years; ~83% male</a:t>
            </a:r>
            <a:endParaRPr sz="18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800"/>
              <a:t>Beta-blockers included bisoprolol, metoprolol, carvedilol</a:t>
            </a:r>
            <a:endParaRPr sz="18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>
            <a:spLocks noGrp="1"/>
          </p:cNvSpPr>
          <p:nvPr>
            <p:ph type="title"/>
          </p:nvPr>
        </p:nvSpPr>
        <p:spPr>
          <a:xfrm>
            <a:off x="819150" y="697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Inclusion Criteria</a:t>
            </a:r>
            <a:endParaRPr/>
          </a:p>
        </p:txBody>
      </p:sp>
      <p:sp>
        <p:nvSpPr>
          <p:cNvPr id="303" name="Google Shape;303;p45"/>
          <p:cNvSpPr txBox="1">
            <a:spLocks noGrp="1"/>
          </p:cNvSpPr>
          <p:nvPr>
            <p:ph type="body" idx="1"/>
          </p:nvPr>
        </p:nvSpPr>
        <p:spPr>
          <a:xfrm>
            <a:off x="819150" y="14543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Male or female 18 years of age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Current treatment with BB whatever the drug or the dose used.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Prior acute MI 6 months or more before randomization defined either by:  an episode of STEMI and/or the presence of Q wave (Type I MI), an episode of NSTEMI with preferably at least one of the followings:  documented hypokinetic or akinetic segment on echo or any other imaging technique, segmental hypoperfusion Thallium or any other imaging technique, segmental aspect of necrosis on MRI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An episode of silent MI discovered on ECG or Cardiac Imaging.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Exclusion Criteria</a:t>
            </a:r>
            <a:endParaRPr/>
          </a:p>
        </p:txBody>
      </p:sp>
      <p:sp>
        <p:nvSpPr>
          <p:cNvPr id="309" name="Google Shape;309;p46"/>
          <p:cNvSpPr txBox="1">
            <a:spLocks noGrp="1"/>
          </p:cNvSpPr>
          <p:nvPr>
            <p:ph type="body" idx="1"/>
          </p:nvPr>
        </p:nvSpPr>
        <p:spPr>
          <a:xfrm>
            <a:off x="819150" y="157135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307"/>
              <a:t>Uncontrolled arterial hypertension according to investigator decision</a:t>
            </a:r>
            <a:endParaRPr sz="1307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307"/>
              <a:t>Prior episode of heart failure in the past two years of follow-up and/or low left ventricular ejection fraction &lt;40% requiring the use of BB</a:t>
            </a:r>
            <a:endParaRPr sz="1307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307"/>
              <a:t>New ACS (in the past 6 months) including UA/NSTEMI and STEMI </a:t>
            </a:r>
            <a:endParaRPr sz="1307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307"/>
              <a:t>Persistent angina or ischemia (&gt;10% viable myocardium) requiring the use of BB</a:t>
            </a:r>
            <a:endParaRPr sz="1307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307"/>
              <a:t>Prior episode of ventricular or supraventricular arrhythmia in the past year of follow-up requiring the use of BB </a:t>
            </a:r>
            <a:endParaRPr sz="1307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307"/>
              <a:t>Treatment with other investigational agents or devices (randomization) within the previous 30 days, or previous enrollment in this trial</a:t>
            </a:r>
            <a:endParaRPr sz="1307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307"/>
              <a:t>Pregnant women or breastfeeding women</a:t>
            </a:r>
            <a:endParaRPr sz="1307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lang="en" sz="1307"/>
              <a:t>Patient under legal protection (protection of the court, or in curatorship or guardianship)</a:t>
            </a:r>
            <a:endParaRPr sz="1307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16" name="Google Shape;31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75" y="355524"/>
            <a:ext cx="8461849" cy="44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23" name="Google Shape;32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7200" y="212750"/>
            <a:ext cx="4589599" cy="47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30" name="Google Shape;33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000" y="276525"/>
            <a:ext cx="2892000" cy="45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5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37" name="Google Shape;33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7250" y="271000"/>
            <a:ext cx="3269500" cy="460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738" y="819263"/>
            <a:ext cx="8566525" cy="350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5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49" name="Google Shape;34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" y="467387"/>
            <a:ext cx="8324849" cy="420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Beta Receptors</a:t>
            </a:r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3 clinically relevant G-protein coupled receptors: ß1, ß2, ß3 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/>
              <a:t>ß1 located in </a:t>
            </a:r>
            <a:r>
              <a:rPr lang="en" sz="1800" b="1" dirty="0"/>
              <a:t>heart</a:t>
            </a:r>
            <a:r>
              <a:rPr lang="en" sz="1800" dirty="0"/>
              <a:t>, kidneys (JGA), brain 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/>
              <a:t>ß2 located in the heart, lungs, kidneys, skeletal muscle, brain, pancreas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/>
              <a:t>ß3 located in the adipose tissue (brown &amp; white), urinary bladder, gallbladder 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075" y="1248961"/>
            <a:ext cx="8273850" cy="26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61" name="Google Shape;36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712" y="514663"/>
            <a:ext cx="6690574" cy="41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Statistical Analysis</a:t>
            </a:r>
            <a:endParaRPr/>
          </a:p>
        </p:txBody>
      </p:sp>
      <p:sp>
        <p:nvSpPr>
          <p:cNvPr id="367" name="Google Shape;367;p55"/>
          <p:cNvSpPr txBox="1">
            <a:spLocks noGrp="1"/>
          </p:cNvSpPr>
          <p:nvPr>
            <p:ph type="body" idx="1"/>
          </p:nvPr>
        </p:nvSpPr>
        <p:spPr>
          <a:xfrm>
            <a:off x="819150" y="1537525"/>
            <a:ext cx="3052200" cy="29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The non-inferiority will be considered demonstrated if the upper value of the 95% two-sided confidence interval of the difference Pi–Pp is inferior to the non-inferiority margin equal to 3%.</a:t>
            </a: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68" name="Google Shape;36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225" y="1145375"/>
            <a:ext cx="4751099" cy="36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Statistical Analysis</a:t>
            </a:r>
            <a:endParaRPr/>
          </a:p>
        </p:txBody>
      </p:sp>
      <p:sp>
        <p:nvSpPr>
          <p:cNvPr id="374" name="Google Shape;374;p5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20790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Noninferiority margin were established based on the following expected event rates:</a:t>
            </a:r>
            <a:endParaRPr/>
          </a:p>
        </p:txBody>
      </p:sp>
      <p:pic>
        <p:nvPicPr>
          <p:cNvPr id="375" name="Google Shape;37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524" y="1990725"/>
            <a:ext cx="6286049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500" y="1137175"/>
            <a:ext cx="8661000" cy="286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461" y="309813"/>
            <a:ext cx="7277074" cy="452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92" name="Google Shape;39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00" y="426137"/>
            <a:ext cx="8093011" cy="42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6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99" name="Google Shape;39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8613" y="200400"/>
            <a:ext cx="5546776" cy="474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06" name="Google Shape;40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7025" y="247900"/>
            <a:ext cx="5389950" cy="4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6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13" name="Google Shape;41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8163" y="259063"/>
            <a:ext cx="5447674" cy="462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Beta Blockers</a:t>
            </a:r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Epinephrine (E) &amp; norepinephrine (NE) bind to B1 receptors and increase cardiac automaticity as well as conduction velocity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E &amp; NE increase the efflux of Ca from the sarcoplasmic reticulum via cAMP leading to enhanced contractility 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Cardioselective: atenolol, bisoprolol, metoprolol, esmolol 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Non-selective: carvedilol, labetalol, nadolol, propranolol, nebivolol, bucindolol</a:t>
            </a:r>
            <a:endParaRPr sz="1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7713" y="358975"/>
            <a:ext cx="5168575" cy="442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6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25" name="Google Shape;42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898" y="352388"/>
            <a:ext cx="5580208" cy="44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431" name="Google Shape;431;p65"/>
          <p:cNvSpPr txBox="1">
            <a:spLocks noGrp="1"/>
          </p:cNvSpPr>
          <p:nvPr>
            <p:ph type="body" idx="1"/>
          </p:nvPr>
        </p:nvSpPr>
        <p:spPr>
          <a:xfrm>
            <a:off x="819150" y="18002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Interruption of beta-blocker therapy did not result in an improvement in patient-reported quality of life.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Beta-blocker interruption was associated with a numerical increase in the risk of recurrent angina and other coronary-related conditions leading to hospitalization and coronary procedures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Results did not show the noninferiority of interruption, as compared with continuation, with respect to cardiovascular events. 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There was no apparent difference between the groups regarding quality of life, despite the current belief among many physicians and patients that this class of drugs has a poor side-effect profile</a:t>
            </a:r>
            <a:endParaRPr sz="1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38" name="Google Shape;43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136" y="308113"/>
            <a:ext cx="5179726" cy="45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  <p:sp>
        <p:nvSpPr>
          <p:cNvPr id="444" name="Google Shape;444;p67"/>
          <p:cNvSpPr txBox="1">
            <a:spLocks noGrp="1"/>
          </p:cNvSpPr>
          <p:nvPr>
            <p:ph type="body" idx="1"/>
          </p:nvPr>
        </p:nvSpPr>
        <p:spPr>
          <a:xfrm>
            <a:off x="819150" y="18002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Lack of blinding could have influenced several outcomes, including QoL evaluation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Anticipated under-treatment of patients with MI, but heart rates of patients seemed to suggest otherwise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Trial was conducted in a single country, limiting generalizability to other healthcare systems</a:t>
            </a:r>
            <a:endParaRPr sz="1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450" name="Google Shape;450;p6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Interruption of long-term beta-blocker treatment in patients with a history of myocardial infarction was not shown to be noninferior to a strategy of beta-blocker continuation with respect to a composite outcome of death, nonfatal myocardial infarction, nonfatal stroke, or hospitalization for cardiovascular reasons, nor did it seem to improve the patients’ quality of life.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Beta Blockers in MI</a:t>
            </a:r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819150" y="18002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Lengthens ventricular effective refractory period 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Suppresses triggered activity and automaticity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Attenuates electrophysiological heterogeneity (modulates conduction in the peri-infarct zone)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Reduces sympathetic nervous system overactivity 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Reverse remodeling in patients with EF </a:t>
            </a:r>
            <a:r>
              <a:rPr lang="en" sz="1800" u="sng"/>
              <a:t>&lt;</a:t>
            </a:r>
            <a:r>
              <a:rPr lang="en" sz="1800"/>
              <a:t> 40% 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/>
              <a:t>Historical Rationale for Beta-Blockers Post-MI</a:t>
            </a:r>
            <a:endParaRPr sz="2700"/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Derived from pre-reperfusion era trials: BHAT (1982), ISIS-1 (1986)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Showed reduction in arrhythmias and reinfarction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Benefits seen in high-risk patients with ST-elevation, anterior MI, or reduced EF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Became standard in post-MI management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COMMIT-CCS Trial (2005)</a:t>
            </a:r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body" idx="1"/>
          </p:nvPr>
        </p:nvSpPr>
        <p:spPr>
          <a:xfrm>
            <a:off x="819150" y="18002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600">
                <a:solidFill>
                  <a:srgbClr val="333333"/>
                </a:solidFill>
              </a:rPr>
              <a:t>45,852 acute MI patients randomized to early IV metoprolol vs placebo</a:t>
            </a:r>
            <a:endParaRPr sz="16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</a:rPr>
              <a:t>Mean Follow Up: Hospital discharge (or through four weeks if still hospitalized)</a:t>
            </a:r>
            <a:endParaRPr sz="1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</a:rPr>
              <a:t>Patients were randomized to treatment with metoprolol (three intravenous injections of 5 mg each followed by oral 200 mg/day for up to four weeks; n=22,929) or placebo (n=22,923).</a:t>
            </a:r>
            <a:endParaRPr sz="1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600">
                <a:solidFill>
                  <a:srgbClr val="333333"/>
                </a:solidFill>
              </a:rPr>
              <a:t>Fewer patients on BB had reinfarction (464 [2.0%] metoprolol vs 568 [2.5%] placebo; OR 0.82, 0.72–0.92; p=0.001) or VF (581 [2.5%] vs 698 [3.0%]; OR 0.83, 0.75–0.93; p=0.001), but more of the treated patients went into cardiogenic shock (1141 [5.0%] vs 885 [3.9%]; OR 1.30, 1.19–1·41; p0.00001).</a:t>
            </a:r>
            <a:endParaRPr sz="16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16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CAPITAL-RCT Trial (2017)</a:t>
            </a:r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body" idx="1"/>
          </p:nvPr>
        </p:nvSpPr>
        <p:spPr>
          <a:xfrm>
            <a:off x="819150" y="17473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</a:rPr>
              <a:t>Multi-center, open-label, RCT  STEMI patients with successful primary PCI within 24 hours from the onset and with left ventricular ejection fraction (LVEF) ≥40%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</a:rPr>
              <a:t>Exclusion: Shock, HR &lt; 60 bpm, SBP &lt; 100 mmHg</a:t>
            </a:r>
            <a:endParaRPr sz="17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</a:rPr>
              <a:t>Randomly assigned in a 1-to-1 fashion either to the carvedilol group or to the no beta-blocker group within 7 days after primary PCI</a:t>
            </a:r>
            <a:endParaRPr sz="17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333333"/>
                </a:solidFill>
              </a:rPr>
              <a:t>Outcome: </a:t>
            </a: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</a:rPr>
              <a:t>Long-term carvedilol therapy added on the contemporary evidence-based medications did not seem beneficial in selected STEMI patients treated with primary PCI</a:t>
            </a:r>
            <a:endParaRPr sz="17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REDUCE-AMI Trial (2023)</a:t>
            </a:r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1"/>
          </p:nvPr>
        </p:nvSpPr>
        <p:spPr>
          <a:xfrm>
            <a:off x="819150" y="16895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</a:rPr>
              <a:t>Multicenter, randomized, open-label, registry-based trial (Sweden)</a:t>
            </a:r>
            <a:endParaRPr sz="15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</a:rPr>
              <a:t>Population: 5,020 patients with acute MI, LVEF ≥ 50%, no heart failure</a:t>
            </a:r>
            <a:endParaRPr sz="15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</a:rPr>
              <a:t>Intervention: Metoprolol or the alternative bisoprolol, and treating physician were encouraged to titrate up to 100 mg PO QD or 5 mg PO daily respectively.</a:t>
            </a:r>
            <a:endParaRPr sz="15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</a:rPr>
              <a:t>Control: Tapered off beta blocker over 2 - 4 weeks.</a:t>
            </a:r>
            <a:endParaRPr sz="15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</a:rPr>
              <a:t>Follow-up: Median ~3.5 years</a:t>
            </a:r>
            <a:endParaRPr sz="15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</a:rPr>
              <a:t>Outcome: No significant difference in composite of all-cause death, reinfarction, or hospitalization for HF</a:t>
            </a:r>
            <a:endParaRPr sz="15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1670</Words>
  <Application>Microsoft Office PowerPoint</Application>
  <PresentationFormat>On-screen Show (16:9)</PresentationFormat>
  <Paragraphs>109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Nunito</vt:lpstr>
      <vt:lpstr>Arial</vt:lpstr>
      <vt:lpstr>Calibri</vt:lpstr>
      <vt:lpstr>Proxima Nova Semibold</vt:lpstr>
      <vt:lpstr>Simple Light</vt:lpstr>
      <vt:lpstr>Shift</vt:lpstr>
      <vt:lpstr>ABYSS</vt:lpstr>
      <vt:lpstr>PowerPoint Presentation</vt:lpstr>
      <vt:lpstr>Beta Receptors</vt:lpstr>
      <vt:lpstr>Beta Blockers</vt:lpstr>
      <vt:lpstr>Beta Blockers in MI</vt:lpstr>
      <vt:lpstr>Historical Rationale for Beta-Blockers Post-MI</vt:lpstr>
      <vt:lpstr>COMMIT-CCS Trial (2005)</vt:lpstr>
      <vt:lpstr>CAPITAL-RCT Trial (2017)</vt:lpstr>
      <vt:lpstr>REDUCE-AMI Trial (2023)</vt:lpstr>
      <vt:lpstr>PowerPoint Presentation</vt:lpstr>
      <vt:lpstr>PowerPoint Presentation</vt:lpstr>
      <vt:lpstr>PowerPoint Presentation</vt:lpstr>
      <vt:lpstr>Transition to Modern Era</vt:lpstr>
      <vt:lpstr>2025 ACC/AHA ACS Guidelines</vt:lpstr>
      <vt:lpstr>2025 ACC/AHA ACS Guidelines</vt:lpstr>
      <vt:lpstr>2025 ACC/AHA ACS Guidelines</vt:lpstr>
      <vt:lpstr>European Guideline Summary</vt:lpstr>
      <vt:lpstr>Background ABYSS</vt:lpstr>
      <vt:lpstr>Hypothesis</vt:lpstr>
      <vt:lpstr>Study Design</vt:lpstr>
      <vt:lpstr>Study Design</vt:lpstr>
      <vt:lpstr>Inclusion Criteria</vt:lpstr>
      <vt:lpstr>Exclusion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Statistical Analysis</vt:lpstr>
      <vt:lpstr>Statistical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PowerPoint Presentation</vt:lpstr>
      <vt:lpstr>Limitations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Bhatia-nunez, Ritu</dc:creator>
  <cp:lastModifiedBy>Bhatia-nunez, Ritu</cp:lastModifiedBy>
  <cp:revision>2</cp:revision>
  <cp:lastPrinted>2025-07-14T17:12:16Z</cp:lastPrinted>
  <dcterms:modified xsi:type="dcterms:W3CDTF">2025-07-14T17:12:24Z</dcterms:modified>
</cp:coreProperties>
</file>